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98" r:id="rId6"/>
    <p:sldId id="268" r:id="rId7"/>
    <p:sldId id="299" r:id="rId8"/>
    <p:sldId id="300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83" d="100"/>
          <a:sy n="83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9454-9D0F-45FA-8AA3-77C5523B3E58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UNIT-II</a:t>
            </a:r>
            <a:br>
              <a:rPr lang="en-US" sz="5400" dirty="0" smtClean="0"/>
            </a:br>
            <a:r>
              <a:rPr lang="en-US" sz="5400" dirty="0" smtClean="0"/>
              <a:t>Building Blocks of Language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Wrapper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Generally, when we work with Numbers, means primitive data types such as byte, </a:t>
            </a:r>
            <a:r>
              <a:rPr lang="en-US" sz="2200" dirty="0" err="1" smtClean="0"/>
              <a:t>int</a:t>
            </a:r>
            <a:r>
              <a:rPr lang="en-US" sz="2200" dirty="0" smtClean="0"/>
              <a:t>, long, double, etc.</a:t>
            </a:r>
          </a:p>
          <a:p>
            <a:pPr algn="just"/>
            <a:endParaRPr lang="en-US" sz="2200" b="1" dirty="0" smtClean="0"/>
          </a:p>
          <a:p>
            <a:pPr algn="just"/>
            <a:r>
              <a:rPr lang="en-US" sz="2200" b="1" dirty="0" smtClean="0"/>
              <a:t>Example</a:t>
            </a:r>
          </a:p>
          <a:p>
            <a:pPr algn="just"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= 5000;</a:t>
            </a:r>
          </a:p>
          <a:p>
            <a:pPr algn="just">
              <a:buNone/>
            </a:pPr>
            <a:r>
              <a:rPr lang="en-US" sz="2200" dirty="0" smtClean="0"/>
              <a:t>		float </a:t>
            </a:r>
            <a:r>
              <a:rPr lang="en-US" sz="2200" dirty="0" err="1" smtClean="0"/>
              <a:t>gpa</a:t>
            </a:r>
            <a:r>
              <a:rPr lang="en-US" sz="2200" dirty="0" smtClean="0"/>
              <a:t> = 13.65; </a:t>
            </a:r>
          </a:p>
          <a:p>
            <a:pPr algn="just">
              <a:buNone/>
            </a:pPr>
            <a:r>
              <a:rPr lang="en-US" sz="2200" dirty="0" smtClean="0"/>
              <a:t>	</a:t>
            </a:r>
          </a:p>
          <a:p>
            <a:pPr algn="just"/>
            <a:r>
              <a:rPr lang="en-US" sz="2200" dirty="0" smtClean="0"/>
              <a:t>Some times we face situations where we need to use objects instead of primitive data types. But, we are not able to convert Primitive Data type into objects directly.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In order to achieve this, Java provides </a:t>
            </a:r>
            <a:r>
              <a:rPr lang="en-US" sz="2200" b="1" dirty="0" smtClean="0">
                <a:solidFill>
                  <a:srgbClr val="FF0000"/>
                </a:solidFill>
              </a:rPr>
              <a:t>wrapper classes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All the wrapper classes (Integer, Long, Byte, Double, Float, Short) are subclasses of the </a:t>
            </a:r>
            <a:r>
              <a:rPr lang="en-US" sz="2800" b="1" dirty="0" smtClean="0">
                <a:solidFill>
                  <a:srgbClr val="FF0000"/>
                </a:solidFill>
              </a:rPr>
              <a:t>abstract class Number.</a:t>
            </a:r>
          </a:p>
          <a:p>
            <a:pPr algn="just"/>
            <a:endParaRPr lang="en-US" sz="2800" dirty="0"/>
          </a:p>
        </p:txBody>
      </p:sp>
      <p:pic>
        <p:nvPicPr>
          <p:cNvPr id="4" name="Picture 3" descr="number_class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633662"/>
            <a:ext cx="6357982" cy="2724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150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The wrapper class is a class whose object of contains or wraps its respective primitive data type into object. Converting primitive data types into object is called </a:t>
            </a:r>
            <a:r>
              <a:rPr lang="en-US" sz="2400" b="1" u="sng" dirty="0" smtClean="0">
                <a:solidFill>
                  <a:srgbClr val="C00000"/>
                </a:solidFill>
              </a:rPr>
              <a:t>boxing(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autoboxing</a:t>
            </a:r>
            <a:r>
              <a:rPr lang="en-US" sz="2400" b="1" u="sng" dirty="0" smtClean="0">
                <a:solidFill>
                  <a:srgbClr val="C00000"/>
                </a:solidFill>
              </a:rPr>
              <a:t>)</a:t>
            </a:r>
            <a:r>
              <a:rPr lang="en-US" sz="2400" b="1" dirty="0" smtClean="0">
                <a:solidFill>
                  <a:srgbClr val="C00000"/>
                </a:solidFill>
              </a:rPr>
              <a:t>, and this is done by compiler.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Therefore, while using a wrapper class you just need to pass the value of the primitive data type to the constructor of the Wrapper class. And the Wrapper object will be converted back to a primitive data type, and this process is called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unboxing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150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 </a:t>
            </a:r>
            <a:r>
              <a:rPr lang="en-US" sz="2400" b="1" dirty="0" smtClean="0">
                <a:solidFill>
                  <a:srgbClr val="C00000"/>
                </a:solidFill>
              </a:rPr>
              <a:t>Number</a:t>
            </a:r>
            <a:r>
              <a:rPr lang="en-US" sz="2400" dirty="0" smtClean="0"/>
              <a:t> class is part of the </a:t>
            </a:r>
            <a:r>
              <a:rPr lang="en-US" sz="2400" b="1" dirty="0" err="1" smtClean="0">
                <a:solidFill>
                  <a:srgbClr val="FF0000"/>
                </a:solidFill>
              </a:rPr>
              <a:t>java.lang</a:t>
            </a:r>
            <a:r>
              <a:rPr lang="en-US" sz="2400" b="1" dirty="0" smtClean="0">
                <a:solidFill>
                  <a:srgbClr val="FF0000"/>
                </a:solidFill>
              </a:rPr>
              <a:t> package.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Example:</a:t>
            </a:r>
          </a:p>
          <a:p>
            <a:pPr>
              <a:buNone/>
            </a:pPr>
            <a:r>
              <a:rPr lang="en-US" sz="2400" b="1" dirty="0" smtClean="0"/>
              <a:t>					</a:t>
            </a:r>
            <a:r>
              <a:rPr lang="en-US" sz="2800" dirty="0" err="1" smtClean="0"/>
              <a:t>int</a:t>
            </a:r>
            <a:r>
              <a:rPr lang="en-US" sz="2800" dirty="0" smtClean="0"/>
              <a:t> x = 25;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b="1" dirty="0" smtClean="0">
                <a:solidFill>
                  <a:srgbClr val="C00000"/>
                </a:solidFill>
              </a:rPr>
              <a:t>Integer y = new Integer(x);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Below table lists all wrapper classes in details.</a:t>
            </a:r>
            <a:endParaRPr lang="en-US" sz="2400" b="1" dirty="0" smtClean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57356" y="714356"/>
          <a:ext cx="5486400" cy="451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Primitive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Wrapper Class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 err="1"/>
                        <a:t>boolean</a:t>
                      </a:r>
                      <a:endParaRPr lang="en-US" sz="22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Boolean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/>
                        <a:t>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/>
                        <a:t>Byte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/>
                        <a:t>Character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Integer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Float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Double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Long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/>
                        <a:t>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/>
                        <a:t>Short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1504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/>
              <a:t>There are mainly two uses with wrapper classes.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Primitive to Wrapper (Boxing)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Wrapper to Primitive (</a:t>
            </a:r>
            <a:r>
              <a:rPr lang="en-US" sz="2400" b="1" dirty="0" err="1" smtClean="0">
                <a:solidFill>
                  <a:srgbClr val="C00000"/>
                </a:solidFill>
              </a:rPr>
              <a:t>Unboxing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u="sng" dirty="0" smtClean="0"/>
              <a:t>Primitive to Wrapper (Boxing)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To convert </a:t>
            </a:r>
            <a:r>
              <a:rPr lang="en-US" sz="2400" b="1" dirty="0" smtClean="0"/>
              <a:t>simple data types</a:t>
            </a:r>
            <a:r>
              <a:rPr lang="en-US" sz="2400" dirty="0" smtClean="0"/>
              <a:t> into </a:t>
            </a:r>
            <a:r>
              <a:rPr lang="en-US" sz="2400" b="1" dirty="0" smtClean="0"/>
              <a:t>objects</a:t>
            </a:r>
            <a:r>
              <a:rPr lang="en-US" sz="24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400" u="sng" dirty="0" smtClean="0"/>
              <a:t>Wrapper to Primitive (</a:t>
            </a:r>
            <a:r>
              <a:rPr lang="en-US" sz="2400" u="sng" dirty="0" err="1" smtClean="0"/>
              <a:t>Unboxing</a:t>
            </a:r>
            <a:r>
              <a:rPr lang="en-US" sz="2400" u="sng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To convert </a:t>
            </a:r>
            <a:r>
              <a:rPr lang="en-US" sz="2400" b="1" dirty="0" smtClean="0"/>
              <a:t>objects</a:t>
            </a:r>
            <a:r>
              <a:rPr lang="en-US" sz="2400" dirty="0" smtClean="0"/>
              <a:t> into </a:t>
            </a:r>
            <a:r>
              <a:rPr lang="en-US" sz="2400" b="1" dirty="0" smtClean="0"/>
              <a:t>data types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Primitive to </a:t>
            </a:r>
            <a:r>
              <a:rPr lang="en-I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Wrapper(</a:t>
            </a:r>
            <a:r>
              <a:rPr lang="en-IN" sz="4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Autoboxing</a:t>
            </a:r>
            <a:r>
              <a:rPr lang="en-I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I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class</a:t>
            </a:r>
            <a:r>
              <a:rPr lang="en-US" sz="2400" dirty="0" smtClean="0"/>
              <a:t> WrapperExample1</a:t>
            </a:r>
          </a:p>
          <a:p>
            <a:pPr>
              <a:buNone/>
            </a:pPr>
            <a:r>
              <a:rPr lang="en-US" sz="2400" dirty="0" smtClean="0"/>
              <a:t>{  </a:t>
            </a:r>
          </a:p>
          <a:p>
            <a:pPr>
              <a:buNone/>
            </a:pPr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static</a:t>
            </a:r>
            <a:r>
              <a:rPr lang="en-US" sz="2400" dirty="0" smtClean="0"/>
              <a:t> </a:t>
            </a:r>
            <a:r>
              <a:rPr lang="en-US" sz="2400" b="1" dirty="0" smtClean="0"/>
              <a:t>void</a:t>
            </a:r>
            <a:r>
              <a:rPr lang="en-US" sz="2400" dirty="0" smtClean="0"/>
              <a:t> main(String 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 smtClean="0"/>
              <a:t>{  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 a=20;  </a:t>
            </a:r>
          </a:p>
          <a:p>
            <a:pPr>
              <a:buNone/>
            </a:pPr>
            <a:r>
              <a:rPr lang="en-US" sz="2400" dirty="0" smtClean="0"/>
              <a:t>	Integer </a:t>
            </a:r>
            <a:r>
              <a:rPr lang="en-US" sz="2400" dirty="0" err="1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Integer.valueOf</a:t>
            </a:r>
            <a:r>
              <a:rPr lang="en-US" sz="2400" dirty="0" smtClean="0"/>
              <a:t>(a);//converting </a:t>
            </a:r>
            <a:r>
              <a:rPr lang="en-US" sz="2400" dirty="0" err="1" smtClean="0"/>
              <a:t>int</a:t>
            </a:r>
            <a:r>
              <a:rPr lang="en-US" sz="2400" dirty="0" smtClean="0"/>
              <a:t> into Integer  </a:t>
            </a:r>
          </a:p>
          <a:p>
            <a:pPr>
              <a:buNone/>
            </a:pPr>
            <a:r>
              <a:rPr lang="en-US" sz="2400" dirty="0" smtClean="0"/>
              <a:t>	Integer j=a;//</a:t>
            </a:r>
            <a:r>
              <a:rPr lang="en-US" sz="2400" dirty="0" err="1" smtClean="0"/>
              <a:t>autoboxing</a:t>
            </a:r>
            <a:r>
              <a:rPr lang="en-US" sz="2400" dirty="0" smtClean="0"/>
              <a:t> (</a:t>
            </a:r>
            <a:r>
              <a:rPr lang="en-US" sz="2400" dirty="0" err="1" smtClean="0"/>
              <a:t>Integer.valueOf</a:t>
            </a:r>
            <a:r>
              <a:rPr lang="en-US" sz="2400" dirty="0" smtClean="0"/>
              <a:t>(a))</a:t>
            </a:r>
          </a:p>
          <a:p>
            <a:pPr>
              <a:buNone/>
            </a:pPr>
            <a:r>
              <a:rPr lang="en-US" sz="2400" dirty="0" smtClean="0"/>
              <a:t>  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(a+" "+</a:t>
            </a:r>
            <a:r>
              <a:rPr lang="en-US" sz="2400" dirty="0" err="1" smtClean="0"/>
              <a:t>i</a:t>
            </a:r>
            <a:r>
              <a:rPr lang="en-US" sz="2400" dirty="0" smtClean="0"/>
              <a:t>+" "+j);  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}  </a:t>
            </a:r>
          </a:p>
          <a:p>
            <a:pPr algn="just">
              <a:buNone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Wrapper </a:t>
            </a:r>
            <a:r>
              <a:rPr lang="en-IN" sz="4400" kern="1200" dirty="0" smtClean="0">
                <a:solidFill>
                  <a:schemeClr val="tx1"/>
                </a:solidFill>
              </a:rPr>
              <a:t>to Primitive (</a:t>
            </a:r>
            <a:r>
              <a:rPr lang="en-IN" sz="4400" kern="1200" dirty="0" err="1" smtClean="0">
                <a:solidFill>
                  <a:schemeClr val="tx1"/>
                </a:solidFill>
              </a:rPr>
              <a:t>Unboxing</a:t>
            </a:r>
            <a:r>
              <a:rPr lang="en-IN" sz="4400" kern="1200" dirty="0" smtClean="0">
                <a:solidFill>
                  <a:schemeClr val="tx1"/>
                </a:solidFill>
              </a:rPr>
              <a:t>) </a:t>
            </a:r>
            <a:endParaRPr lang="en-I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class</a:t>
            </a:r>
            <a:r>
              <a:rPr lang="en-US" sz="2400" dirty="0" smtClean="0"/>
              <a:t> WrapperExample2</a:t>
            </a:r>
          </a:p>
          <a:p>
            <a:pPr>
              <a:buNone/>
            </a:pPr>
            <a:r>
              <a:rPr lang="en-US" sz="2400" dirty="0" smtClean="0"/>
              <a:t>{    </a:t>
            </a:r>
          </a:p>
          <a:p>
            <a:pPr>
              <a:buNone/>
            </a:pPr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static</a:t>
            </a:r>
            <a:r>
              <a:rPr lang="en-US" sz="2400" dirty="0" smtClean="0"/>
              <a:t> </a:t>
            </a:r>
            <a:r>
              <a:rPr lang="en-US" sz="2400" b="1" dirty="0" smtClean="0"/>
              <a:t>void</a:t>
            </a:r>
            <a:r>
              <a:rPr lang="en-US" sz="2400" dirty="0" smtClean="0"/>
              <a:t> main(String 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 smtClean="0"/>
              <a:t>{    </a:t>
            </a:r>
          </a:p>
          <a:p>
            <a:pPr>
              <a:buNone/>
            </a:pPr>
            <a:r>
              <a:rPr lang="en-US" sz="2400" dirty="0" smtClean="0"/>
              <a:t>	Integer a=</a:t>
            </a:r>
            <a:r>
              <a:rPr lang="en-US" sz="2400" b="1" dirty="0" smtClean="0"/>
              <a:t>new</a:t>
            </a:r>
            <a:r>
              <a:rPr lang="en-US" sz="2400" dirty="0" smtClean="0"/>
              <a:t> Integer(3);    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 </a:t>
            </a:r>
            <a:r>
              <a:rPr lang="en-US" sz="2400" dirty="0" err="1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a.intValue</a:t>
            </a:r>
            <a:r>
              <a:rPr lang="en-US" sz="2400" dirty="0" smtClean="0"/>
              <a:t>();//converting Integer to </a:t>
            </a:r>
            <a:r>
              <a:rPr lang="en-US" sz="2400" dirty="0" err="1" smtClean="0"/>
              <a:t>int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 j=a;//</a:t>
            </a:r>
            <a:r>
              <a:rPr lang="en-US" sz="2400" dirty="0" err="1" smtClean="0"/>
              <a:t>unboxing</a:t>
            </a:r>
            <a:r>
              <a:rPr lang="en-US" sz="2400" dirty="0" smtClean="0"/>
              <a:t> (</a:t>
            </a:r>
            <a:r>
              <a:rPr lang="en-US" sz="2400" dirty="0" err="1" smtClean="0"/>
              <a:t>a.intValue</a:t>
            </a:r>
            <a:r>
              <a:rPr lang="en-US" sz="2400" dirty="0" smtClean="0"/>
              <a:t>())</a:t>
            </a:r>
          </a:p>
          <a:p>
            <a:pPr>
              <a:buNone/>
            </a:pPr>
            <a:r>
              <a:rPr lang="en-US" sz="2400" dirty="0" smtClean="0"/>
              <a:t>    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(a+" "+</a:t>
            </a:r>
            <a:r>
              <a:rPr lang="en-US" sz="2400" dirty="0" err="1" smtClean="0"/>
              <a:t>i</a:t>
            </a:r>
            <a:r>
              <a:rPr lang="en-US" sz="2400" dirty="0" smtClean="0"/>
              <a:t>+" "+j);    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}    </a:t>
            </a:r>
          </a:p>
          <a:p>
            <a:pPr algn="just">
              <a:buNone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161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UNIT-II Building Blocks of Language</vt:lpstr>
      <vt:lpstr>Wrapper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Primitive to Wrapper(Autoboxing)</vt:lpstr>
      <vt:lpstr>Wrapper to Primitive (Unboxing)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Building Blocks of Language</dc:title>
  <dc:creator>parul</dc:creator>
  <cp:lastModifiedBy>vani</cp:lastModifiedBy>
  <cp:revision>172</cp:revision>
  <dcterms:created xsi:type="dcterms:W3CDTF">2017-07-10T02:50:39Z</dcterms:created>
  <dcterms:modified xsi:type="dcterms:W3CDTF">2020-07-09T11:28:37Z</dcterms:modified>
</cp:coreProperties>
</file>