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PHP Flow Control Statement.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3798" y="5051394"/>
            <a:ext cx="2029592" cy="331367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-Ved Joshi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83527E-145B-4CD1-972B-FB453341B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sz="2800" dirty="0"/>
              <a:t>If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 If-Else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 If-Else-Endif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 If-Elseif-Else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  ?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 Switch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18AE-999C-46C4-A573-CEE2010F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CE69F-E8D4-4215-A8ED-D55EE7BC0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b="0" i="0" dirty="0">
                <a:solidFill>
                  <a:srgbClr val="212529"/>
                </a:solidFill>
                <a:effectLst/>
                <a:latin typeface="+mj-lt"/>
              </a:rPr>
              <a:t>We use the if statement to check the </a:t>
            </a:r>
            <a:r>
              <a:rPr lang="en-US" sz="1800" dirty="0">
                <a:solidFill>
                  <a:srgbClr val="212529"/>
                </a:solidFill>
                <a:latin typeface="+mj-lt"/>
              </a:rPr>
              <a:t>B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+mj-lt"/>
              </a:rPr>
              <a:t>oolean value of a variable or expression contained within a pair of parenthesis. The expression is checked, and if it is true, the statement will run.</a:t>
            </a:r>
          </a:p>
          <a:p>
            <a:pPr algn="just"/>
            <a:r>
              <a:rPr lang="en-US" sz="1800" dirty="0">
                <a:solidFill>
                  <a:srgbClr val="212529"/>
                </a:solidFill>
                <a:latin typeface="+mj-lt"/>
              </a:rPr>
              <a:t>Syntax:</a:t>
            </a:r>
          </a:p>
          <a:p>
            <a:pPr algn="l"/>
            <a:r>
              <a:rPr lang="en-IN" sz="1800" b="1" i="0" dirty="0">
                <a:solidFill>
                  <a:srgbClr val="000000"/>
                </a:solidFill>
                <a:effectLst/>
                <a:latin typeface="+mj-lt"/>
              </a:rPr>
              <a:t>if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+mj-lt"/>
              </a:rPr>
              <a:t>(</a:t>
            </a:r>
            <a:r>
              <a:rPr lang="en-IN" sz="1800" b="0" i="0" dirty="0">
                <a:solidFill>
                  <a:srgbClr val="002D7A"/>
                </a:solidFill>
                <a:effectLst/>
                <a:latin typeface="+mj-lt"/>
              </a:rPr>
              <a:t>expression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+mj-lt"/>
              </a:rPr>
              <a:t>)</a:t>
            </a:r>
            <a:r>
              <a:rPr lang="en-IN" sz="1800" b="0" i="0" dirty="0">
                <a:solidFill>
                  <a:srgbClr val="006FE0"/>
                </a:solidFill>
                <a:effectLst/>
                <a:latin typeface="+mj-lt"/>
              </a:rPr>
              <a:t> </a:t>
            </a:r>
          </a:p>
          <a:p>
            <a:pPr algn="l"/>
            <a:r>
              <a:rPr lang="en-IN" sz="1800" b="0" i="0" dirty="0">
                <a:solidFill>
                  <a:srgbClr val="333333"/>
                </a:solidFill>
                <a:effectLst/>
                <a:latin typeface="+mj-lt"/>
              </a:rPr>
              <a:t>{</a:t>
            </a:r>
            <a:endParaRPr lang="en-IN" sz="18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en-IN" sz="1800" b="0" i="0" dirty="0">
                <a:solidFill>
                  <a:srgbClr val="006FE0"/>
                </a:solidFill>
                <a:effectLst/>
                <a:latin typeface="+mj-lt"/>
              </a:rPr>
              <a:t>    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+mj-lt"/>
              </a:rPr>
              <a:t>statement;</a:t>
            </a:r>
          </a:p>
          <a:p>
            <a:pPr algn="l"/>
            <a:r>
              <a:rPr lang="en-IN" sz="1800" b="0" i="0" dirty="0">
                <a:solidFill>
                  <a:srgbClr val="333333"/>
                </a:solidFill>
                <a:effectLst/>
                <a:latin typeface="+mj-lt"/>
              </a:rPr>
              <a:t>}</a:t>
            </a:r>
          </a:p>
          <a:p>
            <a:pPr algn="l"/>
            <a:endParaRPr lang="en-IN" sz="18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 algn="just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0014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E371-2A09-445B-B84A-26ADA689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F267-315D-489B-8BCC-01BD4A0E1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212529"/>
                </a:solidFill>
                <a:effectLst/>
                <a:latin typeface="+mj-lt"/>
              </a:rPr>
              <a:t>Just as useful is the ability to specify some other statement to run should the expression being evaluated be false. We can do that with this structure.</a:t>
            </a:r>
          </a:p>
          <a:p>
            <a:r>
              <a:rPr lang="en-US" sz="1800" dirty="0">
                <a:solidFill>
                  <a:srgbClr val="212529"/>
                </a:solidFill>
                <a:latin typeface="+mj-lt"/>
              </a:rPr>
              <a:t>Syntax:</a:t>
            </a:r>
          </a:p>
          <a:p>
            <a:pPr algn="l"/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if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+mj-lt"/>
              </a:rPr>
              <a:t>(</a:t>
            </a:r>
            <a:r>
              <a:rPr lang="en-US" sz="1800" b="0" i="0" dirty="0">
                <a:solidFill>
                  <a:srgbClr val="002D7A"/>
                </a:solidFill>
                <a:effectLst/>
                <a:latin typeface="+mj-lt"/>
              </a:rPr>
              <a:t>expression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+mj-lt"/>
              </a:rPr>
              <a:t>)</a:t>
            </a:r>
            <a:r>
              <a:rPr lang="en-US" sz="1800" b="0" i="0" dirty="0">
                <a:solidFill>
                  <a:srgbClr val="006FE0"/>
                </a:solidFill>
                <a:effectLst/>
                <a:latin typeface="+mj-lt"/>
              </a:rPr>
              <a:t>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+mj-lt"/>
              </a:rPr>
              <a:t>{</a:t>
            </a:r>
            <a:endParaRPr lang="en-US" sz="18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en-US" sz="1800" b="0" i="0" dirty="0">
                <a:solidFill>
                  <a:srgbClr val="006FE0"/>
                </a:solidFill>
                <a:effectLst/>
                <a:latin typeface="+mj-lt"/>
              </a:rPr>
              <a:t>   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statement</a:t>
            </a:r>
          </a:p>
          <a:p>
            <a:pPr algn="l"/>
            <a:r>
              <a:rPr lang="en-US" sz="1800" b="0" i="0" dirty="0">
                <a:solidFill>
                  <a:srgbClr val="333333"/>
                </a:solidFill>
                <a:effectLst/>
                <a:latin typeface="+mj-lt"/>
              </a:rPr>
              <a:t>}</a:t>
            </a:r>
            <a:r>
              <a:rPr lang="en-US" sz="1800" b="0" i="0" dirty="0">
                <a:solidFill>
                  <a:srgbClr val="006FE0"/>
                </a:solidFill>
                <a:effectLst/>
                <a:latin typeface="+mj-lt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else</a:t>
            </a:r>
            <a:r>
              <a:rPr lang="en-US" sz="1800" b="0" i="0" dirty="0">
                <a:solidFill>
                  <a:srgbClr val="006FE0"/>
                </a:solidFill>
                <a:effectLst/>
                <a:latin typeface="+mj-lt"/>
              </a:rPr>
              <a:t>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+mj-lt"/>
              </a:rPr>
              <a:t>{</a:t>
            </a:r>
            <a:endParaRPr lang="en-US" sz="18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en-US" sz="1800" b="0" i="0" dirty="0">
                <a:solidFill>
                  <a:srgbClr val="006FE0"/>
                </a:solidFill>
                <a:effectLst/>
                <a:latin typeface="+mj-lt"/>
              </a:rPr>
              <a:t>   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statement</a:t>
            </a:r>
          </a:p>
          <a:p>
            <a:pPr algn="l"/>
            <a:r>
              <a:rPr lang="en-US" sz="1800" b="0" i="0" dirty="0">
                <a:solidFill>
                  <a:srgbClr val="333333"/>
                </a:solidFill>
                <a:effectLst/>
                <a:latin typeface="+mj-lt"/>
              </a:rPr>
              <a:t>}</a:t>
            </a:r>
            <a:endParaRPr lang="en-US" sz="1800" b="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59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C722-DF2D-4AB8-8822-98A34AB0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If-Else-Endif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BDEC-F992-45A8-A235-0B3B09E12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+mj-lt"/>
              </a:rPr>
              <a:t>There are opinions abound on the use of the curly braces. If you were to omit them, the code would still run. There is a fair chance however that the code readability police will hunt you down and place you under arrest for sloppy coding. </a:t>
            </a:r>
          </a:p>
          <a:p>
            <a:r>
              <a:rPr lang="en-US" dirty="0">
                <a:solidFill>
                  <a:srgbClr val="212529"/>
                </a:solidFill>
                <a:latin typeface="+mj-lt"/>
              </a:rPr>
              <a:t>Syntax:</a:t>
            </a:r>
          </a:p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+mj-lt"/>
              </a:rPr>
              <a:t>if</a:t>
            </a:r>
            <a:r>
              <a:rPr lang="en-IN" b="0" i="0" dirty="0">
                <a:solidFill>
                  <a:srgbClr val="333333"/>
                </a:solidFill>
                <a:effectLst/>
                <a:latin typeface="+mj-lt"/>
              </a:rPr>
              <a:t>(</a:t>
            </a:r>
            <a:r>
              <a:rPr lang="en-IN" b="0" i="0" dirty="0">
                <a:solidFill>
                  <a:srgbClr val="002D7A"/>
                </a:solidFill>
                <a:effectLst/>
                <a:latin typeface="+mj-lt"/>
              </a:rPr>
              <a:t>expression</a:t>
            </a:r>
            <a:r>
              <a:rPr lang="en-IN" b="0" i="0" dirty="0">
                <a:solidFill>
                  <a:srgbClr val="333333"/>
                </a:solidFill>
                <a:effectLst/>
                <a:latin typeface="+mj-lt"/>
              </a:rPr>
              <a:t>)</a:t>
            </a:r>
            <a:r>
              <a:rPr lang="en-IN" b="0" i="0" dirty="0">
                <a:solidFill>
                  <a:srgbClr val="006FE0"/>
                </a:solidFill>
                <a:effectLst/>
                <a:latin typeface="+mj-lt"/>
              </a:rPr>
              <a:t> :</a:t>
            </a:r>
            <a:endParaRPr lang="en-IN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en-IN" b="0" i="0" dirty="0">
                <a:solidFill>
                  <a:srgbClr val="006FE0"/>
                </a:solidFill>
                <a:effectLst/>
                <a:latin typeface="+mj-lt"/>
              </a:rPr>
              <a:t>    </a:t>
            </a:r>
            <a:r>
              <a:rPr lang="en-IN" b="0" i="0" dirty="0">
                <a:solidFill>
                  <a:srgbClr val="008080"/>
                </a:solidFill>
                <a:effectLst/>
                <a:latin typeface="+mj-lt"/>
              </a:rPr>
              <a:t>statement</a:t>
            </a:r>
            <a:endParaRPr lang="en-IN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en-IN" b="0" i="0" dirty="0">
                <a:solidFill>
                  <a:srgbClr val="008080"/>
                </a:solidFill>
                <a:effectLst/>
                <a:latin typeface="+mj-lt"/>
              </a:rPr>
              <a:t>  </a:t>
            </a:r>
            <a:r>
              <a:rPr lang="en-IN" b="1" i="0" dirty="0">
                <a:solidFill>
                  <a:srgbClr val="000000"/>
                </a:solidFill>
                <a:effectLst/>
                <a:latin typeface="+mj-lt"/>
              </a:rPr>
              <a:t>else</a:t>
            </a:r>
            <a:r>
              <a:rPr lang="en-IN" b="0" i="0" dirty="0">
                <a:solidFill>
                  <a:srgbClr val="006FE0"/>
                </a:solidFill>
                <a:effectLst/>
                <a:latin typeface="+mj-lt"/>
              </a:rPr>
              <a:t> :</a:t>
            </a:r>
            <a:endParaRPr lang="en-IN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en-IN" b="0" i="0" dirty="0">
                <a:solidFill>
                  <a:srgbClr val="006FE0"/>
                </a:solidFill>
                <a:effectLst/>
                <a:latin typeface="+mj-lt"/>
              </a:rPr>
              <a:t>    </a:t>
            </a:r>
            <a:r>
              <a:rPr lang="en-IN" b="0" i="0" dirty="0">
                <a:solidFill>
                  <a:srgbClr val="008080"/>
                </a:solidFill>
                <a:effectLst/>
                <a:latin typeface="+mj-lt"/>
              </a:rPr>
              <a:t>statement</a:t>
            </a:r>
            <a:endParaRPr lang="en-IN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+mj-lt"/>
              </a:rPr>
              <a:t>endif</a:t>
            </a:r>
            <a:r>
              <a:rPr lang="en-IN" b="0" i="0" dirty="0">
                <a:solidFill>
                  <a:srgbClr val="333333"/>
                </a:solidFill>
                <a:effectLst/>
                <a:latin typeface="+mj-lt"/>
              </a:rPr>
              <a:t>;</a:t>
            </a:r>
            <a:endParaRPr lang="en-IN" b="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2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D258-4A67-4544-8D52-2C932816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If-Elseif-Else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4695-0173-481E-86B4-A6BBD399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12681"/>
          </a:xfrm>
        </p:spPr>
        <p:txBody>
          <a:bodyPr>
            <a:normAutofit fontScale="92500" lnSpcReduction="20000"/>
          </a:bodyPr>
          <a:lstStyle/>
          <a:p>
            <a:r>
              <a:rPr lang="en-US" sz="2100" b="0" i="0" dirty="0">
                <a:solidFill>
                  <a:srgbClr val="212529"/>
                </a:solidFill>
                <a:effectLst/>
                <a:latin typeface="+mj-lt"/>
              </a:rPr>
              <a:t>This would be by combining the else and if into one elseif.</a:t>
            </a:r>
          </a:p>
          <a:p>
            <a:r>
              <a:rPr lang="en-US" sz="2100" dirty="0">
                <a:solidFill>
                  <a:srgbClr val="212529"/>
                </a:solidFill>
                <a:latin typeface="+mj-lt"/>
              </a:rPr>
              <a:t>Syntax:</a:t>
            </a:r>
          </a:p>
          <a:p>
            <a:pPr algn="l"/>
            <a:r>
              <a:rPr lang="en-US" sz="2100" b="1" i="0" dirty="0">
                <a:solidFill>
                  <a:srgbClr val="000000"/>
                </a:solidFill>
                <a:effectLst/>
                <a:latin typeface="+mj-lt"/>
              </a:rPr>
              <a:t>if</a:t>
            </a:r>
            <a:r>
              <a:rPr lang="en-US" sz="2100" b="0" i="0" dirty="0">
                <a:solidFill>
                  <a:srgbClr val="006FE0"/>
                </a:solidFill>
                <a:effectLst/>
                <a:latin typeface="+mj-lt"/>
              </a:rPr>
              <a:t> </a:t>
            </a:r>
            <a:r>
              <a:rPr lang="en-US" sz="2100" b="0" i="0" dirty="0">
                <a:solidFill>
                  <a:srgbClr val="333333"/>
                </a:solidFill>
                <a:effectLst/>
                <a:latin typeface="+mj-lt"/>
              </a:rPr>
              <a:t>(</a:t>
            </a:r>
            <a:r>
              <a:rPr lang="en-US" sz="2100" b="0" i="0" dirty="0">
                <a:solidFill>
                  <a:srgbClr val="002D7A"/>
                </a:solidFill>
                <a:effectLst/>
                <a:latin typeface="+mj-lt"/>
              </a:rPr>
              <a:t>expression</a:t>
            </a:r>
            <a:r>
              <a:rPr lang="en-US" sz="2100" b="0" i="0" dirty="0">
                <a:solidFill>
                  <a:srgbClr val="333333"/>
                </a:solidFill>
                <a:effectLst/>
                <a:latin typeface="+mj-lt"/>
              </a:rPr>
              <a:t>)</a:t>
            </a:r>
            <a:r>
              <a:rPr lang="en-US" sz="2100" b="0" i="0" dirty="0">
                <a:solidFill>
                  <a:srgbClr val="006FE0"/>
                </a:solidFill>
                <a:effectLst/>
                <a:latin typeface="+mj-lt"/>
              </a:rPr>
              <a:t> </a:t>
            </a:r>
            <a:r>
              <a:rPr lang="en-US" sz="2100" b="0" i="0" dirty="0">
                <a:solidFill>
                  <a:srgbClr val="333333"/>
                </a:solidFill>
                <a:effectLst/>
                <a:latin typeface="+mj-lt"/>
              </a:rPr>
              <a:t>{</a:t>
            </a:r>
            <a:endParaRPr lang="en-US" sz="21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en-US" sz="2100" b="0" i="0" dirty="0">
                <a:solidFill>
                  <a:srgbClr val="006FE0"/>
                </a:solidFill>
                <a:effectLst/>
                <a:latin typeface="+mj-lt"/>
              </a:rPr>
              <a:t>    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+mj-lt"/>
              </a:rPr>
              <a:t>statement</a:t>
            </a:r>
          </a:p>
          <a:p>
            <a:pPr algn="l"/>
            <a:r>
              <a:rPr lang="en-US" sz="2100" b="0" i="0" dirty="0">
                <a:solidFill>
                  <a:srgbClr val="333333"/>
                </a:solidFill>
                <a:effectLst/>
                <a:latin typeface="+mj-lt"/>
              </a:rPr>
              <a:t>}</a:t>
            </a:r>
            <a:r>
              <a:rPr lang="en-US" sz="2100" b="0" i="0" dirty="0">
                <a:solidFill>
                  <a:srgbClr val="006FE0"/>
                </a:solidFill>
                <a:effectLst/>
                <a:latin typeface="+mj-lt"/>
              </a:rPr>
              <a:t> </a:t>
            </a:r>
            <a:r>
              <a:rPr lang="en-US" sz="2100" b="1" i="0" dirty="0">
                <a:solidFill>
                  <a:srgbClr val="000000"/>
                </a:solidFill>
                <a:effectLst/>
                <a:latin typeface="+mj-lt"/>
              </a:rPr>
              <a:t>elseif</a:t>
            </a:r>
            <a:r>
              <a:rPr lang="en-US" sz="2100" b="0" i="0" dirty="0">
                <a:solidFill>
                  <a:srgbClr val="006FE0"/>
                </a:solidFill>
                <a:effectLst/>
                <a:latin typeface="+mj-lt"/>
              </a:rPr>
              <a:t> </a:t>
            </a:r>
            <a:r>
              <a:rPr lang="en-US" sz="2100" b="0" i="0" dirty="0">
                <a:solidFill>
                  <a:srgbClr val="333333"/>
                </a:solidFill>
                <a:effectLst/>
                <a:latin typeface="+mj-lt"/>
              </a:rPr>
              <a:t>(</a:t>
            </a:r>
            <a:r>
              <a:rPr lang="en-US" sz="2100" b="0" i="0" dirty="0">
                <a:solidFill>
                  <a:srgbClr val="002D7A"/>
                </a:solidFill>
                <a:effectLst/>
                <a:latin typeface="+mj-lt"/>
              </a:rPr>
              <a:t>expression</a:t>
            </a:r>
            <a:r>
              <a:rPr lang="en-US" sz="2100" b="0" i="0" dirty="0">
                <a:solidFill>
                  <a:srgbClr val="333333"/>
                </a:solidFill>
                <a:effectLst/>
                <a:latin typeface="+mj-lt"/>
              </a:rPr>
              <a:t>)</a:t>
            </a:r>
            <a:r>
              <a:rPr lang="en-US" sz="2100" b="0" i="0" dirty="0">
                <a:solidFill>
                  <a:srgbClr val="006FE0"/>
                </a:solidFill>
                <a:effectLst/>
                <a:latin typeface="+mj-lt"/>
              </a:rPr>
              <a:t> </a:t>
            </a:r>
            <a:r>
              <a:rPr lang="en-US" sz="2100" b="0" i="0" dirty="0">
                <a:solidFill>
                  <a:srgbClr val="333333"/>
                </a:solidFill>
                <a:effectLst/>
                <a:latin typeface="+mj-lt"/>
              </a:rPr>
              <a:t>{</a:t>
            </a:r>
            <a:endParaRPr lang="en-US" sz="21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en-US" sz="2100" b="0" i="0" dirty="0">
                <a:solidFill>
                  <a:srgbClr val="006FE0"/>
                </a:solidFill>
                <a:effectLst/>
                <a:latin typeface="+mj-lt"/>
              </a:rPr>
              <a:t>    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+mj-lt"/>
              </a:rPr>
              <a:t>statement</a:t>
            </a:r>
          </a:p>
          <a:p>
            <a:pPr algn="l"/>
            <a:r>
              <a:rPr lang="en-US" sz="2100" b="0" i="0" dirty="0">
                <a:solidFill>
                  <a:srgbClr val="333333"/>
                </a:solidFill>
                <a:effectLst/>
                <a:latin typeface="+mj-lt"/>
              </a:rPr>
              <a:t>}</a:t>
            </a:r>
            <a:r>
              <a:rPr lang="en-US" sz="2100" b="0" i="0" dirty="0">
                <a:solidFill>
                  <a:srgbClr val="006FE0"/>
                </a:solidFill>
                <a:effectLst/>
                <a:latin typeface="+mj-lt"/>
              </a:rPr>
              <a:t> </a:t>
            </a:r>
            <a:r>
              <a:rPr lang="en-US" sz="2100" b="1" i="0" dirty="0">
                <a:solidFill>
                  <a:srgbClr val="000000"/>
                </a:solidFill>
                <a:effectLst/>
                <a:latin typeface="+mj-lt"/>
              </a:rPr>
              <a:t>else</a:t>
            </a:r>
            <a:r>
              <a:rPr lang="en-US" sz="2100" b="0" i="0" dirty="0">
                <a:solidFill>
                  <a:srgbClr val="006FE0"/>
                </a:solidFill>
                <a:effectLst/>
                <a:latin typeface="+mj-lt"/>
              </a:rPr>
              <a:t> </a:t>
            </a:r>
            <a:r>
              <a:rPr lang="en-US" sz="2100" b="0" i="0" dirty="0">
                <a:solidFill>
                  <a:srgbClr val="333333"/>
                </a:solidFill>
                <a:effectLst/>
                <a:latin typeface="+mj-lt"/>
              </a:rPr>
              <a:t>{</a:t>
            </a:r>
            <a:endParaRPr lang="en-US" sz="21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en-US" sz="2100" b="0" i="0" dirty="0">
                <a:solidFill>
                  <a:srgbClr val="006FE0"/>
                </a:solidFill>
                <a:effectLst/>
                <a:latin typeface="+mj-lt"/>
              </a:rPr>
              <a:t>    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+mj-lt"/>
              </a:rPr>
              <a:t>statement</a:t>
            </a:r>
          </a:p>
          <a:p>
            <a:pPr algn="l"/>
            <a:r>
              <a:rPr lang="en-US" sz="2100" b="0" i="0" dirty="0">
                <a:solidFill>
                  <a:srgbClr val="333333"/>
                </a:solidFill>
                <a:effectLst/>
                <a:latin typeface="+mj-lt"/>
              </a:rPr>
              <a:t>}</a:t>
            </a:r>
            <a:endParaRPr lang="en-US" sz="2100" b="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84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70D0-785C-44D1-B6F6-7FE71B4F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?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3247A-81CA-4BC9-B880-5287FCF4E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212529"/>
                </a:solidFill>
                <a:effectLst/>
                <a:latin typeface="+mj-lt"/>
              </a:rPr>
              <a:t>This is the ever useful </a:t>
            </a:r>
            <a:r>
              <a:rPr lang="en-US" sz="1800" b="1" i="0" dirty="0">
                <a:solidFill>
                  <a:srgbClr val="212529"/>
                </a:solidFill>
                <a:effectLst/>
                <a:latin typeface="+mj-lt"/>
              </a:rPr>
              <a:t>ternary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+mj-lt"/>
              </a:rPr>
              <a:t> operator. With the ternary operator, the expression is first evaluated. Then, if that expression is true, statement1 will run. If the expression is false, statement2 runs.</a:t>
            </a:r>
          </a:p>
          <a:p>
            <a:r>
              <a:rPr lang="en-US" sz="1800" dirty="0">
                <a:solidFill>
                  <a:srgbClr val="212529"/>
                </a:solidFill>
                <a:latin typeface="+mj-lt"/>
              </a:rPr>
              <a:t>Syntax:</a:t>
            </a:r>
          </a:p>
          <a:p>
            <a:r>
              <a:rPr lang="en-US" sz="1800" b="0" i="0" dirty="0">
                <a:solidFill>
                  <a:srgbClr val="212529"/>
                </a:solidFill>
                <a:effectLst/>
                <a:latin typeface="+mj-lt"/>
              </a:rPr>
              <a:t> 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+mj-lt"/>
              </a:rPr>
              <a:t>(</a:t>
            </a:r>
            <a:r>
              <a:rPr lang="en-IN" sz="1800" b="0" i="0" dirty="0">
                <a:solidFill>
                  <a:srgbClr val="002D7A"/>
                </a:solidFill>
                <a:effectLst/>
                <a:latin typeface="+mj-lt"/>
              </a:rPr>
              <a:t>expression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+mj-lt"/>
              </a:rPr>
              <a:t>)</a:t>
            </a:r>
            <a:r>
              <a:rPr lang="en-IN" sz="1800" b="0" i="0" dirty="0">
                <a:solidFill>
                  <a:srgbClr val="006FE0"/>
                </a:solidFill>
                <a:effectLst/>
                <a:latin typeface="+mj-lt"/>
              </a:rPr>
              <a:t> 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+mj-lt"/>
              </a:rPr>
              <a:t>?</a:t>
            </a:r>
            <a:r>
              <a:rPr lang="en-IN" sz="1800" b="0" i="0" dirty="0">
                <a:solidFill>
                  <a:srgbClr val="006FE0"/>
                </a:solidFill>
                <a:effectLst/>
                <a:latin typeface="+mj-lt"/>
              </a:rPr>
              <a:t> </a:t>
            </a:r>
            <a:r>
              <a:rPr lang="en-IN" sz="1800" b="0" i="0" dirty="0">
                <a:solidFill>
                  <a:srgbClr val="002D7A"/>
                </a:solidFill>
                <a:effectLst/>
                <a:latin typeface="+mj-lt"/>
              </a:rPr>
              <a:t>statement1</a:t>
            </a:r>
            <a:r>
              <a:rPr lang="en-IN" sz="1800" b="0" i="0" dirty="0">
                <a:solidFill>
                  <a:srgbClr val="006FE0"/>
                </a:solidFill>
                <a:effectLst/>
                <a:latin typeface="+mj-lt"/>
              </a:rPr>
              <a:t> : </a:t>
            </a:r>
            <a:r>
              <a:rPr lang="en-IN" sz="1800" b="0" i="0" dirty="0">
                <a:solidFill>
                  <a:srgbClr val="002D7A"/>
                </a:solidFill>
                <a:effectLst/>
                <a:latin typeface="+mj-lt"/>
              </a:rPr>
              <a:t>statement2</a:t>
            </a:r>
            <a:endParaRPr lang="en-US" sz="1800" b="0" i="0" dirty="0">
              <a:solidFill>
                <a:srgbClr val="212529"/>
              </a:solidFill>
              <a:effectLst/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911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3C58-3A7F-443E-BB9C-71702673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F0D8A-0135-4006-B70E-4B70E0F4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+mj-lt"/>
              </a:rPr>
              <a:t>The switch statement is good when a variable could have one of several values, and each value would have a different operation associated with it.</a:t>
            </a:r>
          </a:p>
          <a:p>
            <a:r>
              <a:rPr lang="en-IN" dirty="0">
                <a:latin typeface="+mj-lt"/>
              </a:rPr>
              <a:t>Syntax:</a:t>
            </a:r>
          </a:p>
          <a:p>
            <a:r>
              <a:rPr lang="en-IN" dirty="0">
                <a:latin typeface="+mj-lt"/>
              </a:rPr>
              <a:t>Switch(a)</a:t>
            </a:r>
          </a:p>
          <a:p>
            <a:r>
              <a:rPr lang="en-IN" dirty="0">
                <a:latin typeface="+mj-lt"/>
              </a:rPr>
              <a:t>{</a:t>
            </a:r>
          </a:p>
          <a:p>
            <a:pPr marL="201168" lvl="1" indent="0">
              <a:buNone/>
            </a:pPr>
            <a:r>
              <a:rPr lang="en-IN" dirty="0">
                <a:latin typeface="+mj-lt"/>
              </a:rPr>
              <a:t>Case 1:break;</a:t>
            </a:r>
          </a:p>
          <a:p>
            <a:pPr marL="201168" lvl="1" indent="0">
              <a:buNone/>
            </a:pPr>
            <a:r>
              <a:rPr lang="en-IN" dirty="0">
                <a:latin typeface="+mj-lt"/>
              </a:rPr>
              <a:t>Case 2:break;</a:t>
            </a:r>
          </a:p>
          <a:p>
            <a:pPr marL="201168" lvl="1" indent="0">
              <a:buNone/>
            </a:pPr>
            <a:r>
              <a:rPr lang="en-IN" dirty="0" err="1">
                <a:latin typeface="+mj-lt"/>
              </a:rPr>
              <a:t>Default:break</a:t>
            </a:r>
            <a:r>
              <a:rPr lang="en-IN" dirty="0">
                <a:latin typeface="+mj-lt"/>
              </a:rPr>
              <a:t>;</a:t>
            </a:r>
          </a:p>
          <a:p>
            <a:r>
              <a:rPr lang="en-IN" dirty="0">
                <a:latin typeface="+mj-lt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30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A0272A-F788-452B-8D68-2704A7EA2CCB}"/>
              </a:ext>
            </a:extLst>
          </p:cNvPr>
          <p:cNvSpPr txBox="1"/>
          <p:nvPr/>
        </p:nvSpPr>
        <p:spPr>
          <a:xfrm>
            <a:off x="2560320" y="2458720"/>
            <a:ext cx="7518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latin typeface="+mj-lt"/>
              </a:rPr>
              <a:t>Thank You</a:t>
            </a:r>
            <a:r>
              <a:rPr lang="en-IN" sz="8800" dirty="0">
                <a:latin typeface="+mj-lt"/>
                <a:sym typeface="Wingdings" panose="05000000000000000000" pitchFamily="2" charset="2"/>
              </a:rPr>
              <a:t></a:t>
            </a:r>
            <a:endParaRPr lang="en-IN" sz="8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921436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{0C5E05EB-DEE5-4547-AED4-DFD6B9ABE4A7}tf22712842_win32</Template>
  <TotalTime>0</TotalTime>
  <Words>351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1_RetrospectVTI</vt:lpstr>
      <vt:lpstr>PHP Flow Control Statement.</vt:lpstr>
      <vt:lpstr>Overview</vt:lpstr>
      <vt:lpstr>If Statement</vt:lpstr>
      <vt:lpstr>If-Else</vt:lpstr>
      <vt:lpstr>If-Else-Endif</vt:lpstr>
      <vt:lpstr>If-Elseif-Else</vt:lpstr>
      <vt:lpstr>? :</vt:lpstr>
      <vt:lpstr>Switch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Flow Control Statement.</dc:title>
  <dc:creator>Ved Joshi</dc:creator>
  <cp:lastModifiedBy> </cp:lastModifiedBy>
  <cp:revision>3</cp:revision>
  <dcterms:created xsi:type="dcterms:W3CDTF">2020-10-24T05:05:26Z</dcterms:created>
  <dcterms:modified xsi:type="dcterms:W3CDTF">2020-10-24T05:24:55Z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