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handoutMasterIdLst>
    <p:handoutMasterId r:id="rId25"/>
  </p:handoutMasterIdLst>
  <p:sldIdLst>
    <p:sldId id="288" r:id="rId5"/>
    <p:sldId id="301" r:id="rId6"/>
    <p:sldId id="271" r:id="rId7"/>
    <p:sldId id="272" r:id="rId8"/>
    <p:sldId id="273" r:id="rId9"/>
    <p:sldId id="274" r:id="rId10"/>
    <p:sldId id="275" r:id="rId11"/>
    <p:sldId id="260" r:id="rId12"/>
    <p:sldId id="276" r:id="rId13"/>
    <p:sldId id="278" r:id="rId14"/>
    <p:sldId id="279" r:id="rId15"/>
    <p:sldId id="280" r:id="rId16"/>
    <p:sldId id="281" r:id="rId17"/>
    <p:sldId id="277" r:id="rId18"/>
    <p:sldId id="282" r:id="rId19"/>
    <p:sldId id="283" r:id="rId20"/>
    <p:sldId id="284" r:id="rId21"/>
    <p:sldId id="285" r:id="rId22"/>
    <p:sldId id="286" r:id="rId23"/>
    <p:sldId id="25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06799F8-075E-4A3A-A7F6-7FBC6576F1A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>
      <p:cViewPr>
        <p:scale>
          <a:sx n="75" d="100"/>
          <a:sy n="75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2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47F476-161E-4A04-A0FB-965A0EEB43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E49AB-875B-42C8-941C-0DE0DBD2D3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6B955-9ABA-47D4-BA0F-43D209E6DE06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FBA4A-EC84-4A1C-951D-F76333FEE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85306-E124-4DA3-9455-10E28A78F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A0D8-202C-4D3D-887A-429ECB6FFB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06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15128" y="1397977"/>
            <a:ext cx="8361229" cy="3007447"/>
          </a:xfrm>
        </p:spPr>
        <p:txBody>
          <a:bodyPr anchor="ctr" anchorCtr="0">
            <a:noAutofit/>
          </a:bodyPr>
          <a:lstStyle>
            <a:lvl1pPr algn="ctr">
              <a:defRPr sz="66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4475023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5/23/2020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79965FD7-DA9A-4AFB-B8C8-34AC1FEE9F72}"/>
              </a:ext>
            </a:extLst>
          </p:cNvPr>
          <p:cNvSpPr/>
          <p:nvPr userDrawn="1"/>
        </p:nvSpPr>
        <p:spPr>
          <a:xfrm flipV="1">
            <a:off x="887674" y="726883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id="{92465177-72B9-4DCF-8F98-0C79F3EE32EC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B5516E7A-AEB0-4772-8098-8B0F8B5F1126}"/>
              </a:ext>
            </a:extLst>
          </p:cNvPr>
          <p:cNvSpPr/>
          <p:nvPr userDrawn="1"/>
        </p:nvSpPr>
        <p:spPr>
          <a:xfrm flipV="1">
            <a:off x="752858" y="609652"/>
            <a:ext cx="3152309" cy="4408489"/>
          </a:xfrm>
          <a:prstGeom prst="corner">
            <a:avLst>
              <a:gd name="adj1" fmla="val 6149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E864F603-D3F0-4241-9005-3F6C3BD62BEF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6773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129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5/23/2020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91236E78-C797-4C31-BA0C-DB193BAF6D2D}"/>
              </a:ext>
            </a:extLst>
          </p:cNvPr>
          <p:cNvSpPr/>
          <p:nvPr userDrawn="1"/>
        </p:nvSpPr>
        <p:spPr>
          <a:xfrm rot="10800000" flipV="1">
            <a:off x="8391654" y="1873024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BFA658F0-F295-40A9-8BA8-1F6CBDFBBE09}"/>
              </a:ext>
            </a:extLst>
          </p:cNvPr>
          <p:cNvSpPr/>
          <p:nvPr userDrawn="1"/>
        </p:nvSpPr>
        <p:spPr>
          <a:xfrm flipH="1">
            <a:off x="8152968" y="1752327"/>
            <a:ext cx="3152309" cy="4408489"/>
          </a:xfrm>
          <a:prstGeom prst="corner">
            <a:avLst>
              <a:gd name="adj1" fmla="val 7085"/>
              <a:gd name="adj2" fmla="val 775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007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5/23/2020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2544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5/23/2020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FD1631-6749-4027-9415-B72D163BB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0471" y="2297695"/>
            <a:ext cx="9071059" cy="2767600"/>
          </a:xfrm>
        </p:spPr>
        <p:txBody>
          <a:bodyPr anchor="ctr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6103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5/23/2020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014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Second Option">
    <p:bg bwMode="grayWhite">
      <p:bgPr>
        <a:gradFill flip="none" rotWithShape="1">
          <a:gsLst>
            <a:gs pos="0">
              <a:schemeClr val="tx2">
                <a:lumMod val="50000"/>
              </a:schemeClr>
            </a:gs>
            <a:gs pos="34000">
              <a:schemeClr val="tx2"/>
            </a:gs>
            <a:gs pos="66000">
              <a:schemeClr val="tx2">
                <a:lumMod val="75000"/>
              </a:schemeClr>
            </a:gs>
            <a:gs pos="97000">
              <a:schemeClr val="tx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-Shape 9">
            <a:extLst>
              <a:ext uri="{FF2B5EF4-FFF2-40B4-BE49-F238E27FC236}">
                <a16:creationId xmlns:a16="http://schemas.microsoft.com/office/drawing/2014/main" id="{13412040-642F-40C5-8AB5-C0E8D41B481B}"/>
              </a:ext>
            </a:extLst>
          </p:cNvPr>
          <p:cNvSpPr/>
          <p:nvPr userDrawn="1"/>
        </p:nvSpPr>
        <p:spPr>
          <a:xfrm flipV="1">
            <a:off x="870090" y="709300"/>
            <a:ext cx="2772000" cy="2772000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 title="Side bar">
            <a:extLst>
              <a:ext uri="{FF2B5EF4-FFF2-40B4-BE49-F238E27FC236}">
                <a16:creationId xmlns:a16="http://schemas.microsoft.com/office/drawing/2014/main" id="{BADD331D-DA8D-4D47-A2BB-F4875FDB16A4}"/>
              </a:ext>
            </a:extLst>
          </p:cNvPr>
          <p:cNvSpPr/>
          <p:nvPr userDrawn="1"/>
        </p:nvSpPr>
        <p:spPr>
          <a:xfrm rot="5400000">
            <a:off x="5791174" y="457175"/>
            <a:ext cx="609651" cy="1219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7977" y="1151796"/>
            <a:ext cx="9504485" cy="3007447"/>
          </a:xfrm>
        </p:spPr>
        <p:txBody>
          <a:bodyPr anchor="ctr" anchorCtr="0">
            <a:noAutofit/>
          </a:bodyPr>
          <a:lstStyle>
            <a:lvl1pPr algn="ctr">
              <a:defRPr sz="660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977" y="4897053"/>
            <a:ext cx="950448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5/23/2020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68D376A1-CC76-4C90-B2CF-F89EA13E7942}"/>
              </a:ext>
            </a:extLst>
          </p:cNvPr>
          <p:cNvSpPr/>
          <p:nvPr userDrawn="1"/>
        </p:nvSpPr>
        <p:spPr>
          <a:xfrm rot="10800000" flipV="1">
            <a:off x="8549910" y="1820273"/>
            <a:ext cx="2772000" cy="2772000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B5516E7A-AEB0-4772-8098-8B0F8B5F1126}"/>
              </a:ext>
            </a:extLst>
          </p:cNvPr>
          <p:cNvSpPr/>
          <p:nvPr userDrawn="1"/>
        </p:nvSpPr>
        <p:spPr>
          <a:xfrm flipV="1">
            <a:off x="752858" y="609652"/>
            <a:ext cx="3152309" cy="3007448"/>
          </a:xfrm>
          <a:prstGeom prst="corner">
            <a:avLst>
              <a:gd name="adj1" fmla="val 6089"/>
              <a:gd name="adj2" fmla="val 6769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E864F603-D3F0-4241-9005-3F6C3BD62BEF}"/>
              </a:ext>
            </a:extLst>
          </p:cNvPr>
          <p:cNvSpPr/>
          <p:nvPr userDrawn="1"/>
        </p:nvSpPr>
        <p:spPr>
          <a:xfrm flipH="1">
            <a:off x="8286317" y="1685653"/>
            <a:ext cx="3152309" cy="3007448"/>
          </a:xfrm>
          <a:prstGeom prst="corner">
            <a:avLst>
              <a:gd name="adj1" fmla="val 6089"/>
              <a:gd name="adj2" fmla="val 6442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350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720213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84671"/>
            <a:ext cx="9601200" cy="438272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5/23/2020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EFB83C-E1EC-41AC-BFF6-9D094E2D43C6}"/>
              </a:ext>
            </a:extLst>
          </p:cNvPr>
          <p:cNvCxnSpPr/>
          <p:nvPr userDrawn="1"/>
        </p:nvCxnSpPr>
        <p:spPr>
          <a:xfrm>
            <a:off x="1465008" y="1445344"/>
            <a:ext cx="9468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94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 and Picture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22C1B9-FA56-4CEA-AD98-25A595D942F8}"/>
              </a:ext>
            </a:extLst>
          </p:cNvPr>
          <p:cNvSpPr/>
          <p:nvPr userDrawn="1"/>
        </p:nvSpPr>
        <p:spPr bwMode="white">
          <a:xfrm>
            <a:off x="7040199" y="564425"/>
            <a:ext cx="4356000" cy="4464000"/>
          </a:xfrm>
          <a:prstGeom prst="ellipse">
            <a:avLst/>
          </a:prstGeom>
          <a:noFill/>
          <a:ln w="123825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title="Background Shape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6246" y="400665"/>
            <a:ext cx="4858460" cy="1428136"/>
          </a:xfrm>
        </p:spPr>
        <p:txBody>
          <a:bodyPr anchor="ctr" anchorCtr="0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246" y="6443554"/>
            <a:ext cx="132432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5/23/2020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25377" y="6453386"/>
            <a:ext cx="2619329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87939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86B981-6A78-425B-97A2-BA24E40DB7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5761" y="670570"/>
            <a:ext cx="4151312" cy="4248000"/>
          </a:xfrm>
          <a:prstGeom prst="ellipse">
            <a:avLst/>
          </a:prstGeom>
          <a:ln w="38100">
            <a:solidFill>
              <a:schemeClr val="bg2"/>
            </a:solidFill>
          </a:ln>
          <a:effectLst>
            <a:innerShdw blurRad="114300">
              <a:prstClr val="black"/>
            </a:innerShdw>
          </a:effectLst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A21C7D74-31FD-4638-819B-6F7351A177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47294" y="5188236"/>
            <a:ext cx="4858459" cy="1126906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anchor="ctr" anchorCtr="0"/>
          <a:lstStyle>
            <a:lvl1pPr marL="0" indent="0" algn="ctr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1pPr>
            <a:lvl2pPr marL="530352" indent="0" algn="ctr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2pPr>
            <a:lvl3pPr marL="987552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 marL="1444752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901952" indent="0" algn="ctr">
              <a:buNone/>
              <a:defRPr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L-Shape 23">
            <a:extLst>
              <a:ext uri="{FF2B5EF4-FFF2-40B4-BE49-F238E27FC236}">
                <a16:creationId xmlns:a16="http://schemas.microsoft.com/office/drawing/2014/main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L-Shape 24">
            <a:extLst>
              <a:ext uri="{FF2B5EF4-FFF2-40B4-BE49-F238E27FC236}">
                <a16:creationId xmlns:a16="http://schemas.microsoft.com/office/drawing/2014/main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844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title="Background Shape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6246" y="400665"/>
            <a:ext cx="4858460" cy="1428136"/>
          </a:xfrm>
        </p:spPr>
        <p:txBody>
          <a:bodyPr anchor="ctr" anchorCtr="0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246" y="6443554"/>
            <a:ext cx="132432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5/23/2020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25377" y="6453386"/>
            <a:ext cx="2619329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87939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L-Shape 23">
            <a:extLst>
              <a:ext uri="{FF2B5EF4-FFF2-40B4-BE49-F238E27FC236}">
                <a16:creationId xmlns:a16="http://schemas.microsoft.com/office/drawing/2014/main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L-Shape 24">
            <a:extLst>
              <a:ext uri="{FF2B5EF4-FFF2-40B4-BE49-F238E27FC236}">
                <a16:creationId xmlns:a16="http://schemas.microsoft.com/office/drawing/2014/main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D439475-E625-4449-B42E-8F291D64A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60" y="518474"/>
            <a:ext cx="4910394" cy="5759777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1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lang="en-US" sz="18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lang="en-US" sz="16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lang="en-US"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lang="en-US"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marL="0" lvl="0" indent="0" algn="ctr">
              <a:buNone/>
            </a:pPr>
            <a:r>
              <a:rPr lang="en-US" noProof="0"/>
              <a:t>Click to edit Master text styles</a:t>
            </a:r>
          </a:p>
          <a:p>
            <a:pPr marL="0" lvl="1" indent="0" algn="ctr">
              <a:buNone/>
            </a:pPr>
            <a:r>
              <a:rPr lang="en-US" noProof="0"/>
              <a:t>Second level</a:t>
            </a:r>
          </a:p>
          <a:p>
            <a:pPr marL="0" lvl="2" indent="0" algn="ctr">
              <a:buNone/>
            </a:pPr>
            <a:r>
              <a:rPr lang="en-US" noProof="0"/>
              <a:t>Third level</a:t>
            </a:r>
          </a:p>
          <a:p>
            <a:pPr marL="0" lvl="3" indent="0" algn="ctr">
              <a:buNone/>
            </a:pPr>
            <a:r>
              <a:rPr lang="en-US" noProof="0"/>
              <a:t>Fourth level</a:t>
            </a:r>
          </a:p>
          <a:p>
            <a:pPr marL="0" lvl="4" indent="0" algn="ctr">
              <a:buNone/>
            </a:pPr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60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, TItl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430D42-50DC-4502-A3E8-251FE7F0809D}"/>
              </a:ext>
            </a:extLst>
          </p:cNvPr>
          <p:cNvSpPr/>
          <p:nvPr userDrawn="1"/>
        </p:nvSpPr>
        <p:spPr>
          <a:xfrm>
            <a:off x="507591" y="5289755"/>
            <a:ext cx="5270049" cy="1012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3"/>
              </a:solidFill>
            </a:endParaRP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4732985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30776" y="477366"/>
            <a:ext cx="4644000" cy="1341602"/>
          </a:xfrm>
        </p:spPr>
        <p:txBody>
          <a:bodyPr anchor="ctr" anchorCtr="0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759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5/23/2020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0396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BDA3A4D-2561-4EEB-8787-E1A6525657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6245" y="668595"/>
            <a:ext cx="4646651" cy="4198373"/>
          </a:xfrm>
          <a:prstGeom prst="snip2DiagRect">
            <a:avLst>
              <a:gd name="adj1" fmla="val 0"/>
              <a:gd name="adj2" fmla="val 10300"/>
            </a:avLst>
          </a:prstGeom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BB32A6B-92AA-4208-9120-FFC166CE75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275" y="5352418"/>
            <a:ext cx="5148000" cy="900000"/>
          </a:xfrm>
          <a:solidFill>
            <a:schemeClr val="bg2"/>
          </a:solidFill>
          <a:effectLst>
            <a:innerShdw blurRad="114300">
              <a:prstClr val="black">
                <a:alpha val="34000"/>
              </a:prstClr>
            </a:innerShdw>
          </a:effectLst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</a:defRPr>
            </a:lvl1pPr>
            <a:lvl2pPr marL="530352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</a:defRPr>
            </a:lvl2pPr>
            <a:lvl3pPr marL="987552" indent="0" algn="ctr"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</a:defRPr>
            </a:lvl3pPr>
            <a:lvl4pPr marL="1444752" indent="0" algn="ctr"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</a:defRPr>
            </a:lvl4pPr>
            <a:lvl5pPr marL="1901952" indent="0" algn="ctr"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L-Shape 19">
            <a:extLst>
              <a:ext uri="{FF2B5EF4-FFF2-40B4-BE49-F238E27FC236}">
                <a16:creationId xmlns:a16="http://schemas.microsoft.com/office/drawing/2014/main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2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5945780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30776" y="477366"/>
            <a:ext cx="4644000" cy="1341602"/>
          </a:xfrm>
        </p:spPr>
        <p:txBody>
          <a:bodyPr anchor="ctr" anchorCtr="0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759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5/23/2020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0396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57F3340-8A42-40F0-BF5B-EEF6E3E88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6246" y="668595"/>
            <a:ext cx="4646651" cy="5383413"/>
          </a:xfrm>
          <a:custGeom>
            <a:avLst/>
            <a:gdLst>
              <a:gd name="connsiteX0" fmla="*/ 0 w 4646651"/>
              <a:gd name="connsiteY0" fmla="*/ 0 h 5383413"/>
              <a:gd name="connsiteX1" fmla="*/ 4168046 w 4646651"/>
              <a:gd name="connsiteY1" fmla="*/ 0 h 5383413"/>
              <a:gd name="connsiteX2" fmla="*/ 4646651 w 4646651"/>
              <a:gd name="connsiteY2" fmla="*/ 478605 h 5383413"/>
              <a:gd name="connsiteX3" fmla="*/ 4646651 w 4646651"/>
              <a:gd name="connsiteY3" fmla="*/ 5383413 h 5383413"/>
              <a:gd name="connsiteX4" fmla="*/ 478605 w 4646651"/>
              <a:gd name="connsiteY4" fmla="*/ 5383413 h 5383413"/>
              <a:gd name="connsiteX5" fmla="*/ 0 w 4646651"/>
              <a:gd name="connsiteY5" fmla="*/ 4904808 h 538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6651" h="5383413">
                <a:moveTo>
                  <a:pt x="0" y="0"/>
                </a:moveTo>
                <a:lnTo>
                  <a:pt x="4168046" y="0"/>
                </a:lnTo>
                <a:lnTo>
                  <a:pt x="4646651" y="478605"/>
                </a:lnTo>
                <a:lnTo>
                  <a:pt x="4646651" y="5383413"/>
                </a:lnTo>
                <a:lnTo>
                  <a:pt x="478605" y="5383413"/>
                </a:lnTo>
                <a:lnTo>
                  <a:pt x="0" y="4904808"/>
                </a:lnTo>
                <a:close/>
              </a:path>
            </a:pathLst>
          </a:custGeom>
          <a:ln w="571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L-Shape 19">
            <a:extLst>
              <a:ext uri="{FF2B5EF4-FFF2-40B4-BE49-F238E27FC236}">
                <a16:creationId xmlns:a16="http://schemas.microsoft.com/office/drawing/2014/main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8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blackWhite">
      <p:bgPr>
        <a:gradFill flip="none" rotWithShape="1">
          <a:gsLst>
            <a:gs pos="0">
              <a:schemeClr val="bg2">
                <a:lumMod val="50000"/>
              </a:schemeClr>
            </a:gs>
            <a:gs pos="33000">
              <a:schemeClr val="bg2"/>
            </a:gs>
            <a:gs pos="66000">
              <a:schemeClr val="bg2">
                <a:lumMod val="75000"/>
              </a:schemeClr>
            </a:gs>
            <a:gs pos="97000">
              <a:schemeClr val="bg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5/23/2020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BF5B4C6D-2825-4690-8D32-39CBF5E0F7E6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DFD43940-6D78-4E75-BDB6-8792768BB894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5837"/>
              <a:gd name="adj2" fmla="val 6502"/>
            </a:avLst>
          </a:prstGeom>
          <a:solidFill>
            <a:srgbClr val="EFEDE3"/>
          </a:solidFill>
          <a:ln>
            <a:solidFill>
              <a:srgbClr val="EFEDE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9214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5/23/2020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85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Side bar">
            <a:extLst>
              <a:ext uri="{FF2B5EF4-FFF2-40B4-BE49-F238E27FC236}">
                <a16:creationId xmlns:a16="http://schemas.microsoft.com/office/drawing/2014/main" id="{FFA7AFEF-D97A-4A94-A884-7F95E91332B7}"/>
              </a:ext>
            </a:extLst>
          </p:cNvPr>
          <p:cNvSpPr/>
          <p:nvPr userDrawn="1"/>
        </p:nvSpPr>
        <p:spPr>
          <a:xfrm>
            <a:off x="622095" y="0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5/23/2020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630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71" r:id="rId5"/>
    <p:sldLayoutId id="2147483669" r:id="rId6"/>
    <p:sldLayoutId id="2147483672" r:id="rId7"/>
    <p:sldLayoutId id="2147483663" r:id="rId8"/>
    <p:sldLayoutId id="2147483664" r:id="rId9"/>
    <p:sldLayoutId id="2147483665" r:id="rId10"/>
    <p:sldLayoutId id="2147483666" r:id="rId11"/>
    <p:sldLayoutId id="2147483673" r:id="rId12"/>
    <p:sldLayoutId id="2147483667" r:id="rId13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Arial" panose="020B0604020202020204" pitchFamily="34" charset="0"/>
        <a:buChar char="•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732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304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7876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187702" indent="-28575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89FE-7B85-40C7-8441-909223A9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DC842-2DF4-46F3-AEC5-E38386DA6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0635" y="4897053"/>
            <a:ext cx="9504485" cy="1086237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dirty="0"/>
              <a:t>Prepared By: </a:t>
            </a:r>
            <a:r>
              <a:rPr lang="en-US" dirty="0" err="1"/>
              <a:t>Hetal</a:t>
            </a:r>
            <a:r>
              <a:rPr lang="en-US" dirty="0"/>
              <a:t> </a:t>
            </a:r>
            <a:r>
              <a:rPr lang="en-US" dirty="0" err="1"/>
              <a:t>Bhaidasna</a:t>
            </a:r>
            <a:endParaRPr lang="en-US" dirty="0"/>
          </a:p>
          <a:p>
            <a:pPr algn="r"/>
            <a:r>
              <a:rPr lang="en-US" dirty="0"/>
              <a:t>Assistant Professor &amp; HOD</a:t>
            </a:r>
          </a:p>
          <a:p>
            <a:pPr algn="r"/>
            <a:r>
              <a:rPr lang="en-US" dirty="0"/>
              <a:t>Computer Engineering</a:t>
            </a:r>
          </a:p>
          <a:p>
            <a:pPr algn="r"/>
            <a:r>
              <a:rPr lang="en-US" dirty="0"/>
              <a:t>PIET-DS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6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u="sng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    static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a;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creates only one copy for all objects.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By default value is 0.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Directly access with class name.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classname.variablename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194" y="734851"/>
            <a:ext cx="7772400" cy="868362"/>
          </a:xfrm>
        </p:spPr>
        <p:txBody>
          <a:bodyPr>
            <a:normAutofit/>
          </a:bodyPr>
          <a:lstStyle/>
          <a:p>
            <a:r>
              <a:rPr lang="en-US" dirty="0"/>
              <a:t>Static Variable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66666"/>
              </p:ext>
            </p:extLst>
          </p:nvPr>
        </p:nvGraphicFramePr>
        <p:xfrm>
          <a:off x="1361194" y="1783835"/>
          <a:ext cx="7396186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0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5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9222">
                <a:tc>
                  <a:txBody>
                    <a:bodyPr/>
                    <a:lstStyle/>
                    <a:p>
                      <a:r>
                        <a:rPr lang="en-US" sz="1800" dirty="0"/>
                        <a:t>class AA</a:t>
                      </a:r>
                    </a:p>
                    <a:p>
                      <a:r>
                        <a:rPr lang="en-US" sz="1800" dirty="0"/>
                        <a:t>{</a:t>
                      </a:r>
                      <a:r>
                        <a:rPr lang="en-US" sz="1800" baseline="0" dirty="0"/>
                        <a:t>   </a:t>
                      </a:r>
                    </a:p>
                    <a:p>
                      <a:r>
                        <a:rPr lang="en-US" sz="1800" baseline="0" dirty="0"/>
                        <a:t>    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a=0;</a:t>
                      </a:r>
                    </a:p>
                    <a:p>
                      <a:r>
                        <a:rPr lang="en-US" sz="1800" dirty="0"/>
                        <a:t>     static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b=0;</a:t>
                      </a:r>
                    </a:p>
                    <a:p>
                      <a:r>
                        <a:rPr lang="en-US" sz="1800" dirty="0"/>
                        <a:t>   </a:t>
                      </a:r>
                    </a:p>
                    <a:p>
                      <a:r>
                        <a:rPr lang="en-US" sz="1800" dirty="0"/>
                        <a:t>       AA()</a:t>
                      </a:r>
                    </a:p>
                    <a:p>
                      <a:r>
                        <a:rPr lang="en-US" sz="1800" dirty="0"/>
                        <a:t>       {</a:t>
                      </a:r>
                    </a:p>
                    <a:p>
                      <a:r>
                        <a:rPr lang="en-US" sz="1800" dirty="0"/>
                        <a:t>        a++;</a:t>
                      </a:r>
                    </a:p>
                    <a:p>
                      <a:r>
                        <a:rPr lang="en-US" sz="1800" dirty="0"/>
                        <a:t>        b++;</a:t>
                      </a:r>
                    </a:p>
                    <a:p>
                      <a:r>
                        <a:rPr lang="en-US" sz="1800" dirty="0"/>
                        <a:t>        </a:t>
                      </a:r>
                      <a:r>
                        <a:rPr lang="en-US" sz="1800" dirty="0" err="1"/>
                        <a:t>System.out.println</a:t>
                      </a:r>
                      <a:r>
                        <a:rPr lang="en-US" sz="1800" dirty="0"/>
                        <a:t>("a=  "+a);</a:t>
                      </a:r>
                    </a:p>
                    <a:p>
                      <a:r>
                        <a:rPr lang="en-US" sz="1800" dirty="0"/>
                        <a:t>        </a:t>
                      </a:r>
                      <a:r>
                        <a:rPr lang="en-US" sz="1800" dirty="0" err="1"/>
                        <a:t>System.out.println</a:t>
                      </a:r>
                      <a:r>
                        <a:rPr lang="en-US" sz="1800" dirty="0"/>
                        <a:t>("b=  "+b);</a:t>
                      </a:r>
                    </a:p>
                    <a:p>
                      <a:r>
                        <a:rPr lang="en-US" sz="1800" dirty="0"/>
                        <a:t>        }</a:t>
                      </a:r>
                      <a:r>
                        <a:rPr lang="en-US" sz="1800" baseline="0" dirty="0"/>
                        <a:t>  </a:t>
                      </a:r>
                    </a:p>
                    <a:p>
                      <a:r>
                        <a:rPr lang="en-US" sz="1800" baseline="0" dirty="0"/>
                        <a:t>  </a:t>
                      </a:r>
                      <a:r>
                        <a:rPr lang="en-US" sz="1800" dirty="0"/>
                        <a:t>}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class</a:t>
                      </a:r>
                      <a:r>
                        <a:rPr lang="en-US" baseline="0" dirty="0"/>
                        <a:t>  </a:t>
                      </a:r>
                      <a:r>
                        <a:rPr lang="en-US" baseline="0" dirty="0" err="1"/>
                        <a:t>Demo_Static</a:t>
                      </a:r>
                      <a:endParaRPr lang="en-US" baseline="0" dirty="0"/>
                    </a:p>
                    <a:p>
                      <a:r>
                        <a:rPr lang="en-US" dirty="0"/>
                        <a:t> {</a:t>
                      </a:r>
                    </a:p>
                    <a:p>
                      <a:r>
                        <a:rPr lang="en-US" dirty="0"/>
                        <a:t>    public static void main(String </a:t>
                      </a:r>
                      <a:r>
                        <a:rPr lang="en-US" dirty="0" err="1"/>
                        <a:t>args</a:t>
                      </a:r>
                      <a:r>
                        <a:rPr lang="en-US" dirty="0"/>
                        <a:t>[])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{</a:t>
                      </a:r>
                    </a:p>
                    <a:p>
                      <a:r>
                        <a:rPr lang="en-US" dirty="0"/>
                        <a:t>        AA a1 = new AA();</a:t>
                      </a:r>
                    </a:p>
                    <a:p>
                      <a:r>
                        <a:rPr lang="en-US" dirty="0"/>
                        <a:t>        AA a2 = new AA();</a:t>
                      </a:r>
                    </a:p>
                    <a:p>
                      <a:r>
                        <a:rPr lang="en-US" dirty="0"/>
                        <a:t>        AA a3 = new AA();</a:t>
                      </a:r>
                    </a:p>
                    <a:p>
                      <a:r>
                        <a:rPr lang="en-US" dirty="0"/>
                        <a:t>    }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r>
                        <a:rPr lang="en-US" b="1" dirty="0"/>
                        <a:t>Output</a:t>
                      </a:r>
                    </a:p>
                    <a:p>
                      <a:r>
                        <a:rPr lang="en-US" dirty="0"/>
                        <a:t>a=1</a:t>
                      </a:r>
                    </a:p>
                    <a:p>
                      <a:r>
                        <a:rPr lang="en-US" dirty="0"/>
                        <a:t>b=1</a:t>
                      </a:r>
                    </a:p>
                    <a:p>
                      <a:r>
                        <a:rPr lang="en-US" dirty="0"/>
                        <a:t>a=1</a:t>
                      </a:r>
                    </a:p>
                    <a:p>
                      <a:r>
                        <a:rPr lang="en-US" dirty="0"/>
                        <a:t>b=2</a:t>
                      </a:r>
                    </a:p>
                    <a:p>
                      <a:r>
                        <a:rPr lang="en-US" dirty="0"/>
                        <a:t>a=1</a:t>
                      </a:r>
                    </a:p>
                    <a:p>
                      <a:r>
                        <a:rPr lang="en-US" dirty="0"/>
                        <a:t>b=3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u="sng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    static void hello();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Only call other static methods.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Directly access with class name.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classname.methodname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();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73" y="737483"/>
            <a:ext cx="7258072" cy="792162"/>
          </a:xfrm>
        </p:spPr>
        <p:txBody>
          <a:bodyPr>
            <a:normAutofit/>
          </a:bodyPr>
          <a:lstStyle/>
          <a:p>
            <a:r>
              <a:rPr lang="en-US" dirty="0"/>
              <a:t>Static Method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13820"/>
              </p:ext>
            </p:extLst>
          </p:nvPr>
        </p:nvGraphicFramePr>
        <p:xfrm>
          <a:off x="1383573" y="1780258"/>
          <a:ext cx="7015186" cy="530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2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9702">
                <a:tc>
                  <a:txBody>
                    <a:bodyPr/>
                    <a:lstStyle/>
                    <a:p>
                      <a:r>
                        <a:rPr lang="en-US" dirty="0"/>
                        <a:t>public class </a:t>
                      </a:r>
                      <a:r>
                        <a:rPr lang="en-US" dirty="0" err="1"/>
                        <a:t>Static_method</a:t>
                      </a:r>
                      <a:endParaRPr lang="en-US" dirty="0"/>
                    </a:p>
                    <a:p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   public static void main(String </a:t>
                      </a:r>
                      <a:r>
                        <a:rPr lang="en-US" dirty="0" err="1"/>
                        <a:t>args</a:t>
                      </a:r>
                      <a:r>
                        <a:rPr lang="en-US" dirty="0"/>
                        <a:t>[])</a:t>
                      </a:r>
                    </a:p>
                    <a:p>
                      <a:r>
                        <a:rPr lang="en-US" dirty="0"/>
                        <a:t>    {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AA.hi</a:t>
                      </a:r>
                      <a:r>
                        <a:rPr lang="en-US" dirty="0"/>
                        <a:t>();</a:t>
                      </a:r>
                    </a:p>
                    <a:p>
                      <a:r>
                        <a:rPr lang="en-US" dirty="0"/>
                        <a:t>        AA a1 = new AA();</a:t>
                      </a:r>
                    </a:p>
                    <a:p>
                      <a:r>
                        <a:rPr lang="en-US" dirty="0"/>
                        <a:t>        a1.hello();</a:t>
                      </a:r>
                    </a:p>
                    <a:p>
                      <a:r>
                        <a:rPr lang="en-US" dirty="0"/>
                        <a:t>    }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class AA</a:t>
                      </a:r>
                    </a:p>
                    <a:p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    void hello()</a:t>
                      </a:r>
                    </a:p>
                    <a:p>
                      <a:r>
                        <a:rPr lang="en-US" dirty="0"/>
                        <a:t>    {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System.out.print</a:t>
                      </a:r>
                      <a:r>
                        <a:rPr lang="en-US" dirty="0"/>
                        <a:t>(“Hello");</a:t>
                      </a:r>
                    </a:p>
                    <a:p>
                      <a:r>
                        <a:rPr lang="en-US" dirty="0"/>
                        <a:t>    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static void hi()</a:t>
                      </a:r>
                    </a:p>
                    <a:p>
                      <a:r>
                        <a:rPr lang="en-US" dirty="0"/>
                        <a:t>    {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System.out.println</a:t>
                      </a:r>
                      <a:r>
                        <a:rPr lang="en-US" dirty="0"/>
                        <a:t>("hi");</a:t>
                      </a:r>
                    </a:p>
                    <a:p>
                      <a:r>
                        <a:rPr lang="en-US" dirty="0"/>
                        <a:t>    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Output</a:t>
                      </a:r>
                    </a:p>
                    <a:p>
                      <a:r>
                        <a:rPr lang="en-US" dirty="0"/>
                        <a:t>hi</a:t>
                      </a:r>
                    </a:p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474" y="799571"/>
            <a:ext cx="7329510" cy="715962"/>
          </a:xfrm>
        </p:spPr>
        <p:txBody>
          <a:bodyPr>
            <a:noAutofit/>
          </a:bodyPr>
          <a:lstStyle/>
          <a:p>
            <a:r>
              <a:rPr lang="en-US" dirty="0"/>
              <a:t>Static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6474" y="1515533"/>
            <a:ext cx="7400948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public class Hello {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("hello main");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static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("hello static");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hello static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hello11 static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927" y="677333"/>
            <a:ext cx="7498080" cy="868346"/>
          </a:xfrm>
        </p:spPr>
        <p:txBody>
          <a:bodyPr/>
          <a:lstStyle/>
          <a:p>
            <a:r>
              <a:rPr lang="en-US" dirty="0"/>
              <a:t>Method overloading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927" y="1545679"/>
            <a:ext cx="7719274" cy="1143008"/>
          </a:xfrm>
        </p:spPr>
        <p:txBody>
          <a:bodyPr>
            <a:normAutofit/>
          </a:bodyPr>
          <a:lstStyle/>
          <a:p>
            <a:pPr algn="just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In a one class , more then one methods with similar name with different signature is called method overloading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0124"/>
              </p:ext>
            </p:extLst>
          </p:nvPr>
        </p:nvGraphicFramePr>
        <p:xfrm>
          <a:off x="1941690" y="2377440"/>
          <a:ext cx="9031110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3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7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4356">
                <a:tc>
                  <a:txBody>
                    <a:bodyPr/>
                    <a:lstStyle/>
                    <a:p>
                      <a:r>
                        <a:rPr lang="en-US" dirty="0"/>
                        <a:t>public class </a:t>
                      </a:r>
                      <a:r>
                        <a:rPr lang="en-US" dirty="0" err="1"/>
                        <a:t>Demo_Overlading</a:t>
                      </a:r>
                      <a:endParaRPr lang="en-US" dirty="0"/>
                    </a:p>
                    <a:p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   public static void main(String </a:t>
                      </a:r>
                      <a:r>
                        <a:rPr lang="en-US" dirty="0" err="1"/>
                        <a:t>args</a:t>
                      </a:r>
                      <a:r>
                        <a:rPr lang="en-US" dirty="0"/>
                        <a:t>[])</a:t>
                      </a:r>
                    </a:p>
                    <a:p>
                      <a:r>
                        <a:rPr lang="en-US" dirty="0"/>
                        <a:t>    {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baseline="0" dirty="0"/>
                        <a:t>   </a:t>
                      </a:r>
                      <a:r>
                        <a:rPr lang="en-US" dirty="0" err="1"/>
                        <a:t>Demo_Overlading</a:t>
                      </a:r>
                      <a:r>
                        <a:rPr lang="en-US" dirty="0"/>
                        <a:t> a1= new      </a:t>
                      </a:r>
                      <a:r>
                        <a:rPr lang="en-US" dirty="0" err="1"/>
                        <a:t>Demo_Overlading</a:t>
                      </a:r>
                      <a:r>
                        <a:rPr lang="en-US" dirty="0"/>
                        <a:t>();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        a1.add(4,5);</a:t>
                      </a:r>
                    </a:p>
                    <a:p>
                      <a:r>
                        <a:rPr lang="en-US" b="1" dirty="0"/>
                        <a:t>        a1.add(5);</a:t>
                      </a:r>
                    </a:p>
                    <a:p>
                      <a:r>
                        <a:rPr lang="en-US" b="1" dirty="0"/>
                        <a:t>        a1.add(2,3,4);</a:t>
                      </a:r>
                    </a:p>
                    <a:p>
                      <a:r>
                        <a:rPr lang="en-US" dirty="0"/>
                        <a:t>    }</a:t>
                      </a:r>
                    </a:p>
                    <a:p>
                      <a:r>
                        <a:rPr lang="en-US" b="1" dirty="0"/>
                        <a:t>    void add(</a:t>
                      </a:r>
                      <a:r>
                        <a:rPr lang="en-US" b="1" dirty="0" err="1"/>
                        <a:t>int</a:t>
                      </a:r>
                      <a:r>
                        <a:rPr lang="en-US" b="1" dirty="0"/>
                        <a:t> a, </a:t>
                      </a:r>
                      <a:r>
                        <a:rPr lang="en-US" b="1" dirty="0" err="1"/>
                        <a:t>int</a:t>
                      </a:r>
                      <a:r>
                        <a:rPr lang="en-US" b="1" dirty="0"/>
                        <a:t> b)</a:t>
                      </a:r>
                    </a:p>
                    <a:p>
                      <a:r>
                        <a:rPr lang="en-US" dirty="0"/>
                        <a:t>    {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c=</a:t>
                      </a:r>
                      <a:r>
                        <a:rPr lang="en-US" dirty="0" err="1"/>
                        <a:t>a+b</a:t>
                      </a:r>
                      <a:r>
                        <a:rPr lang="en-US" dirty="0"/>
                        <a:t>;</a:t>
                      </a:r>
                    </a:p>
                    <a:p>
                      <a:r>
                        <a:rPr lang="en-US" dirty="0"/>
                        <a:t>       </a:t>
                      </a:r>
                      <a:r>
                        <a:rPr lang="en-US" dirty="0" err="1"/>
                        <a:t>System.out.println</a:t>
                      </a:r>
                      <a:r>
                        <a:rPr lang="en-US" dirty="0"/>
                        <a:t>("answer="+c);</a:t>
                      </a:r>
                    </a:p>
                    <a:p>
                      <a:r>
                        <a:rPr lang="en-US" dirty="0"/>
                        <a:t>   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void add(</a:t>
                      </a:r>
                      <a:r>
                        <a:rPr lang="en-US" b="1" dirty="0" err="1"/>
                        <a:t>int</a:t>
                      </a:r>
                      <a:r>
                        <a:rPr lang="en-US" b="1" dirty="0"/>
                        <a:t> a)</a:t>
                      </a:r>
                    </a:p>
                    <a:p>
                      <a:r>
                        <a:rPr lang="en-US" dirty="0"/>
                        <a:t>    {</a:t>
                      </a:r>
                    </a:p>
                    <a:p>
                      <a:r>
                        <a:rPr lang="en-US" dirty="0"/>
                        <a:t>        a++;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System.out.println</a:t>
                      </a:r>
                      <a:r>
                        <a:rPr lang="en-US" dirty="0"/>
                        <a:t>("answer="+a);</a:t>
                      </a:r>
                    </a:p>
                    <a:p>
                      <a:r>
                        <a:rPr lang="en-US" dirty="0"/>
                        <a:t>    }</a:t>
                      </a:r>
                    </a:p>
                    <a:p>
                      <a:r>
                        <a:rPr lang="en-US" b="1" dirty="0"/>
                        <a:t>    void add(</a:t>
                      </a:r>
                      <a:r>
                        <a:rPr lang="en-US" b="1" dirty="0" err="1"/>
                        <a:t>int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a,int</a:t>
                      </a:r>
                      <a:r>
                        <a:rPr lang="en-US" b="1" dirty="0"/>
                        <a:t> b, </a:t>
                      </a:r>
                      <a:r>
                        <a:rPr lang="en-US" b="1" dirty="0" err="1"/>
                        <a:t>int</a:t>
                      </a:r>
                      <a:r>
                        <a:rPr lang="en-US" b="1" dirty="0"/>
                        <a:t> c)</a:t>
                      </a:r>
                    </a:p>
                    <a:p>
                      <a:r>
                        <a:rPr lang="en-US" dirty="0"/>
                        <a:t>    {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ans</a:t>
                      </a:r>
                      <a:r>
                        <a:rPr lang="en-US" dirty="0"/>
                        <a:t>=</a:t>
                      </a:r>
                      <a:r>
                        <a:rPr lang="en-US" dirty="0" err="1"/>
                        <a:t>a+b+c</a:t>
                      </a:r>
                      <a:r>
                        <a:rPr lang="en-US" dirty="0"/>
                        <a:t>;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System.out.println</a:t>
                      </a:r>
                      <a:r>
                        <a:rPr lang="en-US" dirty="0"/>
                        <a:t>("answer="+</a:t>
                      </a:r>
                      <a:r>
                        <a:rPr lang="en-US" dirty="0" err="1"/>
                        <a:t>ans</a:t>
                      </a:r>
                      <a:r>
                        <a:rPr lang="en-US" dirty="0"/>
                        <a:t>);</a:t>
                      </a:r>
                    </a:p>
                    <a:p>
                      <a:r>
                        <a:rPr lang="en-US" dirty="0"/>
                        <a:t>    }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Output</a:t>
                      </a:r>
                    </a:p>
                    <a:p>
                      <a:r>
                        <a:rPr lang="en-US" dirty="0"/>
                        <a:t>answer=9</a:t>
                      </a:r>
                    </a:p>
                    <a:p>
                      <a:r>
                        <a:rPr lang="en-US" dirty="0"/>
                        <a:t>answer=6</a:t>
                      </a:r>
                    </a:p>
                    <a:p>
                      <a:r>
                        <a:rPr lang="en-US" dirty="0"/>
                        <a:t>answer=9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712" y="745950"/>
            <a:ext cx="7772400" cy="868362"/>
          </a:xfrm>
        </p:spPr>
        <p:txBody>
          <a:bodyPr>
            <a:normAutofit/>
          </a:bodyPr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12712" y="1730023"/>
            <a:ext cx="7772400" cy="510540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Constructor is a special member function which has following properties: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 	1. Same name as class name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  	2. No return type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3. No return statement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4. Always declared as a public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Constructors are used to initialize the instance variables of an object.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Constructors can be classified into two types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	1. default constructors 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2. parameterized constructors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401" y="810860"/>
            <a:ext cx="8606919" cy="792162"/>
          </a:xfrm>
        </p:spPr>
        <p:txBody>
          <a:bodyPr>
            <a:noAutofit/>
          </a:bodyPr>
          <a:lstStyle/>
          <a:p>
            <a:r>
              <a:rPr lang="en-US" dirty="0"/>
              <a:t>Example of Default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44401" y="1603021"/>
            <a:ext cx="9186532" cy="664915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public class Const</a:t>
            </a: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public static void main(String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Default_Const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c1= new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Default_Const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Default_Const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Default_Const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("Hello Constructor.....");</a:t>
            </a: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None/>
            </a:pPr>
            <a:r>
              <a:rPr lang="en-US" sz="1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638" y="737482"/>
            <a:ext cx="8015318" cy="639762"/>
          </a:xfrm>
        </p:spPr>
        <p:txBody>
          <a:bodyPr>
            <a:noAutofit/>
          </a:bodyPr>
          <a:lstStyle/>
          <a:p>
            <a:r>
              <a:rPr lang="en-US" dirty="0"/>
              <a:t>  Parameterized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31823" y="1532733"/>
            <a:ext cx="7400948" cy="5486416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Const_Demo</a:t>
            </a:r>
            <a:endParaRPr lang="en-US" sz="3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   public static void main(String 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Demo_Param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c1= new 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Demo_Param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(4,5);</a:t>
            </a:r>
          </a:p>
          <a:p>
            <a:pPr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Demo_Param</a:t>
            </a:r>
            <a:endParaRPr lang="en-US" sz="3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Demo_Param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a,int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b)</a:t>
            </a:r>
          </a:p>
          <a:p>
            <a:pPr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c;</a:t>
            </a:r>
          </a:p>
          <a:p>
            <a:pPr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       c=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nc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="+c);</a:t>
            </a:r>
          </a:p>
          <a:p>
            <a:pPr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562" y="736974"/>
            <a:ext cx="7543824" cy="792162"/>
          </a:xfrm>
        </p:spPr>
        <p:txBody>
          <a:bodyPr>
            <a:normAutofit/>
          </a:bodyPr>
          <a:lstStyle/>
          <a:p>
            <a:r>
              <a:rPr lang="en-US" dirty="0"/>
              <a:t>Constructor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15520" y="1516749"/>
            <a:ext cx="7647836" cy="1000132"/>
          </a:xfrm>
        </p:spPr>
        <p:txBody>
          <a:bodyPr>
            <a:normAutofit fontScale="925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Constructors in 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sigle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class all have the same name as the class but parameter lists is called Constructor Overloading.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19532" y="2333685"/>
            <a:ext cx="51435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Const_Demo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{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Demo_Over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c1= new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Demo_Over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(4,5);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Demo_Over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c2= new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Demo_Over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Demo_Over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Demo_Over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a,int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b)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{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na+b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="+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));    }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Demo_Over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(“Default constructor”);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091697" y="2516881"/>
            <a:ext cx="19736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  <a:p>
            <a:endParaRPr lang="en-US" dirty="0"/>
          </a:p>
          <a:p>
            <a:r>
              <a:rPr lang="en-US" dirty="0" err="1"/>
              <a:t>a+b</a:t>
            </a:r>
            <a:r>
              <a:rPr lang="en-US" dirty="0"/>
              <a:t>=9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Default constructor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8594-E3E7-4921-BB26-C93A4252F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905977"/>
            <a:ext cx="8361229" cy="3007447"/>
          </a:xfrm>
        </p:spPr>
        <p:txBody>
          <a:bodyPr/>
          <a:lstStyle/>
          <a:p>
            <a:r>
              <a:rPr lang="en-US" sz="8000" dirty="0"/>
              <a:t>UNIT - III</a:t>
            </a:r>
            <a:br>
              <a:rPr lang="en-US" sz="8000" dirty="0"/>
            </a:br>
            <a:r>
              <a:rPr lang="en-IN" sz="8000" b="1" dirty="0"/>
              <a:t> </a:t>
            </a:r>
            <a:r>
              <a:rPr lang="en-IN" b="1" dirty="0"/>
              <a:t>Object Oriented Programming Concepts 	</a:t>
            </a:r>
            <a:endParaRPr lang="en-US" sz="5400" cap="none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513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8594-E3E7-4921-BB26-C93A4252F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>
                <a:latin typeface="Impact" panose="020B080603090205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8254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407" y="793041"/>
            <a:ext cx="7472386" cy="1143000"/>
          </a:xfrm>
        </p:spPr>
        <p:txBody>
          <a:bodyPr>
            <a:normAutofit/>
          </a:bodyPr>
          <a:lstStyle/>
          <a:p>
            <a:r>
              <a:rPr lang="en-US" dirty="0"/>
              <a:t>Class and Object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474160"/>
            <a:ext cx="16954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1797759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5200" y="3016959"/>
            <a:ext cx="99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4388559"/>
            <a:ext cx="1047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53200" y="5760159"/>
            <a:ext cx="76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flipV="1">
            <a:off x="4038600" y="2712159"/>
            <a:ext cx="2286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495800" y="3931359"/>
            <a:ext cx="2667000" cy="385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48200" y="4845759"/>
            <a:ext cx="2438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43400" y="5150559"/>
            <a:ext cx="1981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52728" y="2993141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Fruit Class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58200" y="355035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Objects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318" y="769408"/>
            <a:ext cx="7400948" cy="868362"/>
          </a:xfrm>
        </p:spPr>
        <p:txBody>
          <a:bodyPr>
            <a:norm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1318" y="1651005"/>
            <a:ext cx="7543824" cy="4678363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class is a group of objects.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class is a user defined data type.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 and function combined together and make a single unit is known as a class.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&lt;visibility modifier &gt; class &lt;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class_name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		 {          data member;      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	            	 method;  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		 }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27587"/>
            <a:ext cx="9601200" cy="720213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95400" y="1651000"/>
            <a:ext cx="7719274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 object is a variable of class.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 object is a run time entity.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object_name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044" y="708014"/>
            <a:ext cx="9601200" cy="720213"/>
          </a:xfrm>
        </p:spPr>
        <p:txBody>
          <a:bodyPr/>
          <a:lstStyle/>
          <a:p>
            <a:r>
              <a:rPr lang="en-US" dirty="0"/>
              <a:t>Method 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044" y="1586271"/>
            <a:ext cx="9601200" cy="4382729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A method is a collection of statements that are grouped together to perform a specific task.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   modifier 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returnType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method_Name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(arguments)</a:t>
            </a:r>
          </a:p>
          <a:p>
            <a:pPr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   { </a:t>
            </a:r>
          </a:p>
          <a:p>
            <a:pPr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        // body </a:t>
            </a:r>
          </a:p>
          <a:p>
            <a:pPr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 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71600" y="1744318"/>
            <a:ext cx="9601200" cy="438272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Class_Demo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public static void main(String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Add_Class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a1 = new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Add_Class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a1.hello();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Add_Class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void hello()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("welcome class programming");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keyword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7683"/>
            <a:ext cx="7498080" cy="78581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Java this keyword is used to refer the current instance of the method on which it is used.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13021" y="2240850"/>
            <a:ext cx="7215238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public class Demo</a:t>
            </a:r>
          </a:p>
          <a:p>
            <a:pPr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public static void main(String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Demo_this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a1 = new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Demo_this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   a1.disp(2);</a:t>
            </a:r>
          </a:p>
          <a:p>
            <a:pPr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Demo_this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{  </a:t>
            </a:r>
          </a:p>
          <a:p>
            <a:pPr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a=5;</a:t>
            </a:r>
          </a:p>
          <a:p>
            <a:pPr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void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a)</a:t>
            </a:r>
          </a:p>
          <a:p>
            <a:pPr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700" b="1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(“a=“+a); // a=2</a:t>
            </a:r>
          </a:p>
          <a:p>
            <a:pPr>
              <a:buNone/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700" b="1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1700" b="1" dirty="0" err="1">
                <a:latin typeface="Times New Roman" pitchFamily="18" charset="0"/>
                <a:cs typeface="Times New Roman" pitchFamily="18" charset="0"/>
              </a:rPr>
              <a:t>this.a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=“+</a:t>
            </a:r>
            <a:r>
              <a:rPr lang="en-US" sz="1700" b="1" dirty="0" err="1">
                <a:latin typeface="Times New Roman" pitchFamily="18" charset="0"/>
                <a:cs typeface="Times New Roman" pitchFamily="18" charset="0"/>
              </a:rPr>
              <a:t>this.a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); //a=5</a:t>
            </a:r>
          </a:p>
          <a:p>
            <a:pPr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725" y="760060"/>
            <a:ext cx="7329510" cy="868362"/>
          </a:xfrm>
        </p:spPr>
        <p:txBody>
          <a:bodyPr>
            <a:normAutofit/>
          </a:bodyPr>
          <a:lstStyle/>
          <a:p>
            <a:r>
              <a:rPr lang="en-US" dirty="0"/>
              <a:t>Static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04725" y="1631244"/>
            <a:ext cx="7719274" cy="48006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static keyword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java is used for memory management mainly.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static can be: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Variable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Block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9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874644_Trading cards_AAS_v3" id="{4E496154-558D-4612-A753-0794614ED79B}" vid="{A8FAAD10-755F-4F52-9B7F-8A15476B6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0FA373-FC71-43C5-B962-D433940CCD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05DA89-9689-4EB7-83A3-32913C232C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6F44E19-6F9C-40C6-8F6B-82886B9019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Trading cards</Template>
  <TotalTime>0</TotalTime>
  <Words>1199</Words>
  <Application>Microsoft Office PowerPoint</Application>
  <PresentationFormat>Widescreen</PresentationFormat>
  <Paragraphs>260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Franklin Gothic Book</vt:lpstr>
      <vt:lpstr>Impact</vt:lpstr>
      <vt:lpstr>Times New Roman</vt:lpstr>
      <vt:lpstr>Wingdings</vt:lpstr>
      <vt:lpstr>Crop</vt:lpstr>
      <vt:lpstr>JAVA Programming</vt:lpstr>
      <vt:lpstr>UNIT - III  Object Oriented Programming Concepts  </vt:lpstr>
      <vt:lpstr>Class and Object</vt:lpstr>
      <vt:lpstr>Class</vt:lpstr>
      <vt:lpstr>Object</vt:lpstr>
      <vt:lpstr>Method in JAVA</vt:lpstr>
      <vt:lpstr>Example</vt:lpstr>
      <vt:lpstr>this keyword</vt:lpstr>
      <vt:lpstr>Static Keyword</vt:lpstr>
      <vt:lpstr>Static Variable</vt:lpstr>
      <vt:lpstr>Static Variable</vt:lpstr>
      <vt:lpstr>Static Methods</vt:lpstr>
      <vt:lpstr>Static Method</vt:lpstr>
      <vt:lpstr>Static Block</vt:lpstr>
      <vt:lpstr>Method overloading</vt:lpstr>
      <vt:lpstr>Constructor</vt:lpstr>
      <vt:lpstr>Example of Default Constructor</vt:lpstr>
      <vt:lpstr>  Parameterized Constructor</vt:lpstr>
      <vt:lpstr>Constructor Overloading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2020-05-22T20:37:34Z</dcterms:created>
  <dcterms:modified xsi:type="dcterms:W3CDTF">2020-05-22T20:55:40Z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