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74" r:id="rId7"/>
    <p:sldId id="275" r:id="rId8"/>
    <p:sldId id="276" r:id="rId9"/>
    <p:sldId id="264" r:id="rId10"/>
    <p:sldId id="277" r:id="rId11"/>
    <p:sldId id="265" r:id="rId12"/>
    <p:sldId id="266" r:id="rId13"/>
    <p:sldId id="299" r:id="rId14"/>
    <p:sldId id="278" r:id="rId15"/>
    <p:sldId id="267" r:id="rId16"/>
    <p:sldId id="279" r:id="rId17"/>
    <p:sldId id="280" r:id="rId18"/>
    <p:sldId id="282" r:id="rId19"/>
    <p:sldId id="281" r:id="rId20"/>
    <p:sldId id="283" r:id="rId21"/>
    <p:sldId id="284" r:id="rId22"/>
    <p:sldId id="285" r:id="rId23"/>
    <p:sldId id="269"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C8E5559-C3F6-4930-95ED-E89853CF490D}" type="datetimeFigureOut">
              <a:rPr lang="en-US" smtClean="0"/>
              <a:pPr/>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B1DBE-665F-465D-B592-AF2F3A35C9C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8E5559-C3F6-4930-95ED-E89853CF490D}" type="datetimeFigureOut">
              <a:rPr lang="en-US" smtClean="0"/>
              <a:pPr/>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B1DBE-665F-465D-B592-AF2F3A35C9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8E5559-C3F6-4930-95ED-E89853CF490D}" type="datetimeFigureOut">
              <a:rPr lang="en-US" smtClean="0"/>
              <a:pPr/>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B1DBE-665F-465D-B592-AF2F3A35C9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8E5559-C3F6-4930-95ED-E89853CF490D}" type="datetimeFigureOut">
              <a:rPr lang="en-US" smtClean="0"/>
              <a:pPr/>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B1DBE-665F-465D-B592-AF2F3A35C9C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8E5559-C3F6-4930-95ED-E89853CF490D}" type="datetimeFigureOut">
              <a:rPr lang="en-US" smtClean="0"/>
              <a:pPr/>
              <a:t>9/3/2020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B1DBE-665F-465D-B592-AF2F3A35C9C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C8E5559-C3F6-4930-95ED-E89853CF490D}" type="datetimeFigureOut">
              <a:rPr lang="en-US" smtClean="0"/>
              <a:pPr/>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B1DBE-665F-465D-B592-AF2F3A35C9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C8E5559-C3F6-4930-95ED-E89853CF490D}" type="datetimeFigureOut">
              <a:rPr lang="en-US" smtClean="0"/>
              <a:pPr/>
              <a:t>9/3/2020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BB1DBE-665F-465D-B592-AF2F3A35C9C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8E5559-C3F6-4930-95ED-E89853CF490D}" type="datetimeFigureOut">
              <a:rPr lang="en-US" smtClean="0"/>
              <a:pPr/>
              <a:t>9/3/2020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BB1DBE-665F-465D-B592-AF2F3A35C9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8E5559-C3F6-4930-95ED-E89853CF490D}" type="datetimeFigureOut">
              <a:rPr lang="en-US" smtClean="0"/>
              <a:pPr/>
              <a:t>9/3/2020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BB1DBE-665F-465D-B592-AF2F3A35C9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8E5559-C3F6-4930-95ED-E89853CF490D}" type="datetimeFigureOut">
              <a:rPr lang="en-US" smtClean="0"/>
              <a:pPr/>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B1DBE-665F-465D-B592-AF2F3A35C9C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8E5559-C3F6-4930-95ED-E89853CF490D}" type="datetimeFigureOut">
              <a:rPr lang="en-US" smtClean="0"/>
              <a:pPr/>
              <a:t>9/3/2020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B1DBE-665F-465D-B592-AF2F3A35C9C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8E5559-C3F6-4930-95ED-E89853CF490D}" type="datetimeFigureOut">
              <a:rPr lang="en-US" smtClean="0"/>
              <a:pPr/>
              <a:t>9/3/2020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B1DBE-665F-465D-B592-AF2F3A35C9C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hyperlink" Target="http://www.studytonight.com/java/throw-throws-and-finally-keyword.php" TargetMode="Externa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hyperlink" Target="http://www.studytonight.com/java/throw-throws-and-finally-keyword.php" TargetMode="Externa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4495800"/>
          </a:xfrm>
        </p:spPr>
        <p:txBody>
          <a:bodyPr>
            <a:normAutofit/>
          </a:bodyPr>
          <a:lstStyle/>
          <a:p>
            <a:r>
              <a:rPr lang="en-US" sz="6000" b="1" dirty="0"/>
              <a:t>Unit-5</a:t>
            </a:r>
            <a:br>
              <a:rPr lang="en-US" sz="6000" b="1" dirty="0"/>
            </a:br>
            <a:r>
              <a:rPr lang="en-US" sz="6000" b="1" dirty="0"/>
              <a:t>Exception Handling &amp; Multithreading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Output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dirty="0"/>
              <a:t>Multiple Catch Block</a:t>
            </a:r>
          </a:p>
        </p:txBody>
      </p:sp>
      <p:sp>
        <p:nvSpPr>
          <p:cNvPr id="5" name="Content Placeholder 4"/>
          <p:cNvSpPr>
            <a:spLocks noGrp="1"/>
          </p:cNvSpPr>
          <p:nvPr>
            <p:ph idx="1"/>
          </p:nvPr>
        </p:nvSpPr>
        <p:spPr>
          <a:xfrm>
            <a:off x="457200" y="762000"/>
            <a:ext cx="8229600" cy="6096000"/>
          </a:xfrm>
        </p:spPr>
        <p:txBody>
          <a:bodyPr>
            <a:normAutofit fontScale="85000" lnSpcReduction="20000"/>
          </a:bodyPr>
          <a:lstStyle/>
          <a:p>
            <a:pPr lvl="2">
              <a:lnSpc>
                <a:spcPct val="120000"/>
              </a:lnSpc>
              <a:buNone/>
            </a:pPr>
            <a:r>
              <a:rPr lang="en-US" dirty="0"/>
              <a:t>try </a:t>
            </a:r>
          </a:p>
          <a:p>
            <a:pPr lvl="2">
              <a:lnSpc>
                <a:spcPct val="120000"/>
              </a:lnSpc>
              <a:buNone/>
            </a:pPr>
            <a:r>
              <a:rPr lang="en-US" dirty="0"/>
              <a:t>{ </a:t>
            </a:r>
          </a:p>
          <a:p>
            <a:pPr lvl="2">
              <a:lnSpc>
                <a:spcPct val="120000"/>
              </a:lnSpc>
              <a:buNone/>
            </a:pPr>
            <a:r>
              <a:rPr lang="en-US" dirty="0"/>
              <a:t>// Protected code </a:t>
            </a:r>
          </a:p>
          <a:p>
            <a:pPr lvl="2">
              <a:lnSpc>
                <a:spcPct val="120000"/>
              </a:lnSpc>
              <a:buNone/>
            </a:pPr>
            <a:r>
              <a:rPr lang="en-US" dirty="0"/>
              <a:t>}</a:t>
            </a:r>
          </a:p>
          <a:p>
            <a:pPr lvl="2">
              <a:lnSpc>
                <a:spcPct val="120000"/>
              </a:lnSpc>
              <a:buNone/>
            </a:pPr>
            <a:r>
              <a:rPr lang="en-US" b="1" dirty="0">
                <a:solidFill>
                  <a:srgbClr val="FF0000"/>
                </a:solidFill>
              </a:rPr>
              <a:t>catch(ExceptionType1 e1) </a:t>
            </a:r>
          </a:p>
          <a:p>
            <a:pPr lvl="2">
              <a:lnSpc>
                <a:spcPct val="120000"/>
              </a:lnSpc>
              <a:buNone/>
            </a:pPr>
            <a:r>
              <a:rPr lang="en-US" dirty="0"/>
              <a:t>{ </a:t>
            </a:r>
          </a:p>
          <a:p>
            <a:pPr lvl="2">
              <a:lnSpc>
                <a:spcPct val="120000"/>
              </a:lnSpc>
              <a:buNone/>
            </a:pPr>
            <a:r>
              <a:rPr lang="en-US" dirty="0"/>
              <a:t>// Catch block </a:t>
            </a:r>
          </a:p>
          <a:p>
            <a:pPr lvl="2">
              <a:lnSpc>
                <a:spcPct val="120000"/>
              </a:lnSpc>
              <a:buNone/>
            </a:pPr>
            <a:r>
              <a:rPr lang="en-US" dirty="0"/>
              <a:t>}</a:t>
            </a:r>
          </a:p>
          <a:p>
            <a:pPr lvl="2">
              <a:lnSpc>
                <a:spcPct val="120000"/>
              </a:lnSpc>
              <a:buNone/>
            </a:pPr>
            <a:r>
              <a:rPr lang="en-US" b="1" dirty="0">
                <a:solidFill>
                  <a:srgbClr val="FF0000"/>
                </a:solidFill>
              </a:rPr>
              <a:t>catch(ExceptionType2 e2) </a:t>
            </a:r>
          </a:p>
          <a:p>
            <a:pPr lvl="2">
              <a:lnSpc>
                <a:spcPct val="120000"/>
              </a:lnSpc>
              <a:buNone/>
            </a:pPr>
            <a:r>
              <a:rPr lang="en-US" dirty="0"/>
              <a:t>{ </a:t>
            </a:r>
          </a:p>
          <a:p>
            <a:pPr lvl="2">
              <a:lnSpc>
                <a:spcPct val="120000"/>
              </a:lnSpc>
              <a:buNone/>
            </a:pPr>
            <a:r>
              <a:rPr lang="en-US" dirty="0"/>
              <a:t>// Catch block </a:t>
            </a:r>
          </a:p>
          <a:p>
            <a:pPr lvl="2">
              <a:lnSpc>
                <a:spcPct val="120000"/>
              </a:lnSpc>
              <a:buNone/>
            </a:pPr>
            <a:r>
              <a:rPr lang="en-US" dirty="0"/>
              <a:t>}</a:t>
            </a:r>
          </a:p>
          <a:p>
            <a:pPr lvl="2">
              <a:lnSpc>
                <a:spcPct val="120000"/>
              </a:lnSpc>
              <a:buNone/>
            </a:pPr>
            <a:r>
              <a:rPr lang="en-US" b="1" dirty="0">
                <a:solidFill>
                  <a:srgbClr val="FF0000"/>
                </a:solidFill>
              </a:rPr>
              <a:t>catch(ExceptionType3 e3) </a:t>
            </a:r>
          </a:p>
          <a:p>
            <a:pPr lvl="2">
              <a:lnSpc>
                <a:spcPct val="120000"/>
              </a:lnSpc>
              <a:buNone/>
            </a:pPr>
            <a:r>
              <a:rPr lang="en-US" dirty="0"/>
              <a:t>{ </a:t>
            </a:r>
          </a:p>
          <a:p>
            <a:pPr lvl="2">
              <a:lnSpc>
                <a:spcPct val="120000"/>
              </a:lnSpc>
              <a:buNone/>
            </a:pPr>
            <a:r>
              <a:rPr lang="en-US" dirty="0"/>
              <a:t>// Catch block </a:t>
            </a:r>
          </a:p>
          <a:p>
            <a:pPr lvl="2">
              <a:lnSpc>
                <a:spcPct val="120000"/>
              </a:lnSpc>
              <a:buNone/>
            </a:pP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a:t>Multiple Catch Block</a:t>
            </a:r>
          </a:p>
        </p:txBody>
      </p:sp>
      <p:sp>
        <p:nvSpPr>
          <p:cNvPr id="5" name="Content Placeholder 4"/>
          <p:cNvSpPr>
            <a:spLocks noGrp="1"/>
          </p:cNvSpPr>
          <p:nvPr>
            <p:ph idx="1"/>
          </p:nvPr>
        </p:nvSpPr>
        <p:spPr>
          <a:xfrm>
            <a:off x="457200" y="1143000"/>
            <a:ext cx="8229600" cy="4983163"/>
          </a:xfrm>
        </p:spPr>
        <p:txBody>
          <a:bodyPr>
            <a:normAutofit/>
          </a:bodyPr>
          <a:lstStyle/>
          <a:p>
            <a:pPr algn="just">
              <a:lnSpc>
                <a:spcPct val="110000"/>
              </a:lnSpc>
            </a:pPr>
            <a:r>
              <a:rPr lang="en-US" sz="2400" b="1" dirty="0">
                <a:solidFill>
                  <a:srgbClr val="FF0000"/>
                </a:solidFill>
              </a:rPr>
              <a:t>Any number of catch block use in single try. </a:t>
            </a:r>
          </a:p>
          <a:p>
            <a:pPr algn="just">
              <a:lnSpc>
                <a:spcPct val="110000"/>
              </a:lnSpc>
              <a:buNone/>
            </a:pPr>
            <a:endParaRPr lang="en-US" sz="2400" dirty="0"/>
          </a:p>
          <a:p>
            <a:pPr algn="just">
              <a:lnSpc>
                <a:spcPct val="110000"/>
              </a:lnSpc>
            </a:pPr>
            <a:r>
              <a:rPr lang="en-US" sz="2400" dirty="0"/>
              <a:t>If an exception occurs in the protected code, the exception is thrown to the first catch block in the list. </a:t>
            </a:r>
          </a:p>
          <a:p>
            <a:pPr algn="just">
              <a:lnSpc>
                <a:spcPct val="110000"/>
              </a:lnSpc>
            </a:pPr>
            <a:endParaRPr lang="en-US" sz="2400" dirty="0"/>
          </a:p>
          <a:p>
            <a:pPr algn="just">
              <a:lnSpc>
                <a:spcPct val="110000"/>
              </a:lnSpc>
            </a:pPr>
            <a:r>
              <a:rPr lang="en-US" sz="2400" dirty="0"/>
              <a:t>If the data type of the exception thrown matches ExceptionType1, it gets caught there. </a:t>
            </a:r>
          </a:p>
          <a:p>
            <a:pPr algn="just">
              <a:lnSpc>
                <a:spcPct val="110000"/>
              </a:lnSpc>
              <a:buNone/>
            </a:pP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a:t>Multiple Catch Block</a:t>
            </a:r>
          </a:p>
        </p:txBody>
      </p:sp>
      <p:sp>
        <p:nvSpPr>
          <p:cNvPr id="5" name="Content Placeholder 4"/>
          <p:cNvSpPr>
            <a:spLocks noGrp="1"/>
          </p:cNvSpPr>
          <p:nvPr>
            <p:ph idx="1"/>
          </p:nvPr>
        </p:nvSpPr>
        <p:spPr>
          <a:xfrm>
            <a:off x="457200" y="1143000"/>
            <a:ext cx="8229600" cy="4983163"/>
          </a:xfrm>
        </p:spPr>
        <p:txBody>
          <a:bodyPr>
            <a:normAutofit/>
          </a:bodyPr>
          <a:lstStyle/>
          <a:p>
            <a:pPr algn="just">
              <a:lnSpc>
                <a:spcPct val="110000"/>
              </a:lnSpc>
              <a:buNone/>
            </a:pPr>
            <a:endParaRPr lang="en-US" sz="2400" dirty="0"/>
          </a:p>
          <a:p>
            <a:pPr algn="just">
              <a:lnSpc>
                <a:spcPct val="110000"/>
              </a:lnSpc>
            </a:pPr>
            <a:r>
              <a:rPr lang="en-US" sz="2400" dirty="0"/>
              <a:t>If not, the exception passes down to the second catch statement. </a:t>
            </a:r>
          </a:p>
          <a:p>
            <a:pPr algn="just">
              <a:lnSpc>
                <a:spcPct val="110000"/>
              </a:lnSpc>
            </a:pPr>
            <a:endParaRPr lang="en-US" sz="2400" dirty="0"/>
          </a:p>
          <a:p>
            <a:pPr algn="just">
              <a:lnSpc>
                <a:spcPct val="110000"/>
              </a:lnSpc>
            </a:pPr>
            <a:r>
              <a:rPr lang="en-US" sz="2400" dirty="0"/>
              <a:t>This continues until the exception either is caught or falls through all catches, in which case the current method stops execution and the exception is thrown down to the previous method on the call stack.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a:t>Multiple Catch Block</a:t>
            </a:r>
          </a:p>
        </p:txBody>
      </p:sp>
      <p:sp>
        <p:nvSpPr>
          <p:cNvPr id="5" name="Content Placeholder 4"/>
          <p:cNvSpPr>
            <a:spLocks noGrp="1"/>
          </p:cNvSpPr>
          <p:nvPr>
            <p:ph idx="1"/>
          </p:nvPr>
        </p:nvSpPr>
        <p:spPr>
          <a:xfrm>
            <a:off x="457200" y="914400"/>
            <a:ext cx="8229600" cy="5715000"/>
          </a:xfrm>
        </p:spPr>
        <p:txBody>
          <a:bodyPr>
            <a:normAutofit fontScale="62500" lnSpcReduction="20000"/>
          </a:bodyPr>
          <a:lstStyle/>
          <a:p>
            <a:pPr>
              <a:buNone/>
            </a:pPr>
            <a:r>
              <a:rPr lang="en-US" b="1" dirty="0"/>
              <a:t>public</a:t>
            </a:r>
            <a:r>
              <a:rPr lang="en-US" dirty="0"/>
              <a:t> </a:t>
            </a:r>
            <a:r>
              <a:rPr lang="en-US" b="1" dirty="0"/>
              <a:t>class</a:t>
            </a:r>
            <a:r>
              <a:rPr lang="en-US" dirty="0"/>
              <a:t> </a:t>
            </a:r>
            <a:r>
              <a:rPr lang="en-US" dirty="0" err="1"/>
              <a:t>TestMultipleCatchBlock</a:t>
            </a:r>
            <a:endParaRPr lang="en-US" dirty="0"/>
          </a:p>
          <a:p>
            <a:pPr>
              <a:buNone/>
            </a:pPr>
            <a:r>
              <a:rPr lang="en-US" dirty="0"/>
              <a:t>{  </a:t>
            </a:r>
          </a:p>
          <a:p>
            <a:pPr>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a:t>
            </a:r>
          </a:p>
          <a:p>
            <a:pPr>
              <a:buNone/>
            </a:pPr>
            <a:r>
              <a:rPr lang="en-US" dirty="0"/>
              <a:t>{  </a:t>
            </a:r>
          </a:p>
          <a:p>
            <a:pPr>
              <a:buNone/>
            </a:pPr>
            <a:r>
              <a:rPr lang="en-US" dirty="0"/>
              <a:t>   	</a:t>
            </a:r>
            <a:r>
              <a:rPr lang="en-US" b="1" dirty="0"/>
              <a:t>try</a:t>
            </a:r>
            <a:r>
              <a:rPr lang="en-US" dirty="0"/>
              <a:t>{  </a:t>
            </a:r>
          </a:p>
          <a:p>
            <a:pPr>
              <a:buNone/>
            </a:pPr>
            <a:r>
              <a:rPr lang="en-US" dirty="0"/>
              <a:t>    	</a:t>
            </a:r>
            <a:r>
              <a:rPr lang="en-US" b="1" dirty="0" err="1"/>
              <a:t>int</a:t>
            </a:r>
            <a:r>
              <a:rPr lang="en-US" dirty="0"/>
              <a:t> a[]=</a:t>
            </a:r>
            <a:r>
              <a:rPr lang="en-US" b="1" dirty="0"/>
              <a:t>new</a:t>
            </a:r>
            <a:r>
              <a:rPr lang="en-US" dirty="0"/>
              <a:t> </a:t>
            </a:r>
            <a:r>
              <a:rPr lang="en-US" b="1" dirty="0" err="1"/>
              <a:t>int</a:t>
            </a:r>
            <a:r>
              <a:rPr lang="en-US" dirty="0"/>
              <a:t>[5];  </a:t>
            </a:r>
          </a:p>
          <a:p>
            <a:pPr>
              <a:buNone/>
            </a:pPr>
            <a:r>
              <a:rPr lang="en-US" dirty="0"/>
              <a:t>    	a[5]=30/0;  </a:t>
            </a:r>
          </a:p>
          <a:p>
            <a:pPr>
              <a:buNone/>
            </a:pPr>
            <a:r>
              <a:rPr lang="en-US" dirty="0"/>
              <a:t>   }  </a:t>
            </a:r>
          </a:p>
          <a:p>
            <a:pPr>
              <a:buNone/>
            </a:pPr>
            <a:r>
              <a:rPr lang="en-US" dirty="0"/>
              <a:t>   	</a:t>
            </a:r>
            <a:r>
              <a:rPr lang="en-US" b="1" dirty="0">
                <a:solidFill>
                  <a:srgbClr val="FF0000"/>
                </a:solidFill>
              </a:rPr>
              <a:t>catch(</a:t>
            </a:r>
            <a:r>
              <a:rPr lang="en-US" b="1" dirty="0" err="1">
                <a:solidFill>
                  <a:srgbClr val="FF0000"/>
                </a:solidFill>
              </a:rPr>
              <a:t>ArithmeticException</a:t>
            </a:r>
            <a:r>
              <a:rPr lang="en-US" b="1" dirty="0">
                <a:solidFill>
                  <a:srgbClr val="FF0000"/>
                </a:solidFill>
              </a:rPr>
              <a:t> e)</a:t>
            </a:r>
          </a:p>
          <a:p>
            <a:pPr>
              <a:buNone/>
            </a:pPr>
            <a:r>
              <a:rPr lang="en-US" dirty="0"/>
              <a:t>		{</a:t>
            </a:r>
            <a:r>
              <a:rPr lang="en-US" dirty="0" err="1"/>
              <a:t>System.out.println</a:t>
            </a:r>
            <a:r>
              <a:rPr lang="en-US" dirty="0"/>
              <a:t>("task1 is completed");}  </a:t>
            </a:r>
          </a:p>
          <a:p>
            <a:pPr>
              <a:buNone/>
            </a:pPr>
            <a:r>
              <a:rPr lang="en-US" dirty="0"/>
              <a:t>   	</a:t>
            </a:r>
            <a:r>
              <a:rPr lang="en-US" b="1" dirty="0">
                <a:solidFill>
                  <a:srgbClr val="FF0000"/>
                </a:solidFill>
              </a:rPr>
              <a:t>catch(</a:t>
            </a:r>
            <a:r>
              <a:rPr lang="en-US" b="1" dirty="0" err="1">
                <a:solidFill>
                  <a:srgbClr val="FF0000"/>
                </a:solidFill>
              </a:rPr>
              <a:t>ArrayIndexOutOfBoundsException</a:t>
            </a:r>
            <a:r>
              <a:rPr lang="en-US" b="1" dirty="0">
                <a:solidFill>
                  <a:srgbClr val="FF0000"/>
                </a:solidFill>
              </a:rPr>
              <a:t> e)</a:t>
            </a:r>
          </a:p>
          <a:p>
            <a:pPr>
              <a:buNone/>
            </a:pPr>
            <a:r>
              <a:rPr lang="en-US" dirty="0"/>
              <a:t>		{</a:t>
            </a:r>
            <a:r>
              <a:rPr lang="en-US" dirty="0" err="1"/>
              <a:t>System.out.println</a:t>
            </a:r>
            <a:r>
              <a:rPr lang="en-US" dirty="0"/>
              <a:t>("task 2 completed");}  </a:t>
            </a:r>
          </a:p>
          <a:p>
            <a:pPr>
              <a:buNone/>
            </a:pPr>
            <a:r>
              <a:rPr lang="en-US" dirty="0"/>
              <a:t>   </a:t>
            </a:r>
            <a:r>
              <a:rPr lang="en-US" b="1" dirty="0">
                <a:solidFill>
                  <a:srgbClr val="FF0000"/>
                </a:solidFill>
              </a:rPr>
              <a:t>	catch(Exception e)</a:t>
            </a:r>
          </a:p>
          <a:p>
            <a:pPr>
              <a:buNone/>
            </a:pPr>
            <a:r>
              <a:rPr lang="en-US" dirty="0"/>
              <a:t>		{</a:t>
            </a:r>
            <a:r>
              <a:rPr lang="en-US" dirty="0" err="1"/>
              <a:t>System.out.println</a:t>
            </a:r>
            <a:r>
              <a:rPr lang="en-US" dirty="0"/>
              <a:t>("common task completed");}  </a:t>
            </a:r>
          </a:p>
          <a:p>
            <a:pPr>
              <a:buNone/>
            </a:pPr>
            <a:r>
              <a:rPr lang="en-US" dirty="0"/>
              <a:t>  </a:t>
            </a:r>
          </a:p>
          <a:p>
            <a:pPr>
              <a:buNone/>
            </a:pPr>
            <a:r>
              <a:rPr lang="en-US" dirty="0"/>
              <a:t> }  </a:t>
            </a:r>
          </a:p>
          <a:p>
            <a:pPr>
              <a:buNone/>
            </a:pPr>
            <a:r>
              <a:rPr lang="en-US" dirty="0"/>
              <a:t>}  </a:t>
            </a:r>
          </a:p>
          <a:p>
            <a:pPr algn="just">
              <a:lnSpc>
                <a:spcPct val="110000"/>
              </a:lnSpc>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Nested try block</a:t>
            </a:r>
          </a:p>
        </p:txBody>
      </p:sp>
      <p:sp>
        <p:nvSpPr>
          <p:cNvPr id="3" name="Content Placeholder 2"/>
          <p:cNvSpPr>
            <a:spLocks noGrp="1"/>
          </p:cNvSpPr>
          <p:nvPr>
            <p:ph idx="1"/>
          </p:nvPr>
        </p:nvSpPr>
        <p:spPr>
          <a:xfrm>
            <a:off x="457200" y="990600"/>
            <a:ext cx="8229600" cy="5135563"/>
          </a:xfrm>
        </p:spPr>
        <p:txBody>
          <a:bodyPr>
            <a:normAutofit/>
          </a:bodyPr>
          <a:lstStyle/>
          <a:p>
            <a:pPr algn="just">
              <a:lnSpc>
                <a:spcPct val="150000"/>
              </a:lnSpc>
            </a:pPr>
            <a:r>
              <a:rPr lang="en-US" sz="2400" dirty="0"/>
              <a:t>Sometimes a situation may arise where a part of a block may cause one error and the entire block itself may cause another error. In such cases, exception handlers have to be nested.</a:t>
            </a:r>
          </a:p>
          <a:p>
            <a:pPr algn="just">
              <a:lnSpc>
                <a:spcPct val="150000"/>
              </a:lnSpc>
            </a:pPr>
            <a:endParaRPr lang="en-US" sz="2400" dirty="0"/>
          </a:p>
          <a:p>
            <a:pPr algn="just">
              <a:lnSpc>
                <a:spcPct val="150000"/>
              </a:lnSpc>
            </a:pPr>
            <a:r>
              <a:rPr lang="en-US" sz="2400" dirty="0"/>
              <a:t>The try block within a try block is known as </a:t>
            </a:r>
            <a:r>
              <a:rPr lang="en-US" sz="2400" b="1" dirty="0">
                <a:solidFill>
                  <a:srgbClr val="FF0000"/>
                </a:solidFill>
              </a:rPr>
              <a:t>nested try block </a:t>
            </a:r>
            <a:r>
              <a:rPr lang="en-US" sz="2400" dirty="0"/>
              <a:t>in java.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Nested try block</a:t>
            </a:r>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pPr lvl="1">
              <a:buNone/>
            </a:pPr>
            <a:r>
              <a:rPr lang="en-US" sz="2000" b="1" dirty="0"/>
              <a:t>try</a:t>
            </a:r>
            <a:r>
              <a:rPr lang="en-US" sz="2000" dirty="0"/>
              <a:t>  </a:t>
            </a:r>
          </a:p>
          <a:p>
            <a:pPr lvl="1">
              <a:buNone/>
            </a:pPr>
            <a:r>
              <a:rPr lang="en-US" sz="2000" dirty="0"/>
              <a:t>{  </a:t>
            </a:r>
          </a:p>
          <a:p>
            <a:pPr lvl="1">
              <a:buNone/>
            </a:pPr>
            <a:r>
              <a:rPr lang="en-US" sz="2000" dirty="0"/>
              <a:t>    statement 1;  </a:t>
            </a:r>
          </a:p>
          <a:p>
            <a:pPr lvl="1">
              <a:buNone/>
            </a:pPr>
            <a:r>
              <a:rPr lang="en-US" sz="2000" dirty="0"/>
              <a:t>    statement 2;  </a:t>
            </a:r>
          </a:p>
          <a:p>
            <a:pPr lvl="1">
              <a:buNone/>
            </a:pPr>
            <a:r>
              <a:rPr lang="en-US" sz="2000" dirty="0"/>
              <a:t>    </a:t>
            </a:r>
            <a:r>
              <a:rPr lang="en-US" sz="2000" b="1" dirty="0"/>
              <a:t>try</a:t>
            </a:r>
            <a:r>
              <a:rPr lang="en-US" sz="2000" dirty="0"/>
              <a:t>  </a:t>
            </a:r>
          </a:p>
          <a:p>
            <a:pPr lvl="1">
              <a:buNone/>
            </a:pPr>
            <a:r>
              <a:rPr lang="en-US" sz="2000" dirty="0"/>
              <a:t>    {  </a:t>
            </a:r>
          </a:p>
          <a:p>
            <a:pPr lvl="1">
              <a:buNone/>
            </a:pPr>
            <a:r>
              <a:rPr lang="en-US" sz="2000" dirty="0"/>
              <a:t>        statement 1;  </a:t>
            </a:r>
          </a:p>
          <a:p>
            <a:pPr lvl="1">
              <a:buNone/>
            </a:pPr>
            <a:r>
              <a:rPr lang="en-US" sz="2000" dirty="0"/>
              <a:t>        statement 2;  </a:t>
            </a:r>
          </a:p>
          <a:p>
            <a:pPr lvl="1">
              <a:buNone/>
            </a:pPr>
            <a:r>
              <a:rPr lang="en-US" sz="2000" dirty="0"/>
              <a:t>    }  </a:t>
            </a:r>
          </a:p>
          <a:p>
            <a:pPr lvl="1">
              <a:buNone/>
            </a:pPr>
            <a:r>
              <a:rPr lang="en-US" sz="2000" dirty="0"/>
              <a:t>    </a:t>
            </a:r>
            <a:r>
              <a:rPr lang="en-US" sz="2000" b="1" dirty="0"/>
              <a:t>catch</a:t>
            </a:r>
            <a:r>
              <a:rPr lang="en-US" sz="2000" dirty="0"/>
              <a:t>(Exception e)  </a:t>
            </a:r>
          </a:p>
          <a:p>
            <a:pPr lvl="1">
              <a:buNone/>
            </a:pPr>
            <a:r>
              <a:rPr lang="en-US" sz="2000" dirty="0"/>
              <a:t>    {  </a:t>
            </a:r>
          </a:p>
          <a:p>
            <a:pPr lvl="1">
              <a:buNone/>
            </a:pPr>
            <a:r>
              <a:rPr lang="en-US" sz="2000" dirty="0"/>
              <a:t>    }  </a:t>
            </a:r>
          </a:p>
          <a:p>
            <a:pPr lvl="1">
              <a:buNone/>
            </a:pPr>
            <a:r>
              <a:rPr lang="en-US" sz="2000" dirty="0"/>
              <a:t>}  </a:t>
            </a:r>
          </a:p>
          <a:p>
            <a:pPr lvl="1">
              <a:buNone/>
            </a:pPr>
            <a:r>
              <a:rPr lang="en-US" sz="2000" b="1" dirty="0"/>
              <a:t>catch</a:t>
            </a:r>
            <a:r>
              <a:rPr lang="en-US" sz="2000" dirty="0"/>
              <a:t>(Exception e)  </a:t>
            </a:r>
          </a:p>
          <a:p>
            <a:pPr lvl="1">
              <a:buNone/>
            </a:pPr>
            <a:r>
              <a:rPr lang="en-US" sz="2000" dirty="0"/>
              <a:t>{  </a:t>
            </a:r>
          </a:p>
          <a:p>
            <a:pPr lvl="1">
              <a:buNone/>
            </a:pPr>
            <a:r>
              <a:rPr lang="en-US" sz="2000" dirty="0"/>
              <a:t>}  </a:t>
            </a:r>
          </a:p>
          <a:p>
            <a:pPr lvl="1">
              <a:buNone/>
            </a:pPr>
            <a:r>
              <a:rPr lang="en-US" sz="2000" dirty="0"/>
              <a:t>....  </a:t>
            </a:r>
          </a:p>
          <a:p>
            <a:pPr algn="just">
              <a:lnSpc>
                <a:spcPct val="150000"/>
              </a:lnSpc>
              <a:buNone/>
            </a:pP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a:t>Nested try block</a:t>
            </a:r>
          </a:p>
        </p:txBody>
      </p:sp>
      <p:sp>
        <p:nvSpPr>
          <p:cNvPr id="3" name="Content Placeholder 2"/>
          <p:cNvSpPr>
            <a:spLocks noGrp="1"/>
          </p:cNvSpPr>
          <p:nvPr>
            <p:ph idx="1"/>
          </p:nvPr>
        </p:nvSpPr>
        <p:spPr>
          <a:xfrm>
            <a:off x="457200" y="609600"/>
            <a:ext cx="8229600" cy="6248400"/>
          </a:xfrm>
        </p:spPr>
        <p:txBody>
          <a:bodyPr>
            <a:noAutofit/>
          </a:bodyPr>
          <a:lstStyle/>
          <a:p>
            <a:pPr algn="just">
              <a:buNone/>
            </a:pPr>
            <a:r>
              <a:rPr lang="en-US" sz="1600" b="1" dirty="0"/>
              <a:t>class</a:t>
            </a:r>
            <a:r>
              <a:rPr lang="en-US" sz="1600" dirty="0"/>
              <a:t> </a:t>
            </a:r>
            <a:r>
              <a:rPr lang="en-US" sz="1600" dirty="0" err="1"/>
              <a:t>Nested_try</a:t>
            </a:r>
            <a:endParaRPr lang="en-US" sz="1600" dirty="0"/>
          </a:p>
          <a:p>
            <a:pPr algn="just">
              <a:buNone/>
            </a:pPr>
            <a:r>
              <a:rPr lang="en-US" sz="1600" dirty="0"/>
              <a:t>{  </a:t>
            </a:r>
          </a:p>
          <a:p>
            <a:pPr algn="just">
              <a:buNone/>
            </a:pPr>
            <a:r>
              <a:rPr lang="en-US" sz="1600" dirty="0"/>
              <a:t> </a:t>
            </a:r>
            <a:r>
              <a:rPr lang="en-US" sz="1600" b="1" dirty="0"/>
              <a:t>public</a:t>
            </a:r>
            <a:r>
              <a:rPr lang="en-US" sz="1600" dirty="0"/>
              <a:t> </a:t>
            </a:r>
            <a:r>
              <a:rPr lang="en-US" sz="1600" b="1" dirty="0"/>
              <a:t>static</a:t>
            </a:r>
            <a:r>
              <a:rPr lang="en-US" sz="1600" dirty="0"/>
              <a:t> </a:t>
            </a:r>
            <a:r>
              <a:rPr lang="en-US" sz="1600" b="1" dirty="0"/>
              <a:t>void</a:t>
            </a:r>
            <a:r>
              <a:rPr lang="en-US" sz="1600" dirty="0"/>
              <a:t> main(String </a:t>
            </a:r>
            <a:r>
              <a:rPr lang="en-US" sz="1600" dirty="0" err="1"/>
              <a:t>args</a:t>
            </a:r>
            <a:r>
              <a:rPr lang="en-US" sz="1600" dirty="0"/>
              <a:t>[])</a:t>
            </a:r>
          </a:p>
          <a:p>
            <a:pPr algn="just">
              <a:buNone/>
            </a:pPr>
            <a:r>
              <a:rPr lang="en-US" sz="1600" dirty="0"/>
              <a:t>{  </a:t>
            </a:r>
          </a:p>
          <a:p>
            <a:pPr algn="just">
              <a:buNone/>
            </a:pPr>
            <a:r>
              <a:rPr lang="en-US" sz="1600" dirty="0"/>
              <a:t>  </a:t>
            </a:r>
            <a:r>
              <a:rPr lang="en-US" sz="1600" b="1" dirty="0"/>
              <a:t>try</a:t>
            </a:r>
          </a:p>
          <a:p>
            <a:pPr algn="just">
              <a:buNone/>
            </a:pPr>
            <a:r>
              <a:rPr lang="en-US" sz="1600" b="1" dirty="0"/>
              <a:t>	</a:t>
            </a:r>
            <a:r>
              <a:rPr lang="en-US" sz="1600" dirty="0"/>
              <a:t>{  </a:t>
            </a:r>
          </a:p>
          <a:p>
            <a:pPr algn="just">
              <a:buNone/>
            </a:pPr>
            <a:r>
              <a:rPr lang="en-US" sz="1600" dirty="0"/>
              <a:t>    	</a:t>
            </a:r>
            <a:r>
              <a:rPr lang="en-US" sz="1600" b="1" dirty="0">
                <a:solidFill>
                  <a:srgbClr val="FF0000"/>
                </a:solidFill>
              </a:rPr>
              <a:t>try</a:t>
            </a:r>
          </a:p>
          <a:p>
            <a:pPr algn="just">
              <a:buNone/>
            </a:pPr>
            <a:r>
              <a:rPr lang="en-US" sz="1600" b="1" dirty="0"/>
              <a:t>	</a:t>
            </a:r>
            <a:r>
              <a:rPr lang="en-US" sz="1600" dirty="0"/>
              <a:t>{  </a:t>
            </a:r>
          </a:p>
          <a:p>
            <a:pPr algn="just">
              <a:buNone/>
            </a:pPr>
            <a:r>
              <a:rPr lang="en-US" sz="1600" dirty="0"/>
              <a:t>     	</a:t>
            </a:r>
            <a:r>
              <a:rPr lang="en-US" sz="1600" dirty="0" err="1"/>
              <a:t>System.out.println</a:t>
            </a:r>
            <a:r>
              <a:rPr lang="en-US" sz="1600" dirty="0"/>
              <a:t>("going to divide");  </a:t>
            </a:r>
          </a:p>
          <a:p>
            <a:pPr algn="just">
              <a:buNone/>
            </a:pPr>
            <a:r>
              <a:rPr lang="en-US" sz="1600" dirty="0"/>
              <a:t>     	</a:t>
            </a:r>
            <a:r>
              <a:rPr lang="en-US" sz="1600" b="1" dirty="0" err="1"/>
              <a:t>int</a:t>
            </a:r>
            <a:r>
              <a:rPr lang="en-US" sz="1600" dirty="0"/>
              <a:t> b =39/0;  </a:t>
            </a:r>
          </a:p>
          <a:p>
            <a:pPr algn="just">
              <a:buNone/>
            </a:pPr>
            <a:r>
              <a:rPr lang="en-US" sz="1600" dirty="0"/>
              <a:t>    	}</a:t>
            </a:r>
          </a:p>
          <a:p>
            <a:pPr algn="just">
              <a:buNone/>
            </a:pPr>
            <a:r>
              <a:rPr lang="en-US" sz="1600" b="1" dirty="0"/>
              <a:t>	</a:t>
            </a:r>
            <a:r>
              <a:rPr lang="en-US" sz="1600" b="1" dirty="0">
                <a:solidFill>
                  <a:srgbClr val="FF0000"/>
                </a:solidFill>
              </a:rPr>
              <a:t>catch</a:t>
            </a:r>
            <a:r>
              <a:rPr lang="en-US" sz="1600" dirty="0">
                <a:solidFill>
                  <a:srgbClr val="FF0000"/>
                </a:solidFill>
              </a:rPr>
              <a:t>(</a:t>
            </a:r>
            <a:r>
              <a:rPr lang="en-US" sz="1600" dirty="0" err="1">
                <a:solidFill>
                  <a:srgbClr val="FF0000"/>
                </a:solidFill>
              </a:rPr>
              <a:t>ArithmeticException</a:t>
            </a:r>
            <a:r>
              <a:rPr lang="en-US" sz="1600" dirty="0">
                <a:solidFill>
                  <a:srgbClr val="FF0000"/>
                </a:solidFill>
              </a:rPr>
              <a:t> e){</a:t>
            </a:r>
            <a:r>
              <a:rPr lang="en-US" sz="1600" dirty="0" err="1">
                <a:solidFill>
                  <a:srgbClr val="FF0000"/>
                </a:solidFill>
              </a:rPr>
              <a:t>System.out.println</a:t>
            </a:r>
            <a:r>
              <a:rPr lang="en-US" sz="1600" dirty="0">
                <a:solidFill>
                  <a:srgbClr val="FF0000"/>
                </a:solidFill>
              </a:rPr>
              <a:t>(e);}  </a:t>
            </a:r>
          </a:p>
          <a:p>
            <a:pPr algn="just">
              <a:buNone/>
            </a:pPr>
            <a:r>
              <a:rPr lang="en-US" sz="1600" dirty="0"/>
              <a:t>   	</a:t>
            </a:r>
            <a:r>
              <a:rPr lang="en-US" sz="1600" b="1" dirty="0">
                <a:solidFill>
                  <a:srgbClr val="FF0000"/>
                </a:solidFill>
              </a:rPr>
              <a:t>try</a:t>
            </a:r>
          </a:p>
          <a:p>
            <a:pPr algn="just">
              <a:buNone/>
            </a:pPr>
            <a:r>
              <a:rPr lang="en-US" sz="1600" b="1" dirty="0"/>
              <a:t>	</a:t>
            </a:r>
            <a:r>
              <a:rPr lang="en-US" sz="1600" dirty="0"/>
              <a:t>{</a:t>
            </a:r>
          </a:p>
          <a:p>
            <a:pPr algn="just">
              <a:buNone/>
            </a:pPr>
            <a:r>
              <a:rPr lang="en-US" sz="1600" dirty="0"/>
              <a:t>	  </a:t>
            </a:r>
            <a:r>
              <a:rPr lang="en-US" sz="1600" b="1" dirty="0" err="1"/>
              <a:t>int</a:t>
            </a:r>
            <a:r>
              <a:rPr lang="en-US" sz="1600" dirty="0"/>
              <a:t> a[]=</a:t>
            </a:r>
            <a:r>
              <a:rPr lang="en-US" sz="1600" b="1" dirty="0"/>
              <a:t>new</a:t>
            </a:r>
            <a:r>
              <a:rPr lang="en-US" sz="1600" dirty="0"/>
              <a:t> </a:t>
            </a:r>
            <a:r>
              <a:rPr lang="en-US" sz="1600" b="1" dirty="0" err="1"/>
              <a:t>int</a:t>
            </a:r>
            <a:r>
              <a:rPr lang="en-US" sz="1600" dirty="0"/>
              <a:t>[5];  </a:t>
            </a:r>
          </a:p>
          <a:p>
            <a:pPr algn="just">
              <a:buNone/>
            </a:pPr>
            <a:r>
              <a:rPr lang="en-US" sz="1600" dirty="0"/>
              <a:t>	   a[5]=4;  </a:t>
            </a:r>
          </a:p>
          <a:p>
            <a:pPr algn="just">
              <a:buNone/>
            </a:pPr>
            <a:r>
              <a:rPr lang="en-US" sz="1600" dirty="0"/>
              <a:t>    	}</a:t>
            </a:r>
          </a:p>
          <a:p>
            <a:pPr algn="just">
              <a:buNone/>
            </a:pPr>
            <a:r>
              <a:rPr lang="en-US" sz="1600" b="1" dirty="0"/>
              <a:t>	</a:t>
            </a:r>
            <a:r>
              <a:rPr lang="en-US" sz="1600" b="1" dirty="0">
                <a:solidFill>
                  <a:srgbClr val="FF0000"/>
                </a:solidFill>
              </a:rPr>
              <a:t>catch</a:t>
            </a:r>
            <a:r>
              <a:rPr lang="en-US" sz="1600" dirty="0">
                <a:solidFill>
                  <a:srgbClr val="FF0000"/>
                </a:solidFill>
              </a:rPr>
              <a:t>(</a:t>
            </a:r>
            <a:r>
              <a:rPr lang="en-US" sz="1600" dirty="0" err="1">
                <a:solidFill>
                  <a:srgbClr val="FF0000"/>
                </a:solidFill>
              </a:rPr>
              <a:t>ArrayIndexOutOfBoundsException</a:t>
            </a:r>
            <a:r>
              <a:rPr lang="en-US" sz="1600" dirty="0">
                <a:solidFill>
                  <a:srgbClr val="FF0000"/>
                </a:solidFill>
              </a:rPr>
              <a:t> e)</a:t>
            </a:r>
          </a:p>
          <a:p>
            <a:pPr algn="just">
              <a:buNone/>
            </a:pPr>
            <a:r>
              <a:rPr lang="en-US" sz="1600" dirty="0"/>
              <a:t>	{</a:t>
            </a:r>
            <a:r>
              <a:rPr lang="en-US" sz="1600" dirty="0" err="1"/>
              <a:t>System.out.println</a:t>
            </a:r>
            <a:r>
              <a:rPr lang="en-US" sz="1600" dirty="0"/>
              <a:t>(e);}  </a:t>
            </a:r>
          </a:p>
          <a:p>
            <a:pPr algn="just">
              <a:buNone/>
            </a:pPr>
            <a:r>
              <a:rPr lang="en-US" sz="1600" dirty="0"/>
              <a:t>    </a:t>
            </a:r>
            <a:r>
              <a:rPr lang="en-US" sz="1600" dirty="0">
                <a:solidFill>
                  <a:srgbClr val="FF0000"/>
                </a:solidFill>
              </a:rPr>
              <a:t>  </a:t>
            </a:r>
            <a:endParaRPr lang="en-US" sz="1600" dirty="0"/>
          </a:p>
          <a:p>
            <a:pPr algn="just">
              <a:buNone/>
            </a:pPr>
            <a:r>
              <a:rPr lang="en-US" sz="1600" dirty="0"/>
              <a:t> }  </a:t>
            </a:r>
          </a:p>
          <a:p>
            <a:pPr algn="just">
              <a:buNone/>
            </a:pPr>
            <a:r>
              <a:rPr lang="en-US" sz="1600" dirty="0"/>
              <a:t>}  </a:t>
            </a:r>
            <a:endParaRPr lang="en-US" sz="1200" dirty="0"/>
          </a:p>
          <a:p>
            <a:pPr algn="just">
              <a:lnSpc>
                <a:spcPct val="150000"/>
              </a:lnSpc>
              <a:buNone/>
            </a:pPr>
            <a:endParaRPr lang="en-US"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Output?????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finally block</a:t>
            </a:r>
          </a:p>
        </p:txBody>
      </p:sp>
      <p:sp>
        <p:nvSpPr>
          <p:cNvPr id="3" name="Content Placeholder 2"/>
          <p:cNvSpPr>
            <a:spLocks noGrp="1"/>
          </p:cNvSpPr>
          <p:nvPr>
            <p:ph idx="1"/>
          </p:nvPr>
        </p:nvSpPr>
        <p:spPr>
          <a:xfrm>
            <a:off x="457200" y="990600"/>
            <a:ext cx="8229600" cy="5135563"/>
          </a:xfrm>
        </p:spPr>
        <p:txBody>
          <a:bodyPr>
            <a:normAutofit/>
          </a:bodyPr>
          <a:lstStyle/>
          <a:p>
            <a:pPr algn="just">
              <a:lnSpc>
                <a:spcPct val="150000"/>
              </a:lnSpc>
            </a:pPr>
            <a:r>
              <a:rPr lang="en-US" sz="2400" b="1" dirty="0"/>
              <a:t>Java finally block</a:t>
            </a:r>
            <a:r>
              <a:rPr lang="en-US" sz="2400" dirty="0"/>
              <a:t> is a block that is used </a:t>
            </a:r>
            <a:r>
              <a:rPr lang="en-US" sz="2400" i="1" dirty="0"/>
              <a:t>to execute important code</a:t>
            </a:r>
            <a:r>
              <a:rPr lang="en-US" sz="2400" dirty="0"/>
              <a:t> such as </a:t>
            </a:r>
            <a:r>
              <a:rPr lang="en-US" sz="2400" b="1" dirty="0">
                <a:solidFill>
                  <a:srgbClr val="FF0000"/>
                </a:solidFill>
              </a:rPr>
              <a:t>closing connection, stream</a:t>
            </a:r>
            <a:r>
              <a:rPr lang="en-US" sz="2400" dirty="0">
                <a:solidFill>
                  <a:srgbClr val="FF0000"/>
                </a:solidFill>
              </a:rPr>
              <a:t> </a:t>
            </a:r>
            <a:r>
              <a:rPr lang="en-US" sz="2400" dirty="0"/>
              <a:t>etc. It’s generally term as </a:t>
            </a:r>
            <a:r>
              <a:rPr lang="en-US" sz="2400" b="1" dirty="0">
                <a:solidFill>
                  <a:srgbClr val="FF0000"/>
                </a:solidFill>
              </a:rPr>
              <a:t>clean up processing.</a:t>
            </a:r>
          </a:p>
          <a:p>
            <a:pPr algn="just">
              <a:lnSpc>
                <a:spcPct val="150000"/>
              </a:lnSpc>
              <a:buNone/>
            </a:pPr>
            <a:endParaRPr lang="en-US" sz="2400" dirty="0"/>
          </a:p>
          <a:p>
            <a:pPr algn="just">
              <a:lnSpc>
                <a:spcPct val="150000"/>
              </a:lnSpc>
            </a:pPr>
            <a:r>
              <a:rPr lang="en-US" sz="2400" dirty="0"/>
              <a:t>Java </a:t>
            </a:r>
            <a:r>
              <a:rPr lang="en-US" sz="2400" b="1" dirty="0">
                <a:solidFill>
                  <a:srgbClr val="FF0000"/>
                </a:solidFill>
              </a:rPr>
              <a:t>finally block is always executed whether exception is handled or not.</a:t>
            </a:r>
          </a:p>
          <a:p>
            <a:pPr algn="just">
              <a:lnSpc>
                <a:spcPct val="150000"/>
              </a:lnSpc>
              <a:buNone/>
            </a:pPr>
            <a:endParaRPr lang="en-US" sz="2400" dirty="0"/>
          </a:p>
          <a:p>
            <a:pPr algn="just">
              <a:lnSpc>
                <a:spcPct val="150000"/>
              </a:lnSpc>
            </a:pPr>
            <a:r>
              <a:rPr lang="en-US" sz="2400" dirty="0"/>
              <a:t>Java finally block follows try or catch block.</a:t>
            </a:r>
          </a:p>
          <a:p>
            <a:pPr algn="just">
              <a:lnSpc>
                <a:spcPct val="150000"/>
              </a:lnSpc>
            </a:pP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lstStyle/>
          <a:p>
            <a:r>
              <a:rPr lang="en-US" dirty="0"/>
              <a:t>Purpose of Exception</a:t>
            </a:r>
          </a:p>
          <a:p>
            <a:r>
              <a:rPr lang="en-US" dirty="0"/>
              <a:t>Exception Handling Mechanism</a:t>
            </a:r>
          </a:p>
          <a:p>
            <a:r>
              <a:rPr lang="en-US" dirty="0"/>
              <a:t>User defined Exception</a:t>
            </a:r>
          </a:p>
          <a:p>
            <a:pPr>
              <a:buNone/>
            </a:pPr>
            <a:endParaRPr lang="en-US" dirty="0"/>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finally block</a:t>
            </a:r>
          </a:p>
        </p:txBody>
      </p:sp>
      <p:pic>
        <p:nvPicPr>
          <p:cNvPr id="4" name="Content Placeholder 3" descr="download.jpg"/>
          <p:cNvPicPr>
            <a:picLocks noGrp="1" noChangeAspect="1"/>
          </p:cNvPicPr>
          <p:nvPr>
            <p:ph idx="1"/>
          </p:nvPr>
        </p:nvPicPr>
        <p:blipFill>
          <a:blip r:embed="rId2"/>
          <a:stretch>
            <a:fillRect/>
          </a:stretch>
        </p:blipFill>
        <p:spPr>
          <a:xfrm>
            <a:off x="914400" y="1066800"/>
            <a:ext cx="7391400" cy="5105399"/>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dirty="0"/>
              <a:t>finally block</a:t>
            </a:r>
          </a:p>
        </p:txBody>
      </p:sp>
      <p:sp>
        <p:nvSpPr>
          <p:cNvPr id="3" name="Content Placeholder 2"/>
          <p:cNvSpPr>
            <a:spLocks noGrp="1"/>
          </p:cNvSpPr>
          <p:nvPr>
            <p:ph idx="1"/>
          </p:nvPr>
        </p:nvSpPr>
        <p:spPr>
          <a:xfrm>
            <a:off x="457200" y="990600"/>
            <a:ext cx="8229600" cy="5867400"/>
          </a:xfrm>
        </p:spPr>
        <p:txBody>
          <a:bodyPr>
            <a:normAutofit/>
          </a:bodyPr>
          <a:lstStyle/>
          <a:p>
            <a:pPr>
              <a:buNone/>
            </a:pPr>
            <a:r>
              <a:rPr lang="en-US" sz="2400" b="1" dirty="0"/>
              <a:t>class</a:t>
            </a:r>
            <a:r>
              <a:rPr lang="en-US" sz="2400" dirty="0"/>
              <a:t> </a:t>
            </a:r>
            <a:r>
              <a:rPr lang="en-US" sz="2400" dirty="0" err="1"/>
              <a:t>TestFinallyBlock</a:t>
            </a:r>
            <a:r>
              <a:rPr lang="en-US" sz="2400" dirty="0"/>
              <a:t>{  </a:t>
            </a:r>
          </a:p>
          <a:p>
            <a:pPr>
              <a:buNone/>
            </a:pPr>
            <a:r>
              <a:rPr lang="en-US" sz="2400" dirty="0"/>
              <a:t>  </a:t>
            </a:r>
            <a:r>
              <a:rPr lang="en-US" sz="2400" b="1" dirty="0"/>
              <a:t>public</a:t>
            </a:r>
            <a:r>
              <a:rPr lang="en-US" sz="2400" dirty="0"/>
              <a:t> </a:t>
            </a:r>
            <a:r>
              <a:rPr lang="en-US" sz="2400" b="1" dirty="0"/>
              <a:t>static</a:t>
            </a:r>
            <a:r>
              <a:rPr lang="en-US" sz="2400" dirty="0"/>
              <a:t> </a:t>
            </a:r>
            <a:r>
              <a:rPr lang="en-US" sz="2400" b="1" dirty="0"/>
              <a:t>void</a:t>
            </a:r>
            <a:r>
              <a:rPr lang="en-US" sz="2400" dirty="0"/>
              <a:t> main(String </a:t>
            </a:r>
            <a:r>
              <a:rPr lang="en-US" sz="2400" dirty="0" err="1"/>
              <a:t>args</a:t>
            </a:r>
            <a:r>
              <a:rPr lang="en-US" sz="2400" dirty="0"/>
              <a:t>[]){  </a:t>
            </a:r>
          </a:p>
          <a:p>
            <a:pPr>
              <a:buNone/>
            </a:pPr>
            <a:r>
              <a:rPr lang="en-US" sz="2400" dirty="0"/>
              <a:t>  </a:t>
            </a:r>
            <a:r>
              <a:rPr lang="en-US" sz="2400" b="1" dirty="0"/>
              <a:t>try</a:t>
            </a:r>
            <a:r>
              <a:rPr lang="en-US" sz="2400" dirty="0"/>
              <a:t>{  </a:t>
            </a:r>
          </a:p>
          <a:p>
            <a:pPr>
              <a:buNone/>
            </a:pPr>
            <a:r>
              <a:rPr lang="en-US" sz="2400" dirty="0"/>
              <a:t>   </a:t>
            </a:r>
            <a:r>
              <a:rPr lang="en-US" sz="2400" b="1" dirty="0" err="1"/>
              <a:t>int</a:t>
            </a:r>
            <a:r>
              <a:rPr lang="en-US" sz="2400" dirty="0"/>
              <a:t> data=25/5;  </a:t>
            </a:r>
          </a:p>
          <a:p>
            <a:pPr>
              <a:buNone/>
            </a:pPr>
            <a:r>
              <a:rPr lang="en-US" sz="2400" dirty="0"/>
              <a:t>   </a:t>
            </a:r>
            <a:r>
              <a:rPr lang="en-US" sz="2400" dirty="0" err="1"/>
              <a:t>System.out.println</a:t>
            </a:r>
            <a:r>
              <a:rPr lang="en-US" sz="2400" dirty="0"/>
              <a:t>(data);  </a:t>
            </a:r>
          </a:p>
          <a:p>
            <a:pPr>
              <a:buNone/>
            </a:pPr>
            <a:r>
              <a:rPr lang="en-US" sz="2400" dirty="0"/>
              <a:t>  }  </a:t>
            </a:r>
          </a:p>
          <a:p>
            <a:pPr>
              <a:buNone/>
            </a:pPr>
            <a:r>
              <a:rPr lang="en-US" sz="2400" dirty="0"/>
              <a:t>  </a:t>
            </a:r>
            <a:r>
              <a:rPr lang="en-US" sz="2400" b="1" dirty="0"/>
              <a:t>catch</a:t>
            </a:r>
            <a:r>
              <a:rPr lang="en-US" sz="2400" dirty="0"/>
              <a:t>(</a:t>
            </a:r>
            <a:r>
              <a:rPr lang="en-US" sz="2400" dirty="0" err="1"/>
              <a:t>NullPointerException</a:t>
            </a:r>
            <a:r>
              <a:rPr lang="en-US" sz="2400" dirty="0"/>
              <a:t> e)</a:t>
            </a:r>
          </a:p>
          <a:p>
            <a:pPr>
              <a:buNone/>
            </a:pPr>
            <a:r>
              <a:rPr lang="en-US" sz="2400" dirty="0"/>
              <a:t>	{</a:t>
            </a:r>
            <a:r>
              <a:rPr lang="en-US" sz="2400" dirty="0" err="1"/>
              <a:t>System.out.println</a:t>
            </a:r>
            <a:r>
              <a:rPr lang="en-US" sz="2400" dirty="0"/>
              <a:t>(e);}  </a:t>
            </a:r>
          </a:p>
          <a:p>
            <a:pPr>
              <a:buNone/>
            </a:pPr>
            <a:r>
              <a:rPr lang="en-US" sz="2400" dirty="0"/>
              <a:t>  </a:t>
            </a:r>
            <a:r>
              <a:rPr lang="en-US" sz="2400" b="1" dirty="0">
                <a:solidFill>
                  <a:srgbClr val="FF0000"/>
                </a:solidFill>
              </a:rPr>
              <a:t>finally</a:t>
            </a:r>
          </a:p>
          <a:p>
            <a:pPr>
              <a:buNone/>
            </a:pPr>
            <a:r>
              <a:rPr lang="en-US" sz="2400" b="1" dirty="0">
                <a:solidFill>
                  <a:srgbClr val="FF0000"/>
                </a:solidFill>
              </a:rPr>
              <a:t>	</a:t>
            </a:r>
            <a:r>
              <a:rPr lang="en-US" sz="2400" dirty="0"/>
              <a:t>{</a:t>
            </a:r>
            <a:r>
              <a:rPr lang="en-US" sz="2400" dirty="0" err="1"/>
              <a:t>System.out.println</a:t>
            </a:r>
            <a:r>
              <a:rPr lang="en-US" sz="2400" dirty="0"/>
              <a:t>("finally block is always executed");}  </a:t>
            </a:r>
          </a:p>
          <a:p>
            <a:pPr>
              <a:buNone/>
            </a:pPr>
            <a:r>
              <a:rPr lang="en-US" sz="2400" dirty="0"/>
              <a:t>  }  </a:t>
            </a:r>
          </a:p>
          <a:p>
            <a:pPr>
              <a:buNone/>
            </a:pPr>
            <a:r>
              <a:rPr lang="en-US" sz="2400" dirty="0"/>
              <a:t>}  </a:t>
            </a:r>
          </a:p>
          <a:p>
            <a:pPr algn="just">
              <a:lnSpc>
                <a:spcPct val="150000"/>
              </a:lnSpc>
              <a:buNone/>
            </a:pP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dirty="0"/>
              <a:t>finally block</a:t>
            </a:r>
          </a:p>
        </p:txBody>
      </p:sp>
      <p:sp>
        <p:nvSpPr>
          <p:cNvPr id="3" name="Content Placeholder 2"/>
          <p:cNvSpPr>
            <a:spLocks noGrp="1"/>
          </p:cNvSpPr>
          <p:nvPr>
            <p:ph idx="1"/>
          </p:nvPr>
        </p:nvSpPr>
        <p:spPr>
          <a:xfrm>
            <a:off x="457200" y="990600"/>
            <a:ext cx="8229600" cy="5562600"/>
          </a:xfrm>
        </p:spPr>
        <p:txBody>
          <a:bodyPr>
            <a:normAutofit/>
          </a:bodyPr>
          <a:lstStyle/>
          <a:p>
            <a:pPr>
              <a:buNone/>
            </a:pPr>
            <a:r>
              <a:rPr lang="en-US" sz="2400" b="1" dirty="0"/>
              <a:t>class</a:t>
            </a:r>
            <a:r>
              <a:rPr lang="en-US" sz="2400" dirty="0"/>
              <a:t> TestFinallyBlock1{  </a:t>
            </a:r>
          </a:p>
          <a:p>
            <a:pPr>
              <a:buNone/>
            </a:pPr>
            <a:r>
              <a:rPr lang="en-US" sz="2400" dirty="0"/>
              <a:t>  </a:t>
            </a:r>
            <a:r>
              <a:rPr lang="en-US" sz="2400" b="1" dirty="0"/>
              <a:t>public</a:t>
            </a:r>
            <a:r>
              <a:rPr lang="en-US" sz="2400" dirty="0"/>
              <a:t> </a:t>
            </a:r>
            <a:r>
              <a:rPr lang="en-US" sz="2400" b="1" dirty="0"/>
              <a:t>static</a:t>
            </a:r>
            <a:r>
              <a:rPr lang="en-US" sz="2400" dirty="0"/>
              <a:t> </a:t>
            </a:r>
            <a:r>
              <a:rPr lang="en-US" sz="2400" b="1" dirty="0"/>
              <a:t>void</a:t>
            </a:r>
            <a:r>
              <a:rPr lang="en-US" sz="2400" dirty="0"/>
              <a:t> main(String </a:t>
            </a:r>
            <a:r>
              <a:rPr lang="en-US" sz="2400" dirty="0" err="1"/>
              <a:t>args</a:t>
            </a:r>
            <a:r>
              <a:rPr lang="en-US" sz="2400" dirty="0"/>
              <a:t>[]){  </a:t>
            </a:r>
          </a:p>
          <a:p>
            <a:pPr>
              <a:buNone/>
            </a:pPr>
            <a:r>
              <a:rPr lang="en-US" sz="2400" dirty="0"/>
              <a:t>  </a:t>
            </a:r>
            <a:r>
              <a:rPr lang="en-US" sz="2400" b="1" dirty="0"/>
              <a:t>try</a:t>
            </a:r>
            <a:r>
              <a:rPr lang="en-US" sz="2400" dirty="0"/>
              <a:t>{  </a:t>
            </a:r>
          </a:p>
          <a:p>
            <a:pPr>
              <a:buNone/>
            </a:pPr>
            <a:r>
              <a:rPr lang="en-US" sz="2400" dirty="0"/>
              <a:t>   </a:t>
            </a:r>
            <a:r>
              <a:rPr lang="en-US" sz="2400" b="1" dirty="0" err="1"/>
              <a:t>int</a:t>
            </a:r>
            <a:r>
              <a:rPr lang="en-US" sz="2400" dirty="0"/>
              <a:t> data=25/0;  </a:t>
            </a:r>
          </a:p>
          <a:p>
            <a:pPr>
              <a:buNone/>
            </a:pPr>
            <a:r>
              <a:rPr lang="en-US" sz="2400" dirty="0"/>
              <a:t>   </a:t>
            </a:r>
            <a:r>
              <a:rPr lang="en-US" sz="2400" dirty="0" err="1"/>
              <a:t>System.out.println</a:t>
            </a:r>
            <a:r>
              <a:rPr lang="en-US" sz="2400" dirty="0"/>
              <a:t>(data);  </a:t>
            </a:r>
          </a:p>
          <a:p>
            <a:pPr>
              <a:buNone/>
            </a:pPr>
            <a:r>
              <a:rPr lang="en-US" sz="2400" dirty="0"/>
              <a:t>  }  </a:t>
            </a:r>
          </a:p>
          <a:p>
            <a:pPr>
              <a:buNone/>
            </a:pPr>
            <a:r>
              <a:rPr lang="en-US" sz="2400" dirty="0"/>
              <a:t>  </a:t>
            </a:r>
            <a:r>
              <a:rPr lang="en-US" sz="2400" b="1" dirty="0"/>
              <a:t>catch</a:t>
            </a:r>
            <a:r>
              <a:rPr lang="en-US" sz="2400" dirty="0"/>
              <a:t>(</a:t>
            </a:r>
            <a:r>
              <a:rPr lang="en-US" sz="2400" dirty="0" err="1"/>
              <a:t>NullPointerException</a:t>
            </a:r>
            <a:r>
              <a:rPr lang="en-US" sz="2400" dirty="0"/>
              <a:t> e)</a:t>
            </a:r>
          </a:p>
          <a:p>
            <a:pPr>
              <a:buNone/>
            </a:pPr>
            <a:r>
              <a:rPr lang="en-US" sz="2400" dirty="0"/>
              <a:t>	{</a:t>
            </a:r>
            <a:r>
              <a:rPr lang="en-US" sz="2400" dirty="0" err="1"/>
              <a:t>System.out.println</a:t>
            </a:r>
            <a:r>
              <a:rPr lang="en-US" sz="2400" dirty="0"/>
              <a:t>(e);}  </a:t>
            </a:r>
          </a:p>
          <a:p>
            <a:pPr>
              <a:buNone/>
            </a:pPr>
            <a:r>
              <a:rPr lang="en-US" sz="2400" dirty="0"/>
              <a:t>  </a:t>
            </a:r>
            <a:r>
              <a:rPr lang="en-US" sz="2400" b="1" dirty="0">
                <a:solidFill>
                  <a:srgbClr val="FF0000"/>
                </a:solidFill>
              </a:rPr>
              <a:t>finally</a:t>
            </a:r>
          </a:p>
          <a:p>
            <a:pPr>
              <a:buNone/>
            </a:pPr>
            <a:r>
              <a:rPr lang="en-US" sz="2400" b="1" dirty="0">
                <a:solidFill>
                  <a:srgbClr val="FF0000"/>
                </a:solidFill>
              </a:rPr>
              <a:t>	</a:t>
            </a:r>
            <a:r>
              <a:rPr lang="en-US" sz="2400" dirty="0"/>
              <a:t>{</a:t>
            </a:r>
            <a:r>
              <a:rPr lang="en-US" sz="2400" dirty="0" err="1"/>
              <a:t>System.out.println</a:t>
            </a:r>
            <a:r>
              <a:rPr lang="en-US" sz="2400" dirty="0"/>
              <a:t>("finally block is always executed");}  </a:t>
            </a:r>
          </a:p>
          <a:p>
            <a:pPr>
              <a:buNone/>
            </a:pPr>
            <a:r>
              <a:rPr lang="en-US" sz="2400" dirty="0"/>
              <a:t>   }  </a:t>
            </a:r>
          </a:p>
          <a:p>
            <a:pPr>
              <a:buNone/>
            </a:pPr>
            <a:r>
              <a:rPr lang="en-US" sz="2400" dirty="0"/>
              <a:t>}  </a:t>
            </a:r>
          </a:p>
          <a:p>
            <a:pPr algn="just">
              <a:lnSpc>
                <a:spcPct val="150000"/>
              </a:lnSpc>
            </a:pP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dirty="0"/>
              <a:t>Output????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Throw and throws </a:t>
            </a:r>
          </a:p>
        </p:txBody>
      </p:sp>
      <p:sp>
        <p:nvSpPr>
          <p:cNvPr id="3" name="Content Placeholder 2"/>
          <p:cNvSpPr>
            <a:spLocks noGrp="1"/>
          </p:cNvSpPr>
          <p:nvPr>
            <p:ph idx="1"/>
          </p:nvPr>
        </p:nvSpPr>
        <p:spPr>
          <a:xfrm>
            <a:off x="457200" y="990600"/>
            <a:ext cx="8229600" cy="5135563"/>
          </a:xfrm>
        </p:spPr>
        <p:txBody>
          <a:bodyPr>
            <a:normAutofit/>
          </a:bodyPr>
          <a:lstStyle/>
          <a:p>
            <a:pPr algn="just">
              <a:lnSpc>
                <a:spcPct val="150000"/>
              </a:lnSpc>
            </a:pPr>
            <a:r>
              <a:rPr lang="en-US" sz="2400" b="1" dirty="0">
                <a:solidFill>
                  <a:srgbClr val="FF0000"/>
                </a:solidFill>
              </a:rPr>
              <a:t>If a method does not handle a </a:t>
            </a:r>
            <a:r>
              <a:rPr lang="en-US" sz="2400" b="1" u="sng" dirty="0">
                <a:solidFill>
                  <a:srgbClr val="FF0000"/>
                </a:solidFill>
              </a:rPr>
              <a:t>checked exception</a:t>
            </a:r>
            <a:r>
              <a:rPr lang="en-US" sz="2400" b="1" dirty="0">
                <a:solidFill>
                  <a:srgbClr val="FF0000"/>
                </a:solidFill>
              </a:rPr>
              <a:t>, the method must declare it using the </a:t>
            </a:r>
            <a:r>
              <a:rPr lang="en-US" sz="2400" b="1" i="1" u="sng" dirty="0">
                <a:solidFill>
                  <a:srgbClr val="FF0000"/>
                </a:solidFill>
              </a:rPr>
              <a:t>throws</a:t>
            </a:r>
            <a:r>
              <a:rPr lang="en-US" sz="2400" b="1" dirty="0">
                <a:solidFill>
                  <a:srgbClr val="FF0000"/>
                </a:solidFill>
              </a:rPr>
              <a:t> keyword.</a:t>
            </a:r>
            <a:r>
              <a:rPr lang="en-US" sz="2400" dirty="0"/>
              <a:t> The throws keyword appears at the end of a method's signature.</a:t>
            </a:r>
          </a:p>
          <a:p>
            <a:pPr algn="just">
              <a:lnSpc>
                <a:spcPct val="150000"/>
              </a:lnSpc>
              <a:buNone/>
            </a:pPr>
            <a:endParaRPr lang="en-US" sz="2400" dirty="0"/>
          </a:p>
          <a:p>
            <a:pPr algn="just">
              <a:lnSpc>
                <a:spcPct val="150000"/>
              </a:lnSpc>
            </a:pPr>
            <a:r>
              <a:rPr lang="en-US" sz="2400" dirty="0"/>
              <a:t>You can throw an exception, either a newly instantiated one or an exception that you just caught, by using the </a:t>
            </a:r>
            <a:r>
              <a:rPr lang="en-US" sz="2400" b="1" dirty="0"/>
              <a:t>throw</a:t>
            </a:r>
            <a:r>
              <a:rPr lang="en-US" sz="2400" dirty="0"/>
              <a:t> keyword.</a:t>
            </a:r>
          </a:p>
          <a:p>
            <a:pPr algn="just">
              <a:lnSpc>
                <a:spcPct val="150000"/>
              </a:lnSpc>
            </a:pP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Throw keyword </a:t>
            </a:r>
          </a:p>
        </p:txBody>
      </p:sp>
      <p:sp>
        <p:nvSpPr>
          <p:cNvPr id="3" name="Content Placeholder 2"/>
          <p:cNvSpPr>
            <a:spLocks noGrp="1"/>
          </p:cNvSpPr>
          <p:nvPr>
            <p:ph idx="1"/>
          </p:nvPr>
        </p:nvSpPr>
        <p:spPr>
          <a:xfrm>
            <a:off x="457200" y="990600"/>
            <a:ext cx="8229600" cy="5135563"/>
          </a:xfrm>
        </p:spPr>
        <p:txBody>
          <a:bodyPr>
            <a:normAutofit/>
          </a:bodyPr>
          <a:lstStyle/>
          <a:p>
            <a:pPr algn="just">
              <a:lnSpc>
                <a:spcPct val="150000"/>
              </a:lnSpc>
            </a:pPr>
            <a:r>
              <a:rPr lang="en-US" sz="2400" dirty="0"/>
              <a:t>The Java throw keyword is used to explicitly throw an exception.</a:t>
            </a:r>
          </a:p>
          <a:p>
            <a:pPr algn="just">
              <a:lnSpc>
                <a:spcPct val="150000"/>
              </a:lnSpc>
            </a:pPr>
            <a:r>
              <a:rPr lang="en-US" sz="2400" dirty="0"/>
              <a:t>We can throw either checked or unchecked exception in java by throw keyword. The throw keyword is mainly used to throw custom exception. </a:t>
            </a:r>
          </a:p>
          <a:p>
            <a:pPr algn="just">
              <a:lnSpc>
                <a:spcPct val="150000"/>
              </a:lnSpc>
            </a:pPr>
            <a:r>
              <a:rPr lang="en-US" sz="2400" b="1" dirty="0"/>
              <a:t>Syntax: </a:t>
            </a:r>
          </a:p>
          <a:p>
            <a:pPr lvl="1" algn="just">
              <a:lnSpc>
                <a:spcPct val="150000"/>
              </a:lnSpc>
            </a:pPr>
            <a:r>
              <a:rPr lang="en-US" sz="2400" b="1" dirty="0">
                <a:solidFill>
                  <a:srgbClr val="FF0000"/>
                </a:solidFill>
              </a:rPr>
              <a:t>throw </a:t>
            </a:r>
            <a:r>
              <a:rPr lang="en-US" sz="2400" b="1" dirty="0" err="1">
                <a:solidFill>
                  <a:srgbClr val="C00000"/>
                </a:solidFill>
              </a:rPr>
              <a:t>ThrowableInstance</a:t>
            </a:r>
            <a:r>
              <a:rPr lang="en-US" sz="2400" b="1" dirty="0">
                <a:solidFill>
                  <a:srgbClr val="FF0000"/>
                </a:solidFill>
              </a:rPr>
              <a:t>;</a:t>
            </a:r>
          </a:p>
          <a:p>
            <a:pPr lvl="1" algn="just">
              <a:lnSpc>
                <a:spcPct val="150000"/>
              </a:lnSpc>
            </a:pPr>
            <a:r>
              <a:rPr lang="en-US" sz="2000" dirty="0"/>
              <a:t> here, </a:t>
            </a:r>
            <a:r>
              <a:rPr lang="en-US" sz="2000" dirty="0" err="1"/>
              <a:t>throwable</a:t>
            </a:r>
            <a:r>
              <a:rPr lang="en-US" sz="2000" dirty="0"/>
              <a:t> instance is the object type of </a:t>
            </a:r>
            <a:r>
              <a:rPr lang="en-US" sz="2000" b="1" dirty="0" err="1"/>
              <a:t>Throwable</a:t>
            </a:r>
            <a:r>
              <a:rPr lang="en-US" sz="2000" dirty="0"/>
              <a:t> class.</a:t>
            </a:r>
          </a:p>
          <a:p>
            <a:pPr algn="just">
              <a:lnSpc>
                <a:spcPct val="150000"/>
              </a:lnSpc>
            </a:pP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Throw keyword </a:t>
            </a:r>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pPr algn="just">
              <a:lnSpc>
                <a:spcPct val="150000"/>
              </a:lnSpc>
            </a:pPr>
            <a:r>
              <a:rPr lang="en-US" sz="2400" dirty="0"/>
              <a:t>There are two possible ways to create an instance of class </a:t>
            </a:r>
            <a:r>
              <a:rPr lang="en-US" sz="2400" dirty="0" err="1">
                <a:hlinkClick r:id="rId2"/>
              </a:rPr>
              <a:t>Throw</a:t>
            </a:r>
            <a:r>
              <a:rPr lang="en-US" sz="2400" dirty="0" err="1"/>
              <a:t>able</a:t>
            </a:r>
            <a:r>
              <a:rPr lang="en-US" sz="2400" dirty="0"/>
              <a:t>,</a:t>
            </a:r>
          </a:p>
          <a:p>
            <a:pPr lvl="1" algn="just">
              <a:lnSpc>
                <a:spcPct val="150000"/>
              </a:lnSpc>
            </a:pPr>
            <a:r>
              <a:rPr lang="en-US" sz="2400" b="1" dirty="0">
                <a:solidFill>
                  <a:srgbClr val="C00000"/>
                </a:solidFill>
              </a:rPr>
              <a:t>Using a parameter in catch block.</a:t>
            </a:r>
          </a:p>
          <a:p>
            <a:pPr lvl="1" algn="just">
              <a:lnSpc>
                <a:spcPct val="150000"/>
              </a:lnSpc>
            </a:pPr>
            <a:r>
              <a:rPr lang="en-US" sz="2400" b="1" dirty="0">
                <a:solidFill>
                  <a:srgbClr val="C00000"/>
                </a:solidFill>
              </a:rPr>
              <a:t>Creating instance with </a:t>
            </a:r>
            <a:r>
              <a:rPr lang="en-US" sz="2400" b="1" i="1" u="sng" dirty="0">
                <a:solidFill>
                  <a:srgbClr val="C00000"/>
                </a:solidFill>
              </a:rPr>
              <a:t>new</a:t>
            </a:r>
            <a:r>
              <a:rPr lang="en-US" sz="2400" b="1" dirty="0">
                <a:solidFill>
                  <a:srgbClr val="C00000"/>
                </a:solidFill>
              </a:rPr>
              <a:t> operator.</a:t>
            </a:r>
          </a:p>
          <a:p>
            <a:pPr lvl="1" algn="just">
              <a:lnSpc>
                <a:spcPct val="150000"/>
              </a:lnSpc>
              <a:buNone/>
            </a:pPr>
            <a:endParaRPr lang="en-US" sz="2400" dirty="0"/>
          </a:p>
          <a:p>
            <a:pPr algn="just">
              <a:lnSpc>
                <a:spcPct val="150000"/>
              </a:lnSpc>
            </a:pPr>
            <a:r>
              <a:rPr lang="en-US" sz="2400" dirty="0"/>
              <a:t>In the below example the </a:t>
            </a:r>
            <a:r>
              <a:rPr lang="en-US" sz="2400" dirty="0" err="1"/>
              <a:t>avg</a:t>
            </a:r>
            <a:r>
              <a:rPr lang="en-US" sz="2400" dirty="0"/>
              <a:t>() method </a:t>
            </a:r>
            <a:r>
              <a:rPr lang="en-US" sz="2400" dirty="0">
                <a:hlinkClick r:id="rId2"/>
              </a:rPr>
              <a:t>throw</a:t>
            </a:r>
            <a:r>
              <a:rPr lang="en-US" sz="2400" dirty="0"/>
              <a:t> an instance of </a:t>
            </a:r>
            <a:r>
              <a:rPr lang="en-US" sz="2400" dirty="0" err="1"/>
              <a:t>ArithmeticException</a:t>
            </a:r>
            <a:r>
              <a:rPr lang="en-US" sz="2400" dirty="0"/>
              <a:t>, which is successfully handled using the catch statement and thus, the program outputs "Exception caught".</a:t>
            </a:r>
          </a:p>
          <a:p>
            <a:pPr algn="just">
              <a:lnSpc>
                <a:spcPct val="150000"/>
              </a:lnSpc>
              <a:buNone/>
            </a:pPr>
            <a:br>
              <a:rPr lang="en-US" sz="2400" dirty="0"/>
            </a:br>
            <a:endParaRPr lang="en-US" sz="2400" dirty="0"/>
          </a:p>
          <a:p>
            <a:pPr lvl="1" algn="just">
              <a:lnSpc>
                <a:spcPct val="150000"/>
              </a:lnSpc>
              <a:buNone/>
            </a:pPr>
            <a:endParaRPr lang="en-US" sz="2400" dirty="0"/>
          </a:p>
          <a:p>
            <a:pPr algn="just">
              <a:lnSpc>
                <a:spcPct val="150000"/>
              </a:lnSpc>
            </a:pP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Throw keyword </a:t>
            </a:r>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pPr algn="just">
              <a:lnSpc>
                <a:spcPct val="120000"/>
              </a:lnSpc>
              <a:buNone/>
            </a:pPr>
            <a:r>
              <a:rPr lang="en-US" sz="2400" dirty="0"/>
              <a:t>class Test {</a:t>
            </a:r>
          </a:p>
          <a:p>
            <a:pPr algn="just">
              <a:lnSpc>
                <a:spcPct val="120000"/>
              </a:lnSpc>
              <a:buNone/>
            </a:pPr>
            <a:r>
              <a:rPr lang="en-US" sz="2400" dirty="0"/>
              <a:t> static void </a:t>
            </a:r>
            <a:r>
              <a:rPr lang="en-US" sz="2400" dirty="0" err="1">
                <a:solidFill>
                  <a:srgbClr val="FF0000"/>
                </a:solidFill>
              </a:rPr>
              <a:t>avg</a:t>
            </a:r>
            <a:r>
              <a:rPr lang="en-US" sz="2400" dirty="0">
                <a:solidFill>
                  <a:srgbClr val="FF0000"/>
                </a:solidFill>
              </a:rPr>
              <a:t>()</a:t>
            </a:r>
            <a:r>
              <a:rPr lang="en-US" sz="2400" dirty="0"/>
              <a:t> </a:t>
            </a:r>
          </a:p>
          <a:p>
            <a:pPr algn="just">
              <a:lnSpc>
                <a:spcPct val="120000"/>
              </a:lnSpc>
              <a:buNone/>
            </a:pPr>
            <a:r>
              <a:rPr lang="en-US" sz="2400" dirty="0"/>
              <a:t>{ </a:t>
            </a:r>
          </a:p>
          <a:p>
            <a:pPr algn="just">
              <a:lnSpc>
                <a:spcPct val="120000"/>
              </a:lnSpc>
              <a:buNone/>
            </a:pPr>
            <a:r>
              <a:rPr lang="en-US" sz="2400" dirty="0"/>
              <a:t>try </a:t>
            </a:r>
          </a:p>
          <a:p>
            <a:pPr algn="just">
              <a:lnSpc>
                <a:spcPct val="120000"/>
              </a:lnSpc>
              <a:buNone/>
            </a:pPr>
            <a:r>
              <a:rPr lang="en-US" sz="2400" dirty="0"/>
              <a:t>{ </a:t>
            </a:r>
          </a:p>
          <a:p>
            <a:pPr algn="just">
              <a:lnSpc>
                <a:spcPct val="120000"/>
              </a:lnSpc>
              <a:buNone/>
            </a:pPr>
            <a:r>
              <a:rPr lang="en-US" sz="2400" dirty="0">
                <a:solidFill>
                  <a:srgbClr val="FF0000"/>
                </a:solidFill>
                <a:hlinkClick r:id="rId2"/>
              </a:rPr>
              <a:t>throw</a:t>
            </a:r>
            <a:r>
              <a:rPr lang="en-US" sz="2400" dirty="0">
                <a:solidFill>
                  <a:srgbClr val="FF0000"/>
                </a:solidFill>
              </a:rPr>
              <a:t> new </a:t>
            </a:r>
            <a:r>
              <a:rPr lang="en-US" sz="2400" dirty="0" err="1">
                <a:solidFill>
                  <a:srgbClr val="FF0000"/>
                </a:solidFill>
              </a:rPr>
              <a:t>ArithmeticException</a:t>
            </a:r>
            <a:r>
              <a:rPr lang="en-US" sz="2400" dirty="0">
                <a:solidFill>
                  <a:srgbClr val="FF0000"/>
                </a:solidFill>
              </a:rPr>
              <a:t>("demo");</a:t>
            </a:r>
            <a:r>
              <a:rPr lang="en-US" sz="2400" dirty="0"/>
              <a:t> </a:t>
            </a:r>
          </a:p>
          <a:p>
            <a:pPr algn="just">
              <a:lnSpc>
                <a:spcPct val="120000"/>
              </a:lnSpc>
              <a:buNone/>
            </a:pPr>
            <a:r>
              <a:rPr lang="en-US" sz="2400" dirty="0"/>
              <a:t>} </a:t>
            </a:r>
          </a:p>
          <a:p>
            <a:pPr algn="just">
              <a:lnSpc>
                <a:spcPct val="120000"/>
              </a:lnSpc>
              <a:buNone/>
            </a:pPr>
            <a:r>
              <a:rPr lang="en-US" sz="2400" dirty="0"/>
              <a:t>catch(</a:t>
            </a:r>
            <a:r>
              <a:rPr lang="en-US" sz="2400" dirty="0" err="1"/>
              <a:t>ArithmeticException</a:t>
            </a:r>
            <a:r>
              <a:rPr lang="en-US" sz="2400" dirty="0"/>
              <a:t> e) </a:t>
            </a:r>
          </a:p>
          <a:p>
            <a:pPr algn="just">
              <a:lnSpc>
                <a:spcPct val="120000"/>
              </a:lnSpc>
              <a:buNone/>
            </a:pPr>
            <a:r>
              <a:rPr lang="en-US" sz="2400" dirty="0"/>
              <a:t>{  </a:t>
            </a:r>
            <a:r>
              <a:rPr lang="en-US" sz="2400" dirty="0" err="1"/>
              <a:t>System.out.println</a:t>
            </a:r>
            <a:r>
              <a:rPr lang="en-US" sz="2400" dirty="0"/>
              <a:t>("Exception caught"); </a:t>
            </a:r>
          </a:p>
          <a:p>
            <a:pPr algn="just">
              <a:lnSpc>
                <a:spcPct val="120000"/>
              </a:lnSpc>
              <a:buNone/>
            </a:pPr>
            <a:r>
              <a:rPr lang="en-US" sz="2400" dirty="0"/>
              <a:t>} </a:t>
            </a:r>
          </a:p>
          <a:p>
            <a:pPr algn="just">
              <a:lnSpc>
                <a:spcPct val="120000"/>
              </a:lnSpc>
              <a:buNone/>
            </a:pPr>
            <a:r>
              <a:rPr lang="en-US" sz="2400" dirty="0"/>
              <a:t>} </a:t>
            </a:r>
          </a:p>
          <a:p>
            <a:pPr algn="just">
              <a:lnSpc>
                <a:spcPct val="120000"/>
              </a:lnSpc>
              <a:buNone/>
            </a:pPr>
            <a:r>
              <a:rPr lang="en-US" sz="2400" dirty="0"/>
              <a:t>public static void main(String </a:t>
            </a:r>
            <a:r>
              <a:rPr lang="en-US" sz="2400" dirty="0" err="1"/>
              <a:t>args</a:t>
            </a:r>
            <a:r>
              <a:rPr lang="en-US" sz="2400" dirty="0"/>
              <a:t>[]) </a:t>
            </a:r>
          </a:p>
          <a:p>
            <a:pPr algn="just">
              <a:lnSpc>
                <a:spcPct val="120000"/>
              </a:lnSpc>
              <a:buNone/>
            </a:pPr>
            <a:r>
              <a:rPr lang="en-US" sz="2400" dirty="0"/>
              <a:t>{ </a:t>
            </a:r>
          </a:p>
          <a:p>
            <a:pPr algn="just">
              <a:lnSpc>
                <a:spcPct val="120000"/>
              </a:lnSpc>
              <a:buNone/>
            </a:pPr>
            <a:r>
              <a:rPr lang="en-US" sz="2400" dirty="0" err="1"/>
              <a:t>avg</a:t>
            </a:r>
            <a:r>
              <a:rPr lang="en-US" sz="2400" dirty="0"/>
              <a:t>(); </a:t>
            </a:r>
          </a:p>
          <a:p>
            <a:pPr algn="just">
              <a:lnSpc>
                <a:spcPct val="120000"/>
              </a:lnSpc>
              <a:buNone/>
            </a:pPr>
            <a:r>
              <a:rPr lang="en-US" sz="2400" dirty="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Throws keyword </a:t>
            </a:r>
          </a:p>
        </p:txBody>
      </p:sp>
      <p:sp>
        <p:nvSpPr>
          <p:cNvPr id="3" name="Content Placeholder 2"/>
          <p:cNvSpPr>
            <a:spLocks noGrp="1"/>
          </p:cNvSpPr>
          <p:nvPr>
            <p:ph idx="1"/>
          </p:nvPr>
        </p:nvSpPr>
        <p:spPr>
          <a:xfrm>
            <a:off x="457200" y="990600"/>
            <a:ext cx="8229600" cy="5135563"/>
          </a:xfrm>
        </p:spPr>
        <p:txBody>
          <a:bodyPr>
            <a:normAutofit/>
          </a:bodyPr>
          <a:lstStyle/>
          <a:p>
            <a:pPr algn="just">
              <a:lnSpc>
                <a:spcPct val="150000"/>
              </a:lnSpc>
            </a:pPr>
            <a:r>
              <a:rPr lang="en-US" sz="2400" dirty="0"/>
              <a:t>Any method that is capable of causing exceptions must list all the exceptions possible during its execution, so that anyone calling that method gets a prior knowledge about which exceptions are to be handled. A method can do so by using the   </a:t>
            </a:r>
            <a:r>
              <a:rPr lang="en-US" sz="2400" b="1" i="1" u="sng" dirty="0">
                <a:solidFill>
                  <a:srgbClr val="FF0000"/>
                </a:solidFill>
              </a:rPr>
              <a:t>throws</a:t>
            </a:r>
            <a:r>
              <a:rPr lang="en-US" sz="2400" dirty="0"/>
              <a:t> keyword.</a:t>
            </a:r>
          </a:p>
          <a:p>
            <a:r>
              <a:rPr lang="en-US" sz="2400" b="1" dirty="0"/>
              <a:t>Syntax :</a:t>
            </a:r>
            <a:endParaRPr lang="en-US" sz="2400" dirty="0"/>
          </a:p>
          <a:p>
            <a:pPr>
              <a:buNone/>
            </a:pPr>
            <a:r>
              <a:rPr lang="en-US" sz="2400" i="1" dirty="0"/>
              <a:t>	type </a:t>
            </a:r>
            <a:r>
              <a:rPr lang="en-US" sz="2400" i="1" dirty="0" err="1"/>
              <a:t>method_name</a:t>
            </a:r>
            <a:r>
              <a:rPr lang="en-US" sz="2400" i="1" dirty="0"/>
              <a:t>(</a:t>
            </a:r>
            <a:r>
              <a:rPr lang="en-US" sz="2400" i="1" dirty="0" err="1"/>
              <a:t>parameter_list</a:t>
            </a:r>
            <a:r>
              <a:rPr lang="en-US" sz="2400" i="1" dirty="0"/>
              <a:t>) </a:t>
            </a:r>
            <a:r>
              <a:rPr lang="en-US" sz="2400" b="1" i="1" dirty="0">
                <a:solidFill>
                  <a:srgbClr val="FF0000"/>
                </a:solidFill>
              </a:rPr>
              <a:t>throws</a:t>
            </a:r>
            <a:r>
              <a:rPr lang="en-US" sz="2400" i="1" dirty="0"/>
              <a:t> </a:t>
            </a:r>
            <a:r>
              <a:rPr lang="en-US" sz="2400" i="1" dirty="0" err="1"/>
              <a:t>exception_list</a:t>
            </a:r>
            <a:r>
              <a:rPr lang="en-US" sz="2400" dirty="0"/>
              <a:t> </a:t>
            </a:r>
          </a:p>
          <a:p>
            <a:pPr>
              <a:buNone/>
            </a:pPr>
            <a:r>
              <a:rPr lang="en-US" sz="2400" dirty="0"/>
              <a:t>	{ </a:t>
            </a:r>
          </a:p>
          <a:p>
            <a:pPr>
              <a:buNone/>
            </a:pPr>
            <a:r>
              <a:rPr lang="en-US" sz="2400" dirty="0"/>
              <a:t>	//body of the method</a:t>
            </a:r>
          </a:p>
          <a:p>
            <a:pPr>
              <a:buNone/>
            </a:pPr>
            <a:r>
              <a:rPr lang="en-US" sz="2400"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a:t>Throws keyword </a:t>
            </a:r>
          </a:p>
        </p:txBody>
      </p:sp>
      <p:sp>
        <p:nvSpPr>
          <p:cNvPr id="3" name="Content Placeholder 2"/>
          <p:cNvSpPr>
            <a:spLocks noGrp="1"/>
          </p:cNvSpPr>
          <p:nvPr>
            <p:ph idx="1"/>
          </p:nvPr>
        </p:nvSpPr>
        <p:spPr>
          <a:xfrm>
            <a:off x="457200" y="685800"/>
            <a:ext cx="8229600" cy="5943600"/>
          </a:xfrm>
        </p:spPr>
        <p:txBody>
          <a:bodyPr>
            <a:normAutofit fontScale="85000" lnSpcReduction="10000"/>
          </a:bodyPr>
          <a:lstStyle/>
          <a:p>
            <a:pPr algn="just">
              <a:lnSpc>
                <a:spcPct val="150000"/>
              </a:lnSpc>
              <a:buNone/>
            </a:pPr>
            <a:r>
              <a:rPr lang="en-US" sz="2400" dirty="0"/>
              <a:t>class Test { </a:t>
            </a:r>
          </a:p>
          <a:p>
            <a:pPr algn="just">
              <a:lnSpc>
                <a:spcPct val="150000"/>
              </a:lnSpc>
              <a:buNone/>
            </a:pPr>
            <a:r>
              <a:rPr lang="en-US" sz="2400" dirty="0"/>
              <a:t>static void check() </a:t>
            </a:r>
            <a:r>
              <a:rPr lang="en-US" sz="2400" b="1" dirty="0">
                <a:solidFill>
                  <a:srgbClr val="FF0000"/>
                </a:solidFill>
              </a:rPr>
              <a:t>throws</a:t>
            </a:r>
            <a:r>
              <a:rPr lang="en-US" sz="2400" dirty="0"/>
              <a:t> </a:t>
            </a:r>
            <a:r>
              <a:rPr lang="en-US" sz="2400" dirty="0" err="1"/>
              <a:t>ArithmeticException</a:t>
            </a:r>
            <a:r>
              <a:rPr lang="en-US" sz="2400" dirty="0"/>
              <a:t> </a:t>
            </a:r>
          </a:p>
          <a:p>
            <a:pPr algn="just">
              <a:lnSpc>
                <a:spcPct val="150000"/>
              </a:lnSpc>
              <a:buNone/>
            </a:pPr>
            <a:r>
              <a:rPr lang="en-US" sz="2400" dirty="0"/>
              <a:t>{ </a:t>
            </a:r>
          </a:p>
          <a:p>
            <a:pPr algn="just">
              <a:lnSpc>
                <a:spcPct val="150000"/>
              </a:lnSpc>
              <a:buNone/>
            </a:pPr>
            <a:r>
              <a:rPr lang="en-US" sz="2400" dirty="0" err="1"/>
              <a:t>System.out.println</a:t>
            </a:r>
            <a:r>
              <a:rPr lang="en-US" sz="2400" dirty="0"/>
              <a:t>("Inside check function"); </a:t>
            </a:r>
          </a:p>
          <a:p>
            <a:pPr algn="just">
              <a:lnSpc>
                <a:spcPct val="150000"/>
              </a:lnSpc>
              <a:buNone/>
            </a:pPr>
            <a:r>
              <a:rPr lang="en-US" sz="2400" b="1" dirty="0">
                <a:solidFill>
                  <a:srgbClr val="FF0000"/>
                </a:solidFill>
              </a:rPr>
              <a:t>throw</a:t>
            </a:r>
            <a:r>
              <a:rPr lang="en-US" sz="2400" dirty="0"/>
              <a:t> new </a:t>
            </a:r>
            <a:r>
              <a:rPr lang="en-US" sz="2400" dirty="0" err="1"/>
              <a:t>ArithmeticException</a:t>
            </a:r>
            <a:r>
              <a:rPr lang="en-US" sz="2400" dirty="0"/>
              <a:t>("demo"); </a:t>
            </a:r>
          </a:p>
          <a:p>
            <a:pPr algn="just">
              <a:lnSpc>
                <a:spcPct val="150000"/>
              </a:lnSpc>
              <a:buNone/>
            </a:pPr>
            <a:r>
              <a:rPr lang="en-US" sz="2400" dirty="0"/>
              <a:t>} </a:t>
            </a:r>
          </a:p>
          <a:p>
            <a:pPr algn="just">
              <a:lnSpc>
                <a:spcPct val="150000"/>
              </a:lnSpc>
              <a:buNone/>
            </a:pPr>
            <a:r>
              <a:rPr lang="en-US" sz="2400" dirty="0"/>
              <a:t>public static void main(String </a:t>
            </a:r>
            <a:r>
              <a:rPr lang="en-US" sz="2400" dirty="0" err="1"/>
              <a:t>args</a:t>
            </a:r>
            <a:r>
              <a:rPr lang="en-US" sz="2400" dirty="0"/>
              <a:t>[]) </a:t>
            </a:r>
          </a:p>
          <a:p>
            <a:pPr algn="just">
              <a:lnSpc>
                <a:spcPct val="150000"/>
              </a:lnSpc>
              <a:buNone/>
            </a:pPr>
            <a:r>
              <a:rPr lang="en-US" sz="2400" dirty="0"/>
              <a:t>{ </a:t>
            </a:r>
          </a:p>
          <a:p>
            <a:pPr algn="just">
              <a:lnSpc>
                <a:spcPct val="150000"/>
              </a:lnSpc>
              <a:buNone/>
            </a:pPr>
            <a:r>
              <a:rPr lang="en-US" sz="2400" dirty="0"/>
              <a:t>try </a:t>
            </a:r>
          </a:p>
          <a:p>
            <a:pPr algn="just">
              <a:lnSpc>
                <a:spcPct val="150000"/>
              </a:lnSpc>
              <a:buNone/>
            </a:pPr>
            <a:r>
              <a:rPr lang="en-US" sz="2400" dirty="0"/>
              <a:t>{ check(); } </a:t>
            </a:r>
          </a:p>
          <a:p>
            <a:pPr algn="just">
              <a:lnSpc>
                <a:spcPct val="150000"/>
              </a:lnSpc>
              <a:buNone/>
            </a:pPr>
            <a:r>
              <a:rPr lang="en-US" sz="2400" dirty="0"/>
              <a:t>catch(</a:t>
            </a:r>
            <a:r>
              <a:rPr lang="en-US" sz="2400" dirty="0" err="1"/>
              <a:t>ArithmeticException</a:t>
            </a:r>
            <a:r>
              <a:rPr lang="en-US" sz="2400" dirty="0"/>
              <a:t> e) { </a:t>
            </a:r>
            <a:r>
              <a:rPr lang="en-US" sz="2400" dirty="0" err="1"/>
              <a:t>System.out.println</a:t>
            </a:r>
            <a:r>
              <a:rPr lang="en-US" sz="2400" dirty="0"/>
              <a:t>("caught" + e); } </a:t>
            </a:r>
          </a:p>
          <a:p>
            <a:pPr algn="just">
              <a:lnSpc>
                <a:spcPct val="150000"/>
              </a:lnSpc>
              <a:buNone/>
            </a:pPr>
            <a:r>
              <a:rPr lang="en-US" sz="24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Exception Handling	</a:t>
            </a:r>
          </a:p>
        </p:txBody>
      </p:sp>
      <p:sp>
        <p:nvSpPr>
          <p:cNvPr id="3" name="Content Placeholder 2"/>
          <p:cNvSpPr>
            <a:spLocks noGrp="1"/>
          </p:cNvSpPr>
          <p:nvPr>
            <p:ph idx="1"/>
          </p:nvPr>
        </p:nvSpPr>
        <p:spPr>
          <a:xfrm>
            <a:off x="457200" y="1371600"/>
            <a:ext cx="8229600" cy="5486400"/>
          </a:xfrm>
        </p:spPr>
        <p:txBody>
          <a:bodyPr>
            <a:normAutofit/>
          </a:bodyPr>
          <a:lstStyle/>
          <a:p>
            <a:pPr algn="just">
              <a:lnSpc>
                <a:spcPct val="110000"/>
              </a:lnSpc>
            </a:pPr>
            <a:r>
              <a:rPr lang="en-US" b="1" dirty="0">
                <a:solidFill>
                  <a:srgbClr val="FF0000"/>
                </a:solidFill>
              </a:rPr>
              <a:t>Reduce the chance of system crash or unexpected termination of the program.</a:t>
            </a:r>
          </a:p>
          <a:p>
            <a:pPr algn="just">
              <a:lnSpc>
                <a:spcPct val="110000"/>
              </a:lnSpc>
            </a:pPr>
            <a:endParaRPr lang="en-US" dirty="0"/>
          </a:p>
          <a:p>
            <a:pPr algn="just">
              <a:lnSpc>
                <a:spcPct val="110000"/>
              </a:lnSpc>
            </a:pPr>
            <a:r>
              <a:rPr lang="en-US" dirty="0"/>
              <a:t>Provide specific information about errors to the users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Difference: Throw Vs. Throws Keyword  </a:t>
            </a:r>
          </a:p>
        </p:txBody>
      </p:sp>
      <p:pic>
        <p:nvPicPr>
          <p:cNvPr id="4" name="Content Placeholder 3" descr="Difference-between-throw-and-throws-in-Java.png"/>
          <p:cNvPicPr>
            <a:picLocks noGrp="1" noChangeAspect="1"/>
          </p:cNvPicPr>
          <p:nvPr>
            <p:ph idx="1"/>
          </p:nvPr>
        </p:nvPicPr>
        <p:blipFill>
          <a:blip r:embed="rId2"/>
          <a:stretch>
            <a:fillRect/>
          </a:stretch>
        </p:blipFill>
        <p:spPr>
          <a:xfrm>
            <a:off x="457200" y="1343508"/>
            <a:ext cx="8229600" cy="5057291"/>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User defined Exception </a:t>
            </a:r>
          </a:p>
        </p:txBody>
      </p:sp>
      <p:sp>
        <p:nvSpPr>
          <p:cNvPr id="3" name="Content Placeholder 2"/>
          <p:cNvSpPr>
            <a:spLocks noGrp="1"/>
          </p:cNvSpPr>
          <p:nvPr>
            <p:ph idx="1"/>
          </p:nvPr>
        </p:nvSpPr>
        <p:spPr>
          <a:xfrm>
            <a:off x="457200" y="990600"/>
            <a:ext cx="8229600" cy="5135563"/>
          </a:xfrm>
        </p:spPr>
        <p:txBody>
          <a:bodyPr>
            <a:normAutofit fontScale="85000" lnSpcReduction="10000"/>
          </a:bodyPr>
          <a:lstStyle/>
          <a:p>
            <a:pPr algn="just">
              <a:lnSpc>
                <a:spcPct val="150000"/>
              </a:lnSpc>
            </a:pPr>
            <a:r>
              <a:rPr lang="en-US" sz="2400" dirty="0"/>
              <a:t>In java we have already defined, exception classes such as </a:t>
            </a:r>
            <a:r>
              <a:rPr lang="en-US" sz="2400" dirty="0" err="1"/>
              <a:t>ArithmeticException</a:t>
            </a:r>
            <a:r>
              <a:rPr lang="en-US" sz="2400" dirty="0"/>
              <a:t>, </a:t>
            </a:r>
            <a:r>
              <a:rPr lang="en-US" sz="2400" dirty="0" err="1"/>
              <a:t>NullPointerException</a:t>
            </a:r>
            <a:r>
              <a:rPr lang="en-US" sz="2400" dirty="0"/>
              <a:t> etc. These exceptions are already set to trigger on pre-defined conditions such as when you divide a number by zero it triggers </a:t>
            </a:r>
            <a:r>
              <a:rPr lang="en-US" sz="2400" dirty="0" err="1"/>
              <a:t>ArithmeticException</a:t>
            </a:r>
            <a:r>
              <a:rPr lang="en-US" sz="2400" dirty="0"/>
              <a:t>.</a:t>
            </a:r>
          </a:p>
          <a:p>
            <a:pPr algn="just">
              <a:lnSpc>
                <a:spcPct val="150000"/>
              </a:lnSpc>
            </a:pPr>
            <a:endParaRPr lang="en-US" sz="2400" dirty="0"/>
          </a:p>
          <a:p>
            <a:pPr algn="just">
              <a:lnSpc>
                <a:spcPct val="150000"/>
              </a:lnSpc>
            </a:pPr>
            <a:r>
              <a:rPr lang="en-US" sz="2400" dirty="0"/>
              <a:t>JAVA facilitate to create your own Exception that is known as </a:t>
            </a:r>
            <a:r>
              <a:rPr lang="en-US" sz="2400" b="1" dirty="0"/>
              <a:t>custom exception</a:t>
            </a:r>
            <a:r>
              <a:rPr lang="en-US" sz="2400" dirty="0"/>
              <a:t> or </a:t>
            </a:r>
            <a:r>
              <a:rPr lang="en-US" sz="2400" b="1" dirty="0"/>
              <a:t>user-defined exception.</a:t>
            </a:r>
            <a:r>
              <a:rPr lang="en-US" sz="2400" dirty="0"/>
              <a:t> Java custom exceptions are used to customize the exception according to user need.</a:t>
            </a:r>
          </a:p>
          <a:p>
            <a:pPr algn="just">
              <a:lnSpc>
                <a:spcPct val="150000"/>
              </a:lnSpc>
            </a:pPr>
            <a:endParaRPr lang="en-US" sz="2400" dirty="0"/>
          </a:p>
          <a:p>
            <a:pPr algn="just">
              <a:lnSpc>
                <a:spcPct val="150000"/>
              </a:lnSpc>
            </a:pPr>
            <a:r>
              <a:rPr lang="en-US" sz="2400" dirty="0"/>
              <a:t>By the help of custom exception, you can have your own exception and message.</a:t>
            </a:r>
          </a:p>
          <a:p>
            <a:pPr algn="just">
              <a:lnSpc>
                <a:spcPct val="150000"/>
              </a:lnSpc>
            </a:pP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User defined Exception </a:t>
            </a:r>
          </a:p>
        </p:txBody>
      </p:sp>
      <p:sp>
        <p:nvSpPr>
          <p:cNvPr id="3" name="Content Placeholder 2"/>
          <p:cNvSpPr>
            <a:spLocks noGrp="1"/>
          </p:cNvSpPr>
          <p:nvPr>
            <p:ph idx="1"/>
          </p:nvPr>
        </p:nvSpPr>
        <p:spPr>
          <a:xfrm>
            <a:off x="457200" y="990600"/>
            <a:ext cx="8229600" cy="5135563"/>
          </a:xfrm>
        </p:spPr>
        <p:txBody>
          <a:bodyPr>
            <a:normAutofit fontScale="62500" lnSpcReduction="20000"/>
          </a:bodyPr>
          <a:lstStyle/>
          <a:p>
            <a:pPr algn="just">
              <a:lnSpc>
                <a:spcPct val="170000"/>
              </a:lnSpc>
              <a:buNone/>
            </a:pPr>
            <a:r>
              <a:rPr lang="en-US" sz="2400" dirty="0"/>
              <a:t>	class </a:t>
            </a:r>
            <a:r>
              <a:rPr lang="en-US" sz="2400" dirty="0" err="1"/>
              <a:t>MyException</a:t>
            </a:r>
            <a:r>
              <a:rPr lang="en-US" sz="2400" dirty="0"/>
              <a:t> extends Exception { </a:t>
            </a:r>
          </a:p>
          <a:p>
            <a:pPr algn="just">
              <a:lnSpc>
                <a:spcPct val="170000"/>
              </a:lnSpc>
              <a:buNone/>
            </a:pPr>
            <a:r>
              <a:rPr lang="en-US" sz="2400" dirty="0"/>
              <a:t>	private </a:t>
            </a:r>
            <a:r>
              <a:rPr lang="en-US" sz="2400" dirty="0" err="1"/>
              <a:t>int</a:t>
            </a:r>
            <a:r>
              <a:rPr lang="en-US" sz="2400" dirty="0"/>
              <a:t> ex; </a:t>
            </a:r>
          </a:p>
          <a:p>
            <a:pPr algn="just">
              <a:lnSpc>
                <a:spcPct val="170000"/>
              </a:lnSpc>
              <a:buNone/>
            </a:pPr>
            <a:r>
              <a:rPr lang="en-US" sz="2400" dirty="0"/>
              <a:t>	</a:t>
            </a:r>
            <a:r>
              <a:rPr lang="en-US" sz="2400" dirty="0" err="1"/>
              <a:t>MyException</a:t>
            </a:r>
            <a:r>
              <a:rPr lang="en-US" sz="2400" dirty="0"/>
              <a:t>(</a:t>
            </a:r>
            <a:r>
              <a:rPr lang="en-US" sz="2400" dirty="0" err="1"/>
              <a:t>int</a:t>
            </a:r>
            <a:r>
              <a:rPr lang="en-US" sz="2400" dirty="0"/>
              <a:t> a)     {       ex=a; } </a:t>
            </a:r>
          </a:p>
          <a:p>
            <a:pPr algn="just">
              <a:lnSpc>
                <a:spcPct val="170000"/>
              </a:lnSpc>
              <a:buNone/>
            </a:pPr>
            <a:r>
              <a:rPr lang="en-US" sz="2400" dirty="0"/>
              <a:t>	public String </a:t>
            </a:r>
            <a:r>
              <a:rPr lang="en-US" sz="2400" dirty="0" err="1"/>
              <a:t>toString</a:t>
            </a:r>
            <a:r>
              <a:rPr lang="en-US" sz="2400" dirty="0"/>
              <a:t>() </a:t>
            </a:r>
          </a:p>
          <a:p>
            <a:pPr algn="just">
              <a:lnSpc>
                <a:spcPct val="170000"/>
              </a:lnSpc>
              <a:buNone/>
            </a:pPr>
            <a:r>
              <a:rPr lang="en-US" sz="2400" dirty="0"/>
              <a:t>	{ 	return "</a:t>
            </a:r>
            <a:r>
              <a:rPr lang="en-US" sz="2400" dirty="0" err="1"/>
              <a:t>MyException</a:t>
            </a:r>
            <a:r>
              <a:rPr lang="en-US" sz="2400" dirty="0"/>
              <a:t>[" + ex +"] is less than zero"; } } </a:t>
            </a:r>
          </a:p>
          <a:p>
            <a:pPr algn="just">
              <a:lnSpc>
                <a:spcPct val="170000"/>
              </a:lnSpc>
              <a:buNone/>
            </a:pPr>
            <a:r>
              <a:rPr lang="en-US" sz="2400" dirty="0"/>
              <a:t>	class Test { </a:t>
            </a:r>
          </a:p>
          <a:p>
            <a:pPr algn="just">
              <a:lnSpc>
                <a:spcPct val="170000"/>
              </a:lnSpc>
              <a:buNone/>
            </a:pPr>
            <a:r>
              <a:rPr lang="en-US" sz="2400" dirty="0"/>
              <a:t>	static void sum(</a:t>
            </a:r>
            <a:r>
              <a:rPr lang="en-US" sz="2400" dirty="0" err="1"/>
              <a:t>int</a:t>
            </a:r>
            <a:r>
              <a:rPr lang="en-US" sz="2400" dirty="0"/>
              <a:t> </a:t>
            </a:r>
            <a:r>
              <a:rPr lang="en-US" sz="2400" dirty="0" err="1"/>
              <a:t>a,int</a:t>
            </a:r>
            <a:r>
              <a:rPr lang="en-US" sz="2400" dirty="0"/>
              <a:t> b) throws </a:t>
            </a:r>
            <a:r>
              <a:rPr lang="en-US" sz="2400" dirty="0" err="1"/>
              <a:t>MyException</a:t>
            </a:r>
            <a:r>
              <a:rPr lang="en-US" sz="2400" dirty="0"/>
              <a:t> { </a:t>
            </a:r>
          </a:p>
          <a:p>
            <a:pPr algn="just">
              <a:lnSpc>
                <a:spcPct val="170000"/>
              </a:lnSpc>
              <a:buNone/>
            </a:pPr>
            <a:r>
              <a:rPr lang="en-US" sz="2400" dirty="0"/>
              <a:t>	if(a&lt;0) {      </a:t>
            </a:r>
          </a:p>
          <a:p>
            <a:pPr algn="just">
              <a:lnSpc>
                <a:spcPct val="170000"/>
              </a:lnSpc>
              <a:buNone/>
            </a:pPr>
            <a:r>
              <a:rPr lang="en-US" sz="2400" dirty="0"/>
              <a:t>	throw new </a:t>
            </a:r>
            <a:r>
              <a:rPr lang="en-US" sz="2400" dirty="0" err="1"/>
              <a:t>MyException</a:t>
            </a:r>
            <a:r>
              <a:rPr lang="en-US" sz="2400" dirty="0"/>
              <a:t>(a); </a:t>
            </a:r>
          </a:p>
          <a:p>
            <a:pPr algn="just">
              <a:lnSpc>
                <a:spcPct val="170000"/>
              </a:lnSpc>
              <a:buNone/>
            </a:pPr>
            <a:r>
              <a:rPr lang="en-US" sz="2400" dirty="0"/>
              <a:t>	//calling constructor of user-defined exception class } </a:t>
            </a:r>
          </a:p>
          <a:p>
            <a:pPr algn="just">
              <a:lnSpc>
                <a:spcPct val="170000"/>
              </a:lnSpc>
              <a:buNone/>
            </a:pPr>
            <a:r>
              <a:rPr lang="en-US" sz="2400" dirty="0"/>
              <a:t>	else { </a:t>
            </a:r>
          </a:p>
          <a:p>
            <a:pPr algn="just">
              <a:lnSpc>
                <a:spcPct val="170000"/>
              </a:lnSpc>
              <a:buNone/>
            </a:pPr>
            <a:r>
              <a:rPr lang="en-US" sz="2400" dirty="0"/>
              <a:t>	</a:t>
            </a:r>
            <a:r>
              <a:rPr lang="en-US" sz="2400" dirty="0" err="1"/>
              <a:t>System.out.println</a:t>
            </a:r>
            <a:r>
              <a:rPr lang="en-US" sz="2400" dirty="0"/>
              <a:t>(</a:t>
            </a:r>
            <a:r>
              <a:rPr lang="en-US" sz="2400" dirty="0" err="1"/>
              <a:t>a+b</a:t>
            </a:r>
            <a:r>
              <a:rPr lang="en-US" sz="2400" dirty="0"/>
              <a:t>); } }</a:t>
            </a:r>
          </a:p>
          <a:p>
            <a:pPr algn="just">
              <a:lnSpc>
                <a:spcPct val="170000"/>
              </a:lnSpc>
              <a:buNone/>
            </a:pPr>
            <a:r>
              <a:rPr lang="en-US" sz="2400" dirty="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User defined Exception </a:t>
            </a:r>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pPr algn="just">
              <a:lnSpc>
                <a:spcPct val="150000"/>
              </a:lnSpc>
              <a:buNone/>
            </a:pPr>
            <a:r>
              <a:rPr lang="en-US" sz="2400" dirty="0"/>
              <a:t>	 public static void main(String[] </a:t>
            </a:r>
            <a:r>
              <a:rPr lang="en-US" sz="2400" dirty="0" err="1"/>
              <a:t>args</a:t>
            </a:r>
            <a:r>
              <a:rPr lang="en-US" sz="2400" dirty="0"/>
              <a:t>) </a:t>
            </a:r>
          </a:p>
          <a:p>
            <a:pPr algn="just">
              <a:lnSpc>
                <a:spcPct val="150000"/>
              </a:lnSpc>
              <a:buNone/>
            </a:pPr>
            <a:r>
              <a:rPr lang="en-US" sz="2400" dirty="0"/>
              <a:t>	{ </a:t>
            </a:r>
          </a:p>
          <a:p>
            <a:pPr algn="just">
              <a:lnSpc>
                <a:spcPct val="150000"/>
              </a:lnSpc>
              <a:buNone/>
            </a:pPr>
            <a:r>
              <a:rPr lang="en-US" sz="2400" dirty="0"/>
              <a:t>	try { </a:t>
            </a:r>
          </a:p>
          <a:p>
            <a:pPr algn="just">
              <a:lnSpc>
                <a:spcPct val="150000"/>
              </a:lnSpc>
              <a:buNone/>
            </a:pPr>
            <a:r>
              <a:rPr lang="en-US" sz="2400" dirty="0"/>
              <a:t>	sum(-10, 10); </a:t>
            </a:r>
          </a:p>
          <a:p>
            <a:pPr algn="just">
              <a:lnSpc>
                <a:spcPct val="150000"/>
              </a:lnSpc>
              <a:buNone/>
            </a:pPr>
            <a:r>
              <a:rPr lang="en-US" sz="2400" dirty="0"/>
              <a:t>	} </a:t>
            </a:r>
          </a:p>
          <a:p>
            <a:pPr algn="just">
              <a:lnSpc>
                <a:spcPct val="150000"/>
              </a:lnSpc>
              <a:buNone/>
            </a:pPr>
            <a:r>
              <a:rPr lang="en-US" sz="2400" dirty="0"/>
              <a:t>	catch(</a:t>
            </a:r>
            <a:r>
              <a:rPr lang="en-US" sz="2400" dirty="0" err="1"/>
              <a:t>MyException</a:t>
            </a:r>
            <a:r>
              <a:rPr lang="en-US" sz="2400" dirty="0"/>
              <a:t> me) </a:t>
            </a:r>
          </a:p>
          <a:p>
            <a:pPr algn="just">
              <a:lnSpc>
                <a:spcPct val="150000"/>
              </a:lnSpc>
              <a:buNone/>
            </a:pPr>
            <a:r>
              <a:rPr lang="en-US" sz="2400" dirty="0"/>
              <a:t>	{ </a:t>
            </a:r>
          </a:p>
          <a:p>
            <a:pPr algn="just">
              <a:lnSpc>
                <a:spcPct val="150000"/>
              </a:lnSpc>
              <a:buNone/>
            </a:pPr>
            <a:r>
              <a:rPr lang="en-US" sz="2400" dirty="0"/>
              <a:t>	</a:t>
            </a:r>
            <a:r>
              <a:rPr lang="en-US" sz="2400" dirty="0" err="1"/>
              <a:t>System.out.println</a:t>
            </a:r>
            <a:r>
              <a:rPr lang="en-US" sz="2400" dirty="0"/>
              <a:t>(me); //it calls the </a:t>
            </a:r>
            <a:r>
              <a:rPr lang="en-US" sz="2400" dirty="0" err="1"/>
              <a:t>toString</a:t>
            </a:r>
            <a:r>
              <a:rPr lang="en-US" sz="2400" dirty="0"/>
              <a:t>() method of user-defined Exception </a:t>
            </a:r>
          </a:p>
          <a:p>
            <a:pPr algn="just">
              <a:lnSpc>
                <a:spcPct val="150000"/>
              </a:lnSpc>
              <a:buNone/>
            </a:pPr>
            <a:r>
              <a:rPr lang="en-US" sz="2400" dirty="0"/>
              <a:t>	} }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Multithreading </a:t>
            </a:r>
          </a:p>
        </p:txBody>
      </p:sp>
      <p:sp>
        <p:nvSpPr>
          <p:cNvPr id="3" name="Content Placeholder 2"/>
          <p:cNvSpPr>
            <a:spLocks noGrp="1"/>
          </p:cNvSpPr>
          <p:nvPr>
            <p:ph idx="1"/>
          </p:nvPr>
        </p:nvSpPr>
        <p:spPr>
          <a:xfrm>
            <a:off x="457200" y="990600"/>
            <a:ext cx="8229600" cy="5135563"/>
          </a:xfrm>
        </p:spPr>
        <p:txBody>
          <a:bodyPr>
            <a:noAutofit/>
          </a:bodyPr>
          <a:lstStyle/>
          <a:p>
            <a:pPr algn="just">
              <a:lnSpc>
                <a:spcPct val="150000"/>
              </a:lnSpc>
            </a:pPr>
            <a:r>
              <a:rPr lang="en-US" sz="1800" b="1" dirty="0"/>
              <a:t>Multithreading in java</a:t>
            </a:r>
            <a:r>
              <a:rPr lang="en-US" sz="1800" dirty="0"/>
              <a:t> is a process of executing multiple threads simultaneously.</a:t>
            </a:r>
          </a:p>
          <a:p>
            <a:pPr algn="just">
              <a:lnSpc>
                <a:spcPct val="150000"/>
              </a:lnSpc>
            </a:pPr>
            <a:endParaRPr lang="en-US" sz="1800" dirty="0"/>
          </a:p>
          <a:p>
            <a:pPr algn="just">
              <a:lnSpc>
                <a:spcPct val="150000"/>
              </a:lnSpc>
            </a:pPr>
            <a:r>
              <a:rPr lang="en-US" sz="1800" dirty="0"/>
              <a:t>Thread is basically a lightweight sub-process, a smallest unit of processing. Multiprocessing and multithreading, both are used to achieve multitasking.</a:t>
            </a:r>
          </a:p>
          <a:p>
            <a:pPr algn="just">
              <a:lnSpc>
                <a:spcPct val="150000"/>
              </a:lnSpc>
            </a:pPr>
            <a:endParaRPr lang="en-US" sz="1800" dirty="0"/>
          </a:p>
          <a:p>
            <a:pPr algn="just">
              <a:lnSpc>
                <a:spcPct val="150000"/>
              </a:lnSpc>
            </a:pPr>
            <a:r>
              <a:rPr lang="en-US" sz="1800" dirty="0"/>
              <a:t>But we use multithreading than multiprocessing because threads share a common memory area. They don't allocate separate memory area so saves memory, and context-switching between the threads takes less time than process.</a:t>
            </a:r>
          </a:p>
          <a:p>
            <a:pPr algn="just">
              <a:lnSpc>
                <a:spcPct val="150000"/>
              </a:lnSpc>
            </a:pPr>
            <a:endParaRPr lang="en-US" sz="1800" dirty="0"/>
          </a:p>
          <a:p>
            <a:pPr algn="just">
              <a:lnSpc>
                <a:spcPct val="150000"/>
              </a:lnSpc>
            </a:pPr>
            <a:r>
              <a:rPr lang="en-US" sz="1800" dirty="0"/>
              <a:t>Java Multithreading is mostly used in games, animation etc.</a:t>
            </a:r>
          </a:p>
          <a:p>
            <a:pPr algn="just">
              <a:lnSpc>
                <a:spcPct val="150000"/>
              </a:lnSpc>
            </a:pPr>
            <a:br>
              <a:rPr lang="en-US" sz="1800" dirty="0"/>
            </a:br>
            <a:endParaRPr lang="en-US" sz="1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Thread life cycle </a:t>
            </a:r>
          </a:p>
        </p:txBody>
      </p:sp>
      <p:sp>
        <p:nvSpPr>
          <p:cNvPr id="3" name="Content Placeholder 2"/>
          <p:cNvSpPr>
            <a:spLocks noGrp="1"/>
          </p:cNvSpPr>
          <p:nvPr>
            <p:ph idx="1"/>
          </p:nvPr>
        </p:nvSpPr>
        <p:spPr>
          <a:xfrm>
            <a:off x="457200" y="990600"/>
            <a:ext cx="8229600" cy="5135563"/>
          </a:xfrm>
        </p:spPr>
        <p:txBody>
          <a:bodyPr>
            <a:noAutofit/>
          </a:bodyPr>
          <a:lstStyle/>
          <a:p>
            <a:pPr algn="just">
              <a:lnSpc>
                <a:spcPct val="150000"/>
              </a:lnSpc>
            </a:pPr>
            <a:r>
              <a:rPr lang="en-US" sz="2000" dirty="0"/>
              <a:t>A thread can be in one of the five states. According to sun, there is only 4 states in </a:t>
            </a:r>
            <a:r>
              <a:rPr lang="en-US" sz="2000" b="1" dirty="0"/>
              <a:t>thread life cycle in java</a:t>
            </a:r>
            <a:r>
              <a:rPr lang="en-US" sz="2000" dirty="0"/>
              <a:t> new, </a:t>
            </a:r>
            <a:r>
              <a:rPr lang="en-US" sz="2000" dirty="0" err="1"/>
              <a:t>runnable</a:t>
            </a:r>
            <a:r>
              <a:rPr lang="en-US" sz="2000" dirty="0"/>
              <a:t>, non-</a:t>
            </a:r>
            <a:r>
              <a:rPr lang="en-US" sz="2000" dirty="0" err="1"/>
              <a:t>runnable</a:t>
            </a:r>
            <a:r>
              <a:rPr lang="en-US" sz="2000" dirty="0"/>
              <a:t> and terminated. There is no running state.</a:t>
            </a:r>
          </a:p>
          <a:p>
            <a:pPr algn="just">
              <a:lnSpc>
                <a:spcPct val="150000"/>
              </a:lnSpc>
            </a:pPr>
            <a:r>
              <a:rPr lang="en-US" sz="2000" dirty="0"/>
              <a:t>But for better understanding the threads, we are explaining it in the 5 states.</a:t>
            </a:r>
          </a:p>
          <a:p>
            <a:pPr algn="just">
              <a:lnSpc>
                <a:spcPct val="150000"/>
              </a:lnSpc>
            </a:pPr>
            <a:r>
              <a:rPr lang="en-US" sz="2000" dirty="0"/>
              <a:t>The life cycle of the thread in java is controlled by JVM. The java thread states are as follows:</a:t>
            </a:r>
          </a:p>
          <a:p>
            <a:pPr lvl="1" algn="just">
              <a:lnSpc>
                <a:spcPct val="150000"/>
              </a:lnSpc>
            </a:pPr>
            <a:r>
              <a:rPr lang="en-US" sz="1600" dirty="0"/>
              <a:t>New</a:t>
            </a:r>
          </a:p>
          <a:p>
            <a:pPr lvl="1" algn="just">
              <a:lnSpc>
                <a:spcPct val="150000"/>
              </a:lnSpc>
            </a:pPr>
            <a:r>
              <a:rPr lang="en-US" sz="1600" dirty="0" err="1"/>
              <a:t>Runnable</a:t>
            </a:r>
            <a:endParaRPr lang="en-US" sz="1600" dirty="0"/>
          </a:p>
          <a:p>
            <a:pPr lvl="1" algn="just">
              <a:lnSpc>
                <a:spcPct val="150000"/>
              </a:lnSpc>
            </a:pPr>
            <a:r>
              <a:rPr lang="en-US" sz="1600" dirty="0"/>
              <a:t>Running</a:t>
            </a:r>
          </a:p>
          <a:p>
            <a:pPr lvl="1" algn="just">
              <a:lnSpc>
                <a:spcPct val="150000"/>
              </a:lnSpc>
            </a:pPr>
            <a:r>
              <a:rPr lang="en-US" sz="1600" dirty="0"/>
              <a:t>Non-</a:t>
            </a:r>
            <a:r>
              <a:rPr lang="en-US" sz="1600" dirty="0" err="1"/>
              <a:t>Runnable</a:t>
            </a:r>
            <a:r>
              <a:rPr lang="en-US" sz="1600" dirty="0"/>
              <a:t> (Blocked)</a:t>
            </a:r>
          </a:p>
          <a:p>
            <a:pPr lvl="1" algn="just">
              <a:lnSpc>
                <a:spcPct val="150000"/>
              </a:lnSpc>
            </a:pPr>
            <a:r>
              <a:rPr lang="en-US" sz="1600" dirty="0"/>
              <a:t>Terminated</a:t>
            </a:r>
          </a:p>
          <a:p>
            <a:pPr algn="just">
              <a:lnSpc>
                <a:spcPct val="150000"/>
              </a:lnSpc>
            </a:pPr>
            <a:endParaRPr 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Thread life cycle </a:t>
            </a:r>
          </a:p>
        </p:txBody>
      </p:sp>
      <p:pic>
        <p:nvPicPr>
          <p:cNvPr id="4" name="Content Placeholder 3" descr="threadstates.jpg"/>
          <p:cNvPicPr>
            <a:picLocks noGrp="1" noChangeAspect="1"/>
          </p:cNvPicPr>
          <p:nvPr>
            <p:ph idx="1"/>
          </p:nvPr>
        </p:nvPicPr>
        <p:blipFill>
          <a:blip r:embed="rId2"/>
          <a:stretch>
            <a:fillRect/>
          </a:stretch>
        </p:blipFill>
        <p:spPr>
          <a:xfrm>
            <a:off x="990600" y="1367630"/>
            <a:ext cx="7315199" cy="4728369"/>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Exception Handling Mechanism</a:t>
            </a:r>
          </a:p>
        </p:txBody>
      </p:sp>
      <p:sp>
        <p:nvSpPr>
          <p:cNvPr id="3" name="Content Placeholder 2"/>
          <p:cNvSpPr>
            <a:spLocks noGrp="1"/>
          </p:cNvSpPr>
          <p:nvPr>
            <p:ph idx="1"/>
          </p:nvPr>
        </p:nvSpPr>
        <p:spPr/>
        <p:txBody>
          <a:bodyPr>
            <a:normAutofit/>
          </a:bodyPr>
          <a:lstStyle/>
          <a:p>
            <a:pPr algn="just"/>
            <a:r>
              <a:rPr lang="en-US" dirty="0"/>
              <a:t>There are 5 keywords used in java exception handling.</a:t>
            </a:r>
          </a:p>
          <a:p>
            <a:pPr lvl="1" algn="just"/>
            <a:r>
              <a:rPr lang="en-US" b="1" dirty="0">
                <a:solidFill>
                  <a:srgbClr val="FF0000"/>
                </a:solidFill>
              </a:rPr>
              <a:t>try</a:t>
            </a:r>
          </a:p>
          <a:p>
            <a:pPr lvl="1" algn="just"/>
            <a:r>
              <a:rPr lang="en-US" b="1" dirty="0">
                <a:solidFill>
                  <a:srgbClr val="FF0000"/>
                </a:solidFill>
              </a:rPr>
              <a:t>catch</a:t>
            </a:r>
          </a:p>
          <a:p>
            <a:pPr lvl="1" algn="just"/>
            <a:r>
              <a:rPr lang="en-US" b="1" dirty="0">
                <a:solidFill>
                  <a:srgbClr val="FF0000"/>
                </a:solidFill>
              </a:rPr>
              <a:t>finally</a:t>
            </a:r>
          </a:p>
          <a:p>
            <a:pPr lvl="1" algn="just"/>
            <a:r>
              <a:rPr lang="en-US" b="1" dirty="0">
                <a:solidFill>
                  <a:srgbClr val="FF0000"/>
                </a:solidFill>
              </a:rPr>
              <a:t>throw</a:t>
            </a:r>
          </a:p>
          <a:p>
            <a:pPr lvl="1" algn="just"/>
            <a:r>
              <a:rPr lang="en-US" b="1" dirty="0">
                <a:solidFill>
                  <a:srgbClr val="FF0000"/>
                </a:solidFill>
              </a:rPr>
              <a:t>throws</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Try…catch block</a:t>
            </a:r>
          </a:p>
        </p:txBody>
      </p:sp>
      <p:sp>
        <p:nvSpPr>
          <p:cNvPr id="3" name="Content Placeholder 2"/>
          <p:cNvSpPr>
            <a:spLocks noGrp="1"/>
          </p:cNvSpPr>
          <p:nvPr>
            <p:ph idx="1"/>
          </p:nvPr>
        </p:nvSpPr>
        <p:spPr>
          <a:xfrm>
            <a:off x="457200" y="914400"/>
            <a:ext cx="8229600" cy="5715000"/>
          </a:xfrm>
        </p:spPr>
        <p:txBody>
          <a:bodyPr>
            <a:normAutofit/>
          </a:bodyPr>
          <a:lstStyle/>
          <a:p>
            <a:pPr algn="just">
              <a:lnSpc>
                <a:spcPct val="160000"/>
              </a:lnSpc>
            </a:pPr>
            <a:r>
              <a:rPr lang="en-US" b="1" dirty="0"/>
              <a:t>A method catches an exception using a combination of the </a:t>
            </a:r>
            <a:r>
              <a:rPr lang="en-US" b="1" dirty="0">
                <a:solidFill>
                  <a:srgbClr val="FF0000"/>
                </a:solidFill>
              </a:rPr>
              <a:t>try</a:t>
            </a:r>
            <a:r>
              <a:rPr lang="en-US" b="1" dirty="0"/>
              <a:t> and </a:t>
            </a:r>
            <a:r>
              <a:rPr lang="en-US" b="1" dirty="0">
                <a:solidFill>
                  <a:srgbClr val="FF0000"/>
                </a:solidFill>
              </a:rPr>
              <a:t>catch</a:t>
            </a:r>
            <a:r>
              <a:rPr lang="en-US" b="1" dirty="0"/>
              <a:t> keywords. </a:t>
            </a:r>
          </a:p>
          <a:p>
            <a:pPr algn="just">
              <a:lnSpc>
                <a:spcPct val="160000"/>
              </a:lnSpc>
            </a:pPr>
            <a:r>
              <a:rPr lang="en-US" dirty="0"/>
              <a:t>A try/catch block is placed around the code that might generate an exception or errors.</a:t>
            </a:r>
          </a:p>
          <a:p>
            <a:pPr algn="just">
              <a:lnSpc>
                <a:spcPct val="160000"/>
              </a:lnSpc>
            </a:pPr>
            <a:r>
              <a:rPr lang="en-US" dirty="0"/>
              <a:t>The syntax for using try/catch block: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Try…catch block</a:t>
            </a:r>
          </a:p>
        </p:txBody>
      </p:sp>
      <p:sp>
        <p:nvSpPr>
          <p:cNvPr id="3" name="Content Placeholder 2"/>
          <p:cNvSpPr>
            <a:spLocks noGrp="1"/>
          </p:cNvSpPr>
          <p:nvPr>
            <p:ph idx="1"/>
          </p:nvPr>
        </p:nvSpPr>
        <p:spPr>
          <a:xfrm>
            <a:off x="457200" y="914400"/>
            <a:ext cx="8229600" cy="5715000"/>
          </a:xfrm>
        </p:spPr>
        <p:txBody>
          <a:bodyPr>
            <a:normAutofit fontScale="85000" lnSpcReduction="10000"/>
          </a:bodyPr>
          <a:lstStyle/>
          <a:p>
            <a:pPr algn="just">
              <a:lnSpc>
                <a:spcPct val="160000"/>
              </a:lnSpc>
              <a:buNone/>
            </a:pPr>
            <a:r>
              <a:rPr lang="en-US" dirty="0"/>
              <a:t>	try </a:t>
            </a:r>
          </a:p>
          <a:p>
            <a:pPr algn="just">
              <a:lnSpc>
                <a:spcPct val="160000"/>
              </a:lnSpc>
              <a:buNone/>
            </a:pPr>
            <a:r>
              <a:rPr lang="en-US" dirty="0"/>
              <a:t>	{ </a:t>
            </a:r>
          </a:p>
          <a:p>
            <a:pPr algn="just">
              <a:lnSpc>
                <a:spcPct val="160000"/>
              </a:lnSpc>
              <a:buNone/>
            </a:pPr>
            <a:r>
              <a:rPr lang="en-US" dirty="0"/>
              <a:t>	// code </a:t>
            </a:r>
          </a:p>
          <a:p>
            <a:pPr algn="just">
              <a:lnSpc>
                <a:spcPct val="160000"/>
              </a:lnSpc>
              <a:buNone/>
            </a:pPr>
            <a:r>
              <a:rPr lang="en-US" dirty="0"/>
              <a:t>	}</a:t>
            </a:r>
          </a:p>
          <a:p>
            <a:pPr algn="just">
              <a:lnSpc>
                <a:spcPct val="160000"/>
              </a:lnSpc>
              <a:buNone/>
            </a:pPr>
            <a:r>
              <a:rPr lang="en-US" dirty="0"/>
              <a:t>	catch(</a:t>
            </a:r>
            <a:r>
              <a:rPr lang="en-US" dirty="0" err="1"/>
              <a:t>ExceptionName</a:t>
            </a:r>
            <a:r>
              <a:rPr lang="en-US" dirty="0"/>
              <a:t>  e1) </a:t>
            </a:r>
          </a:p>
          <a:p>
            <a:pPr algn="just">
              <a:lnSpc>
                <a:spcPct val="160000"/>
              </a:lnSpc>
              <a:buNone/>
            </a:pPr>
            <a:r>
              <a:rPr lang="en-US" dirty="0"/>
              <a:t>	{ </a:t>
            </a:r>
          </a:p>
          <a:p>
            <a:pPr algn="just">
              <a:lnSpc>
                <a:spcPct val="160000"/>
              </a:lnSpc>
              <a:buNone/>
            </a:pPr>
            <a:r>
              <a:rPr lang="en-US" dirty="0"/>
              <a:t>	// Catch block </a:t>
            </a:r>
          </a:p>
          <a:p>
            <a:pPr algn="just">
              <a:lnSpc>
                <a:spcPct val="160000"/>
              </a:lnSpc>
              <a:buNone/>
            </a:pPr>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Try…catch block</a:t>
            </a:r>
          </a:p>
        </p:txBody>
      </p:sp>
      <p:sp>
        <p:nvSpPr>
          <p:cNvPr id="3" name="Content Placeholder 2"/>
          <p:cNvSpPr>
            <a:spLocks noGrp="1"/>
          </p:cNvSpPr>
          <p:nvPr>
            <p:ph idx="1"/>
          </p:nvPr>
        </p:nvSpPr>
        <p:spPr>
          <a:xfrm>
            <a:off x="457200" y="914400"/>
            <a:ext cx="8229600" cy="5715000"/>
          </a:xfrm>
        </p:spPr>
        <p:txBody>
          <a:bodyPr>
            <a:noAutofit/>
          </a:bodyPr>
          <a:lstStyle/>
          <a:p>
            <a:pPr algn="just">
              <a:lnSpc>
                <a:spcPct val="120000"/>
              </a:lnSpc>
            </a:pPr>
            <a:r>
              <a:rPr lang="en-US" sz="2400" b="1" dirty="0"/>
              <a:t>Try block:</a:t>
            </a:r>
            <a:r>
              <a:rPr lang="en-US" sz="2400" dirty="0"/>
              <a:t> </a:t>
            </a:r>
          </a:p>
          <a:p>
            <a:pPr lvl="1" algn="just">
              <a:lnSpc>
                <a:spcPct val="120000"/>
              </a:lnSpc>
            </a:pPr>
            <a:r>
              <a:rPr lang="en-US" sz="2400" dirty="0"/>
              <a:t>Java try block is used to enclose the </a:t>
            </a:r>
            <a:r>
              <a:rPr lang="en-US" sz="2400" b="1" dirty="0">
                <a:solidFill>
                  <a:srgbClr val="FF0000"/>
                </a:solidFill>
              </a:rPr>
              <a:t>code that might throw an exception. </a:t>
            </a:r>
          </a:p>
          <a:p>
            <a:pPr lvl="1" algn="just">
              <a:lnSpc>
                <a:spcPct val="120000"/>
              </a:lnSpc>
            </a:pPr>
            <a:r>
              <a:rPr lang="en-US" sz="2400" b="1" dirty="0">
                <a:solidFill>
                  <a:srgbClr val="FF0000"/>
                </a:solidFill>
              </a:rPr>
              <a:t>Java try block must be followed by either catch or finally block.</a:t>
            </a:r>
          </a:p>
          <a:p>
            <a:pPr algn="just">
              <a:lnSpc>
                <a:spcPct val="120000"/>
              </a:lnSpc>
            </a:pPr>
            <a:endParaRPr lang="en-US" sz="2400" dirty="0"/>
          </a:p>
          <a:p>
            <a:pPr algn="just">
              <a:lnSpc>
                <a:spcPct val="120000"/>
              </a:lnSpc>
            </a:pPr>
            <a:r>
              <a:rPr lang="en-US" sz="2400" b="1" dirty="0"/>
              <a:t>Catch block:</a:t>
            </a:r>
            <a:r>
              <a:rPr lang="en-US" sz="2400" dirty="0"/>
              <a:t> </a:t>
            </a:r>
          </a:p>
          <a:p>
            <a:pPr lvl="1" algn="just">
              <a:lnSpc>
                <a:spcPct val="120000"/>
              </a:lnSpc>
            </a:pPr>
            <a:r>
              <a:rPr lang="en-US" sz="2400" dirty="0"/>
              <a:t>Java catch block is used to </a:t>
            </a:r>
            <a:r>
              <a:rPr lang="en-US" sz="2400" b="1" dirty="0">
                <a:solidFill>
                  <a:srgbClr val="FF0000"/>
                </a:solidFill>
              </a:rPr>
              <a:t>handle the Exception</a:t>
            </a:r>
            <a:r>
              <a:rPr lang="en-US" sz="2400" dirty="0"/>
              <a:t>. It must be used after the try block only.</a:t>
            </a:r>
          </a:p>
          <a:p>
            <a:pPr lvl="1" algn="just">
              <a:lnSpc>
                <a:spcPct val="120000"/>
              </a:lnSpc>
            </a:pPr>
            <a:r>
              <a:rPr lang="en-US" sz="2400" dirty="0"/>
              <a:t>You can use multiple catch block with a single try.</a:t>
            </a:r>
          </a:p>
          <a:p>
            <a:pPr algn="just">
              <a:lnSpc>
                <a:spcPct val="120000"/>
              </a:lnSpc>
            </a:pPr>
            <a:endParaRPr lang="en-US" sz="2400" dirty="0"/>
          </a:p>
          <a:p>
            <a:pPr algn="just">
              <a:lnSpc>
                <a:spcPct val="120000"/>
              </a:lnSpc>
            </a:pPr>
            <a:endParaRPr lang="en-US" sz="2400" dirty="0"/>
          </a:p>
          <a:p>
            <a:pPr algn="just">
              <a:lnSpc>
                <a:spcPct val="120000"/>
              </a:lnSpc>
              <a:buNone/>
            </a:pPr>
            <a:r>
              <a:rPr lang="en-US" sz="2400"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Try…catch block</a:t>
            </a:r>
          </a:p>
        </p:txBody>
      </p:sp>
      <p:sp>
        <p:nvSpPr>
          <p:cNvPr id="3" name="Content Placeholder 2"/>
          <p:cNvSpPr>
            <a:spLocks noGrp="1"/>
          </p:cNvSpPr>
          <p:nvPr>
            <p:ph idx="1"/>
          </p:nvPr>
        </p:nvSpPr>
        <p:spPr>
          <a:xfrm>
            <a:off x="457200" y="1447800"/>
            <a:ext cx="8229600" cy="5181600"/>
          </a:xfrm>
        </p:spPr>
        <p:txBody>
          <a:bodyPr>
            <a:normAutofit/>
          </a:bodyPr>
          <a:lstStyle/>
          <a:p>
            <a:pPr algn="just"/>
            <a:r>
              <a:rPr lang="en-US" dirty="0"/>
              <a:t>Example: </a:t>
            </a:r>
          </a:p>
          <a:p>
            <a:pPr lvl="1" algn="just"/>
            <a:r>
              <a:rPr lang="en-US" dirty="0"/>
              <a:t>Suppose, an array declared with 5 elements. Then the code tries to access the 7</a:t>
            </a:r>
            <a:r>
              <a:rPr lang="en-US" baseline="30000" dirty="0"/>
              <a:t>th</a:t>
            </a:r>
            <a:r>
              <a:rPr lang="en-US" dirty="0"/>
              <a:t>  element of the array which throws an exception.</a:t>
            </a:r>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Autofit/>
          </a:bodyPr>
          <a:lstStyle/>
          <a:p>
            <a:pPr algn="just">
              <a:lnSpc>
                <a:spcPct val="120000"/>
              </a:lnSpc>
              <a:buNone/>
            </a:pPr>
            <a:r>
              <a:rPr lang="en-US" sz="1800" dirty="0"/>
              <a:t>import java.io.*;</a:t>
            </a:r>
          </a:p>
          <a:p>
            <a:pPr algn="just">
              <a:lnSpc>
                <a:spcPct val="120000"/>
              </a:lnSpc>
              <a:buNone/>
            </a:pPr>
            <a:r>
              <a:rPr lang="en-US" sz="1800" dirty="0"/>
              <a:t>public class First</a:t>
            </a:r>
          </a:p>
          <a:p>
            <a:pPr algn="just">
              <a:lnSpc>
                <a:spcPct val="120000"/>
              </a:lnSpc>
              <a:buNone/>
            </a:pPr>
            <a:r>
              <a:rPr lang="en-US" sz="1800" dirty="0"/>
              <a:t>{   </a:t>
            </a:r>
          </a:p>
          <a:p>
            <a:pPr algn="just">
              <a:lnSpc>
                <a:spcPct val="120000"/>
              </a:lnSpc>
              <a:buNone/>
            </a:pPr>
            <a:r>
              <a:rPr lang="en-US" sz="1800" dirty="0"/>
              <a:t>	public static void main(String </a:t>
            </a:r>
            <a:r>
              <a:rPr lang="en-US" sz="1800" dirty="0" err="1"/>
              <a:t>args</a:t>
            </a:r>
            <a:r>
              <a:rPr lang="en-US" sz="1800" dirty="0"/>
              <a:t>[]) </a:t>
            </a:r>
          </a:p>
          <a:p>
            <a:pPr algn="just">
              <a:lnSpc>
                <a:spcPct val="120000"/>
              </a:lnSpc>
              <a:buNone/>
            </a:pPr>
            <a:r>
              <a:rPr lang="en-US" sz="1800" dirty="0"/>
              <a:t>	{      </a:t>
            </a:r>
          </a:p>
          <a:p>
            <a:pPr algn="just">
              <a:lnSpc>
                <a:spcPct val="120000"/>
              </a:lnSpc>
              <a:buNone/>
            </a:pPr>
            <a:r>
              <a:rPr lang="en-US" sz="1800" dirty="0"/>
              <a:t>		</a:t>
            </a:r>
            <a:r>
              <a:rPr lang="en-US" sz="1800" dirty="0">
                <a:solidFill>
                  <a:srgbClr val="FF0000"/>
                </a:solidFill>
              </a:rPr>
              <a:t>try </a:t>
            </a:r>
          </a:p>
          <a:p>
            <a:pPr algn="just">
              <a:lnSpc>
                <a:spcPct val="120000"/>
              </a:lnSpc>
              <a:buNone/>
            </a:pPr>
            <a:r>
              <a:rPr lang="en-US" sz="1800" dirty="0"/>
              <a:t>		    { </a:t>
            </a:r>
          </a:p>
          <a:p>
            <a:pPr algn="just">
              <a:lnSpc>
                <a:spcPct val="120000"/>
              </a:lnSpc>
              <a:buNone/>
            </a:pPr>
            <a:r>
              <a:rPr lang="en-US" sz="1800" dirty="0"/>
              <a:t>			</a:t>
            </a:r>
            <a:r>
              <a:rPr lang="en-US" sz="1800" dirty="0" err="1"/>
              <a:t>int</a:t>
            </a:r>
            <a:r>
              <a:rPr lang="en-US" sz="1800" dirty="0"/>
              <a:t> a[] = new </a:t>
            </a:r>
            <a:r>
              <a:rPr lang="en-US" sz="1800" dirty="0" err="1"/>
              <a:t>int</a:t>
            </a:r>
            <a:r>
              <a:rPr lang="en-US" sz="1800" dirty="0"/>
              <a:t>[5];         </a:t>
            </a:r>
          </a:p>
          <a:p>
            <a:pPr algn="just">
              <a:lnSpc>
                <a:spcPct val="120000"/>
              </a:lnSpc>
              <a:buNone/>
            </a:pPr>
            <a:r>
              <a:rPr lang="en-US" sz="1800" dirty="0"/>
              <a:t>			</a:t>
            </a:r>
            <a:r>
              <a:rPr lang="en-US" sz="1800" dirty="0" err="1"/>
              <a:t>System.out.println</a:t>
            </a:r>
            <a:r>
              <a:rPr lang="en-US" sz="1800" dirty="0"/>
              <a:t>("Access element seven:" + a[7]);      	   </a:t>
            </a:r>
          </a:p>
          <a:p>
            <a:pPr algn="just">
              <a:lnSpc>
                <a:spcPct val="120000"/>
              </a:lnSpc>
              <a:buNone/>
            </a:pPr>
            <a:r>
              <a:rPr lang="en-US" sz="1800" dirty="0"/>
              <a:t>		     }</a:t>
            </a:r>
          </a:p>
          <a:p>
            <a:pPr algn="just">
              <a:lnSpc>
                <a:spcPct val="120000"/>
              </a:lnSpc>
              <a:buNone/>
            </a:pPr>
            <a:r>
              <a:rPr lang="en-US" sz="1800" dirty="0"/>
              <a:t>		</a:t>
            </a:r>
            <a:r>
              <a:rPr lang="en-US" sz="1800" dirty="0">
                <a:solidFill>
                  <a:srgbClr val="FF0000"/>
                </a:solidFill>
              </a:rPr>
              <a:t>catch</a:t>
            </a:r>
            <a:r>
              <a:rPr lang="en-US" sz="1800" dirty="0"/>
              <a:t> (</a:t>
            </a:r>
            <a:r>
              <a:rPr lang="en-US" sz="1800" b="1" dirty="0" err="1"/>
              <a:t>ArrayIndexOutOfBoundsException</a:t>
            </a:r>
            <a:r>
              <a:rPr lang="en-US" sz="1800" dirty="0"/>
              <a:t> </a:t>
            </a:r>
            <a:r>
              <a:rPr lang="en-US" sz="1800" b="1" dirty="0">
                <a:solidFill>
                  <a:srgbClr val="FF0000"/>
                </a:solidFill>
              </a:rPr>
              <a:t>e1</a:t>
            </a:r>
            <a:r>
              <a:rPr lang="en-US" sz="1800" dirty="0"/>
              <a:t>) </a:t>
            </a:r>
          </a:p>
          <a:p>
            <a:pPr algn="just">
              <a:lnSpc>
                <a:spcPct val="120000"/>
              </a:lnSpc>
              <a:buNone/>
            </a:pPr>
            <a:r>
              <a:rPr lang="en-US" sz="1800" dirty="0"/>
              <a:t>		    {         </a:t>
            </a:r>
          </a:p>
          <a:p>
            <a:pPr algn="just">
              <a:lnSpc>
                <a:spcPct val="120000"/>
              </a:lnSpc>
              <a:buNone/>
            </a:pPr>
            <a:r>
              <a:rPr lang="en-US" sz="1800" dirty="0"/>
              <a:t>			</a:t>
            </a:r>
            <a:r>
              <a:rPr lang="en-US" sz="1800" dirty="0" err="1"/>
              <a:t>System.out.println</a:t>
            </a:r>
            <a:r>
              <a:rPr lang="en-US" sz="1800" dirty="0"/>
              <a:t>("Exception thrown  :" + </a:t>
            </a:r>
            <a:r>
              <a:rPr lang="en-US" sz="1800" dirty="0">
                <a:solidFill>
                  <a:srgbClr val="FF0000"/>
                </a:solidFill>
              </a:rPr>
              <a:t>e1</a:t>
            </a:r>
            <a:r>
              <a:rPr lang="en-US" sz="1800" dirty="0"/>
              <a:t>);      </a:t>
            </a:r>
          </a:p>
          <a:p>
            <a:pPr algn="just">
              <a:lnSpc>
                <a:spcPct val="120000"/>
              </a:lnSpc>
              <a:buNone/>
            </a:pPr>
            <a:r>
              <a:rPr lang="en-US" sz="1800" dirty="0"/>
              <a:t>		     }      </a:t>
            </a:r>
          </a:p>
          <a:p>
            <a:pPr algn="just">
              <a:lnSpc>
                <a:spcPct val="120000"/>
              </a:lnSpc>
              <a:buNone/>
            </a:pPr>
            <a:r>
              <a:rPr lang="en-US" sz="1800" dirty="0"/>
              <a:t>	</a:t>
            </a:r>
            <a:r>
              <a:rPr lang="en-US" sz="1800" dirty="0" err="1"/>
              <a:t>System.out.println</a:t>
            </a:r>
            <a:r>
              <a:rPr lang="en-US" sz="1800" dirty="0"/>
              <a:t>("Out of the block");   </a:t>
            </a:r>
          </a:p>
          <a:p>
            <a:pPr algn="just">
              <a:lnSpc>
                <a:spcPct val="120000"/>
              </a:lnSpc>
              <a:buNone/>
            </a:pPr>
            <a:r>
              <a:rPr lang="en-US" sz="1800"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TotalTime>
  <Words>733</Words>
  <Application>Microsoft Office PowerPoint</Application>
  <PresentationFormat>On-screen Show (4:3)</PresentationFormat>
  <Paragraphs>290</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Unit-5 Exception Handling &amp; Multithreading</vt:lpstr>
      <vt:lpstr>Abstract</vt:lpstr>
      <vt:lpstr>Purpose of Exception Handling </vt:lpstr>
      <vt:lpstr>Exception Handling Mechanism</vt:lpstr>
      <vt:lpstr>Try…catch block</vt:lpstr>
      <vt:lpstr>Try…catch block</vt:lpstr>
      <vt:lpstr>Try…catch block</vt:lpstr>
      <vt:lpstr>Try…catch block</vt:lpstr>
      <vt:lpstr>PowerPoint Presentation</vt:lpstr>
      <vt:lpstr>PowerPoint Presentation</vt:lpstr>
      <vt:lpstr>Multiple Catch Block</vt:lpstr>
      <vt:lpstr>Multiple Catch Block</vt:lpstr>
      <vt:lpstr>Multiple Catch Block</vt:lpstr>
      <vt:lpstr>Multiple Catch Block</vt:lpstr>
      <vt:lpstr>Nested try block</vt:lpstr>
      <vt:lpstr>Nested try block</vt:lpstr>
      <vt:lpstr>Nested try block</vt:lpstr>
      <vt:lpstr>PowerPoint Presentation</vt:lpstr>
      <vt:lpstr>finally block</vt:lpstr>
      <vt:lpstr>finally block</vt:lpstr>
      <vt:lpstr>finally block</vt:lpstr>
      <vt:lpstr>finally block</vt:lpstr>
      <vt:lpstr>PowerPoint Presentation</vt:lpstr>
      <vt:lpstr>Throw and throws </vt:lpstr>
      <vt:lpstr>Throw keyword </vt:lpstr>
      <vt:lpstr>Throw keyword </vt:lpstr>
      <vt:lpstr>Throw keyword </vt:lpstr>
      <vt:lpstr>Throws keyword </vt:lpstr>
      <vt:lpstr>Throws keyword </vt:lpstr>
      <vt:lpstr>Difference: Throw Vs. Throws Keyword  </vt:lpstr>
      <vt:lpstr>User defined Exception </vt:lpstr>
      <vt:lpstr>User defined Exception </vt:lpstr>
      <vt:lpstr>User defined Exception </vt:lpstr>
      <vt:lpstr>Multithreading </vt:lpstr>
      <vt:lpstr>Thread life cycle </vt:lpstr>
      <vt:lpstr>Thread life cycle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Unit-5 Exception Handling &amp; Multithreading</dc:title>
  <dc:creator>Hi</dc:creator>
  <cp:lastModifiedBy>Unknown User</cp:lastModifiedBy>
  <cp:revision>173</cp:revision>
  <dcterms:created xsi:type="dcterms:W3CDTF">2017-09-11T16:43:18Z</dcterms:created>
  <dcterms:modified xsi:type="dcterms:W3CDTF">2020-09-03T04:40:45Z</dcterms:modified>
</cp:coreProperties>
</file>