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721FC-AD90-4272-AA21-B2A7D87F3ED9}" type="doc">
      <dgm:prSet loTypeId="urn:microsoft.com/office/officeart/2005/8/layout/hierarchy1" loCatId="hierarchy" qsTypeId="urn:microsoft.com/office/officeart/2005/8/quickstyle/simple1" qsCatId="simple" csTypeId="urn:microsoft.com/office/officeart/2005/8/colors/accent0_2" csCatId="mainScheme" phldr="1"/>
      <dgm:spPr/>
      <dgm:t>
        <a:bodyPr/>
        <a:lstStyle/>
        <a:p>
          <a:endParaRPr lang="en-US"/>
        </a:p>
      </dgm:t>
    </dgm:pt>
    <dgm:pt modelId="{71101029-4BA9-43C2-AFD8-3BE6A102FF34}">
      <dgm:prSet phldrT="[Text]"/>
      <dgm:spPr/>
      <dgm:t>
        <a:bodyPr/>
        <a:lstStyle/>
        <a:p>
          <a:r>
            <a:rPr lang="en-US" dirty="0"/>
            <a:t>Home</a:t>
          </a:r>
        </a:p>
      </dgm:t>
    </dgm:pt>
    <dgm:pt modelId="{402448BE-2B4C-4DBE-BF53-D2292C4A0D0F}" type="parTrans" cxnId="{413ECC73-4123-4B1F-930B-0725B0A8001A}">
      <dgm:prSet/>
      <dgm:spPr/>
      <dgm:t>
        <a:bodyPr/>
        <a:lstStyle/>
        <a:p>
          <a:endParaRPr lang="en-US"/>
        </a:p>
      </dgm:t>
    </dgm:pt>
    <dgm:pt modelId="{32337F7E-7EBE-461A-8C9D-D578576B1693}" type="sibTrans" cxnId="{413ECC73-4123-4B1F-930B-0725B0A8001A}">
      <dgm:prSet/>
      <dgm:spPr/>
      <dgm:t>
        <a:bodyPr/>
        <a:lstStyle/>
        <a:p>
          <a:endParaRPr lang="en-US"/>
        </a:p>
      </dgm:t>
    </dgm:pt>
    <dgm:pt modelId="{FEF6F82F-AA2C-4335-AC2D-0B8EE754A90E}">
      <dgm:prSet phldrT="[Text]"/>
      <dgm:spPr/>
      <dgm:t>
        <a:bodyPr/>
        <a:lstStyle/>
        <a:p>
          <a:r>
            <a:rPr lang="en-US" dirty="0"/>
            <a:t>Products</a:t>
          </a:r>
        </a:p>
        <a:p>
          <a:r>
            <a:rPr lang="en-US" dirty="0"/>
            <a:t>- P1</a:t>
          </a:r>
        </a:p>
        <a:p>
          <a:r>
            <a:rPr lang="en-US" dirty="0"/>
            <a:t>- P2</a:t>
          </a:r>
        </a:p>
        <a:p>
          <a:r>
            <a:rPr lang="en-US" dirty="0"/>
            <a:t>- P3</a:t>
          </a:r>
        </a:p>
      </dgm:t>
    </dgm:pt>
    <dgm:pt modelId="{20F84853-D946-4C44-B38F-6DFE8CF7D291}" type="parTrans" cxnId="{2816358C-75C8-412A-8FD5-0CE0F12A9169}">
      <dgm:prSet/>
      <dgm:spPr/>
      <dgm:t>
        <a:bodyPr/>
        <a:lstStyle/>
        <a:p>
          <a:endParaRPr lang="en-US"/>
        </a:p>
      </dgm:t>
    </dgm:pt>
    <dgm:pt modelId="{6B199747-39A5-447B-805A-74DAD94F8CCA}" type="sibTrans" cxnId="{2816358C-75C8-412A-8FD5-0CE0F12A9169}">
      <dgm:prSet/>
      <dgm:spPr/>
      <dgm:t>
        <a:bodyPr/>
        <a:lstStyle/>
        <a:p>
          <a:endParaRPr lang="en-US"/>
        </a:p>
      </dgm:t>
    </dgm:pt>
    <dgm:pt modelId="{8CEB6D4E-2315-4911-AF94-4DB9DF089013}">
      <dgm:prSet phldrT="[Text]"/>
      <dgm:spPr/>
      <dgm:t>
        <a:bodyPr/>
        <a:lstStyle/>
        <a:p>
          <a:r>
            <a:rPr lang="en-US" dirty="0"/>
            <a:t>Services</a:t>
          </a:r>
        </a:p>
        <a:p>
          <a:r>
            <a:rPr lang="en-US" dirty="0"/>
            <a:t>- S1</a:t>
          </a:r>
        </a:p>
        <a:p>
          <a:r>
            <a:rPr lang="en-US" dirty="0"/>
            <a:t>- S2</a:t>
          </a:r>
        </a:p>
        <a:p>
          <a:r>
            <a:rPr lang="en-US" dirty="0"/>
            <a:t>- S3</a:t>
          </a:r>
        </a:p>
      </dgm:t>
    </dgm:pt>
    <dgm:pt modelId="{F9179E02-3FD2-4618-AEFF-DB1DE3B171A6}" type="parTrans" cxnId="{89F01C95-C989-4557-B203-542A6791BAD1}">
      <dgm:prSet/>
      <dgm:spPr/>
      <dgm:t>
        <a:bodyPr/>
        <a:lstStyle/>
        <a:p>
          <a:endParaRPr lang="en-US"/>
        </a:p>
      </dgm:t>
    </dgm:pt>
    <dgm:pt modelId="{1999CFF6-045E-49DF-A09F-0BE18B6BDA81}" type="sibTrans" cxnId="{89F01C95-C989-4557-B203-542A6791BAD1}">
      <dgm:prSet/>
      <dgm:spPr/>
      <dgm:t>
        <a:bodyPr/>
        <a:lstStyle/>
        <a:p>
          <a:endParaRPr lang="en-US"/>
        </a:p>
      </dgm:t>
    </dgm:pt>
    <dgm:pt modelId="{683BD1C4-AD54-4ABE-BC8E-5B041EBFD595}">
      <dgm:prSet phldrT="[Text]"/>
      <dgm:spPr/>
      <dgm:t>
        <a:bodyPr/>
        <a:lstStyle/>
        <a:p>
          <a:r>
            <a:rPr lang="en-US" dirty="0"/>
            <a:t>About</a:t>
          </a:r>
        </a:p>
        <a:p>
          <a:r>
            <a:rPr lang="en-US" dirty="0"/>
            <a:t>- Contact Us</a:t>
          </a:r>
        </a:p>
        <a:p>
          <a:r>
            <a:rPr lang="en-US" dirty="0"/>
            <a:t>- Our team</a:t>
          </a:r>
        </a:p>
        <a:p>
          <a:r>
            <a:rPr lang="en-US" dirty="0"/>
            <a:t>- Jobs</a:t>
          </a:r>
        </a:p>
      </dgm:t>
    </dgm:pt>
    <dgm:pt modelId="{FD95A0B7-5D7A-443D-9730-C43BA827B5C1}" type="parTrans" cxnId="{DC65ACF3-64F6-4FDD-88C3-3BA96E57D0B9}">
      <dgm:prSet/>
      <dgm:spPr/>
      <dgm:t>
        <a:bodyPr/>
        <a:lstStyle/>
        <a:p>
          <a:endParaRPr lang="en-US"/>
        </a:p>
      </dgm:t>
    </dgm:pt>
    <dgm:pt modelId="{D29057EB-949C-4B24-B3C3-C96085BD962F}" type="sibTrans" cxnId="{DC65ACF3-64F6-4FDD-88C3-3BA96E57D0B9}">
      <dgm:prSet/>
      <dgm:spPr/>
      <dgm:t>
        <a:bodyPr/>
        <a:lstStyle/>
        <a:p>
          <a:endParaRPr lang="en-US"/>
        </a:p>
      </dgm:t>
    </dgm:pt>
    <dgm:pt modelId="{9148F9CE-7BA3-44C3-8CBB-9856FE6C96B6}" type="pres">
      <dgm:prSet presAssocID="{A7A721FC-AD90-4272-AA21-B2A7D87F3ED9}" presName="hierChild1" presStyleCnt="0">
        <dgm:presLayoutVars>
          <dgm:chPref val="1"/>
          <dgm:dir/>
          <dgm:animOne val="branch"/>
          <dgm:animLvl val="lvl"/>
          <dgm:resizeHandles/>
        </dgm:presLayoutVars>
      </dgm:prSet>
      <dgm:spPr/>
    </dgm:pt>
    <dgm:pt modelId="{DC0514A9-99C9-412D-AFF6-561EB045754E}" type="pres">
      <dgm:prSet presAssocID="{71101029-4BA9-43C2-AFD8-3BE6A102FF34}" presName="hierRoot1" presStyleCnt="0"/>
      <dgm:spPr/>
    </dgm:pt>
    <dgm:pt modelId="{BCF96453-4BE9-48D2-A2B6-496DA967532C}" type="pres">
      <dgm:prSet presAssocID="{71101029-4BA9-43C2-AFD8-3BE6A102FF34}" presName="composite" presStyleCnt="0"/>
      <dgm:spPr/>
    </dgm:pt>
    <dgm:pt modelId="{58F804CB-7EAD-4532-96AF-A1BFB5955C02}" type="pres">
      <dgm:prSet presAssocID="{71101029-4BA9-43C2-AFD8-3BE6A102FF34}" presName="background" presStyleLbl="node0" presStyleIdx="0" presStyleCnt="1"/>
      <dgm:spPr/>
    </dgm:pt>
    <dgm:pt modelId="{493E052B-456E-4FD3-89A8-3B28A67C4909}" type="pres">
      <dgm:prSet presAssocID="{71101029-4BA9-43C2-AFD8-3BE6A102FF34}" presName="text" presStyleLbl="fgAcc0" presStyleIdx="0" presStyleCnt="1">
        <dgm:presLayoutVars>
          <dgm:chPref val="3"/>
        </dgm:presLayoutVars>
      </dgm:prSet>
      <dgm:spPr/>
    </dgm:pt>
    <dgm:pt modelId="{F6278788-D2B7-4967-9E06-814D9BDB5CF7}" type="pres">
      <dgm:prSet presAssocID="{71101029-4BA9-43C2-AFD8-3BE6A102FF34}" presName="hierChild2" presStyleCnt="0"/>
      <dgm:spPr/>
    </dgm:pt>
    <dgm:pt modelId="{6BFC718A-0522-42F4-89C8-AF26C02B020E}" type="pres">
      <dgm:prSet presAssocID="{20F84853-D946-4C44-B38F-6DFE8CF7D291}" presName="Name10" presStyleLbl="parChTrans1D2" presStyleIdx="0" presStyleCnt="3"/>
      <dgm:spPr/>
    </dgm:pt>
    <dgm:pt modelId="{B4F87C5E-2FC0-415B-AA8D-5671EA123598}" type="pres">
      <dgm:prSet presAssocID="{FEF6F82F-AA2C-4335-AC2D-0B8EE754A90E}" presName="hierRoot2" presStyleCnt="0"/>
      <dgm:spPr/>
    </dgm:pt>
    <dgm:pt modelId="{62C19B87-8929-44AC-AE51-0DE0F6D54C9C}" type="pres">
      <dgm:prSet presAssocID="{FEF6F82F-AA2C-4335-AC2D-0B8EE754A90E}" presName="composite2" presStyleCnt="0"/>
      <dgm:spPr/>
    </dgm:pt>
    <dgm:pt modelId="{A85984A9-6B56-45F8-9633-BE0596A6C915}" type="pres">
      <dgm:prSet presAssocID="{FEF6F82F-AA2C-4335-AC2D-0B8EE754A90E}" presName="background2" presStyleLbl="node2" presStyleIdx="0" presStyleCnt="3"/>
      <dgm:spPr/>
    </dgm:pt>
    <dgm:pt modelId="{CC6F8DCB-4BE6-4A4B-90E9-5F2E1F2415D7}" type="pres">
      <dgm:prSet presAssocID="{FEF6F82F-AA2C-4335-AC2D-0B8EE754A90E}" presName="text2" presStyleLbl="fgAcc2" presStyleIdx="0" presStyleCnt="3">
        <dgm:presLayoutVars>
          <dgm:chPref val="3"/>
        </dgm:presLayoutVars>
      </dgm:prSet>
      <dgm:spPr/>
    </dgm:pt>
    <dgm:pt modelId="{E4462DF3-35B9-4315-9234-67EBC98A89E3}" type="pres">
      <dgm:prSet presAssocID="{FEF6F82F-AA2C-4335-AC2D-0B8EE754A90E}" presName="hierChild3" presStyleCnt="0"/>
      <dgm:spPr/>
    </dgm:pt>
    <dgm:pt modelId="{8B81CEF1-1025-46CB-83C4-69E140ACD612}" type="pres">
      <dgm:prSet presAssocID="{F9179E02-3FD2-4618-AEFF-DB1DE3B171A6}" presName="Name10" presStyleLbl="parChTrans1D2" presStyleIdx="1" presStyleCnt="3"/>
      <dgm:spPr/>
    </dgm:pt>
    <dgm:pt modelId="{D0D69A18-02BB-489C-9415-5D823EF4EAA8}" type="pres">
      <dgm:prSet presAssocID="{8CEB6D4E-2315-4911-AF94-4DB9DF089013}" presName="hierRoot2" presStyleCnt="0"/>
      <dgm:spPr/>
    </dgm:pt>
    <dgm:pt modelId="{844F008A-BF31-474E-B586-AEA968DE0A66}" type="pres">
      <dgm:prSet presAssocID="{8CEB6D4E-2315-4911-AF94-4DB9DF089013}" presName="composite2" presStyleCnt="0"/>
      <dgm:spPr/>
    </dgm:pt>
    <dgm:pt modelId="{AEFE8FD4-C40E-40FB-B706-A7F4E989CACC}" type="pres">
      <dgm:prSet presAssocID="{8CEB6D4E-2315-4911-AF94-4DB9DF089013}" presName="background2" presStyleLbl="node2" presStyleIdx="1" presStyleCnt="3"/>
      <dgm:spPr/>
    </dgm:pt>
    <dgm:pt modelId="{04185DC1-F17C-4B89-A0A3-7E9F457AD84E}" type="pres">
      <dgm:prSet presAssocID="{8CEB6D4E-2315-4911-AF94-4DB9DF089013}" presName="text2" presStyleLbl="fgAcc2" presStyleIdx="1" presStyleCnt="3">
        <dgm:presLayoutVars>
          <dgm:chPref val="3"/>
        </dgm:presLayoutVars>
      </dgm:prSet>
      <dgm:spPr/>
    </dgm:pt>
    <dgm:pt modelId="{F5F950A8-2ADF-4AB3-B310-9D9A86B27172}" type="pres">
      <dgm:prSet presAssocID="{8CEB6D4E-2315-4911-AF94-4DB9DF089013}" presName="hierChild3" presStyleCnt="0"/>
      <dgm:spPr/>
    </dgm:pt>
    <dgm:pt modelId="{2DA50DC0-5040-4AB5-99AC-04B9E1BBCB64}" type="pres">
      <dgm:prSet presAssocID="{FD95A0B7-5D7A-443D-9730-C43BA827B5C1}" presName="Name10" presStyleLbl="parChTrans1D2" presStyleIdx="2" presStyleCnt="3"/>
      <dgm:spPr/>
    </dgm:pt>
    <dgm:pt modelId="{78567C7B-3646-4C32-AD62-20055FB9A73F}" type="pres">
      <dgm:prSet presAssocID="{683BD1C4-AD54-4ABE-BC8E-5B041EBFD595}" presName="hierRoot2" presStyleCnt="0"/>
      <dgm:spPr/>
    </dgm:pt>
    <dgm:pt modelId="{8866164A-80F5-4A8D-B147-37AF2152E5D4}" type="pres">
      <dgm:prSet presAssocID="{683BD1C4-AD54-4ABE-BC8E-5B041EBFD595}" presName="composite2" presStyleCnt="0"/>
      <dgm:spPr/>
    </dgm:pt>
    <dgm:pt modelId="{10423959-A88B-4216-8E4F-AC6F4E6A84EE}" type="pres">
      <dgm:prSet presAssocID="{683BD1C4-AD54-4ABE-BC8E-5B041EBFD595}" presName="background2" presStyleLbl="node2" presStyleIdx="2" presStyleCnt="3"/>
      <dgm:spPr/>
    </dgm:pt>
    <dgm:pt modelId="{75F10576-13F4-42C7-81D4-7F4A41412456}" type="pres">
      <dgm:prSet presAssocID="{683BD1C4-AD54-4ABE-BC8E-5B041EBFD595}" presName="text2" presStyleLbl="fgAcc2" presStyleIdx="2" presStyleCnt="3">
        <dgm:presLayoutVars>
          <dgm:chPref val="3"/>
        </dgm:presLayoutVars>
      </dgm:prSet>
      <dgm:spPr/>
    </dgm:pt>
    <dgm:pt modelId="{9B1B092B-AB04-4959-834F-FC6183A2998E}" type="pres">
      <dgm:prSet presAssocID="{683BD1C4-AD54-4ABE-BC8E-5B041EBFD595}" presName="hierChild3" presStyleCnt="0"/>
      <dgm:spPr/>
    </dgm:pt>
  </dgm:ptLst>
  <dgm:cxnLst>
    <dgm:cxn modelId="{7B5C6008-F510-43A3-86BE-7B785B6767C3}" type="presOf" srcId="{8CEB6D4E-2315-4911-AF94-4DB9DF089013}" destId="{04185DC1-F17C-4B89-A0A3-7E9F457AD84E}" srcOrd="0" destOrd="0" presId="urn:microsoft.com/office/officeart/2005/8/layout/hierarchy1"/>
    <dgm:cxn modelId="{688BB413-43B1-4AD6-9658-10564146BFC1}" type="presOf" srcId="{FEF6F82F-AA2C-4335-AC2D-0B8EE754A90E}" destId="{CC6F8DCB-4BE6-4A4B-90E9-5F2E1F2415D7}" srcOrd="0" destOrd="0" presId="urn:microsoft.com/office/officeart/2005/8/layout/hierarchy1"/>
    <dgm:cxn modelId="{47CEFB32-9DCE-415B-B868-6AC386E0F2E0}" type="presOf" srcId="{FD95A0B7-5D7A-443D-9730-C43BA827B5C1}" destId="{2DA50DC0-5040-4AB5-99AC-04B9E1BBCB64}" srcOrd="0" destOrd="0" presId="urn:microsoft.com/office/officeart/2005/8/layout/hierarchy1"/>
    <dgm:cxn modelId="{03053062-0DFF-40A6-A360-5DA2483B4DB4}" type="presOf" srcId="{20F84853-D946-4C44-B38F-6DFE8CF7D291}" destId="{6BFC718A-0522-42F4-89C8-AF26C02B020E}" srcOrd="0" destOrd="0" presId="urn:microsoft.com/office/officeart/2005/8/layout/hierarchy1"/>
    <dgm:cxn modelId="{413ECC73-4123-4B1F-930B-0725B0A8001A}" srcId="{A7A721FC-AD90-4272-AA21-B2A7D87F3ED9}" destId="{71101029-4BA9-43C2-AFD8-3BE6A102FF34}" srcOrd="0" destOrd="0" parTransId="{402448BE-2B4C-4DBE-BF53-D2292C4A0D0F}" sibTransId="{32337F7E-7EBE-461A-8C9D-D578576B1693}"/>
    <dgm:cxn modelId="{F3E53076-600D-4F3C-93D5-15D0F8244DB3}" type="presOf" srcId="{71101029-4BA9-43C2-AFD8-3BE6A102FF34}" destId="{493E052B-456E-4FD3-89A8-3B28A67C4909}" srcOrd="0" destOrd="0" presId="urn:microsoft.com/office/officeart/2005/8/layout/hierarchy1"/>
    <dgm:cxn modelId="{2816358C-75C8-412A-8FD5-0CE0F12A9169}" srcId="{71101029-4BA9-43C2-AFD8-3BE6A102FF34}" destId="{FEF6F82F-AA2C-4335-AC2D-0B8EE754A90E}" srcOrd="0" destOrd="0" parTransId="{20F84853-D946-4C44-B38F-6DFE8CF7D291}" sibTransId="{6B199747-39A5-447B-805A-74DAD94F8CCA}"/>
    <dgm:cxn modelId="{63947B93-4777-40D7-A28E-C069ADA927EC}" type="presOf" srcId="{683BD1C4-AD54-4ABE-BC8E-5B041EBFD595}" destId="{75F10576-13F4-42C7-81D4-7F4A41412456}" srcOrd="0" destOrd="0" presId="urn:microsoft.com/office/officeart/2005/8/layout/hierarchy1"/>
    <dgm:cxn modelId="{89F01C95-C989-4557-B203-542A6791BAD1}" srcId="{71101029-4BA9-43C2-AFD8-3BE6A102FF34}" destId="{8CEB6D4E-2315-4911-AF94-4DB9DF089013}" srcOrd="1" destOrd="0" parTransId="{F9179E02-3FD2-4618-AEFF-DB1DE3B171A6}" sibTransId="{1999CFF6-045E-49DF-A09F-0BE18B6BDA81}"/>
    <dgm:cxn modelId="{2CDAA495-E5FD-4540-893D-8700D61D39CE}" type="presOf" srcId="{A7A721FC-AD90-4272-AA21-B2A7D87F3ED9}" destId="{9148F9CE-7BA3-44C3-8CBB-9856FE6C96B6}" srcOrd="0" destOrd="0" presId="urn:microsoft.com/office/officeart/2005/8/layout/hierarchy1"/>
    <dgm:cxn modelId="{F439F6E6-8E19-4D00-A9D6-2EC014CDDFF2}" type="presOf" srcId="{F9179E02-3FD2-4618-AEFF-DB1DE3B171A6}" destId="{8B81CEF1-1025-46CB-83C4-69E140ACD612}" srcOrd="0" destOrd="0" presId="urn:microsoft.com/office/officeart/2005/8/layout/hierarchy1"/>
    <dgm:cxn modelId="{DC65ACF3-64F6-4FDD-88C3-3BA96E57D0B9}" srcId="{71101029-4BA9-43C2-AFD8-3BE6A102FF34}" destId="{683BD1C4-AD54-4ABE-BC8E-5B041EBFD595}" srcOrd="2" destOrd="0" parTransId="{FD95A0B7-5D7A-443D-9730-C43BA827B5C1}" sibTransId="{D29057EB-949C-4B24-B3C3-C96085BD962F}"/>
    <dgm:cxn modelId="{BED1D6E1-BE8E-46F4-8C41-8441FA1D9FC3}" type="presParOf" srcId="{9148F9CE-7BA3-44C3-8CBB-9856FE6C96B6}" destId="{DC0514A9-99C9-412D-AFF6-561EB045754E}" srcOrd="0" destOrd="0" presId="urn:microsoft.com/office/officeart/2005/8/layout/hierarchy1"/>
    <dgm:cxn modelId="{1EF8FB33-56AD-4348-B761-BD1E7C6E73E8}" type="presParOf" srcId="{DC0514A9-99C9-412D-AFF6-561EB045754E}" destId="{BCF96453-4BE9-48D2-A2B6-496DA967532C}" srcOrd="0" destOrd="0" presId="urn:microsoft.com/office/officeart/2005/8/layout/hierarchy1"/>
    <dgm:cxn modelId="{F5DFF038-BA5E-40F9-8093-A8822FE450FD}" type="presParOf" srcId="{BCF96453-4BE9-48D2-A2B6-496DA967532C}" destId="{58F804CB-7EAD-4532-96AF-A1BFB5955C02}" srcOrd="0" destOrd="0" presId="urn:microsoft.com/office/officeart/2005/8/layout/hierarchy1"/>
    <dgm:cxn modelId="{1D9B4899-7681-4DB7-B7F0-72ABE524E0F3}" type="presParOf" srcId="{BCF96453-4BE9-48D2-A2B6-496DA967532C}" destId="{493E052B-456E-4FD3-89A8-3B28A67C4909}" srcOrd="1" destOrd="0" presId="urn:microsoft.com/office/officeart/2005/8/layout/hierarchy1"/>
    <dgm:cxn modelId="{7668F082-0FCE-488F-BAEE-12B9336F8B0C}" type="presParOf" srcId="{DC0514A9-99C9-412D-AFF6-561EB045754E}" destId="{F6278788-D2B7-4967-9E06-814D9BDB5CF7}" srcOrd="1" destOrd="0" presId="urn:microsoft.com/office/officeart/2005/8/layout/hierarchy1"/>
    <dgm:cxn modelId="{50CAA3B9-8CD5-49BB-BFD7-BE87668D767F}" type="presParOf" srcId="{F6278788-D2B7-4967-9E06-814D9BDB5CF7}" destId="{6BFC718A-0522-42F4-89C8-AF26C02B020E}" srcOrd="0" destOrd="0" presId="urn:microsoft.com/office/officeart/2005/8/layout/hierarchy1"/>
    <dgm:cxn modelId="{CB61CAF0-FEF4-4E9F-B130-597C3CC8EEF7}" type="presParOf" srcId="{F6278788-D2B7-4967-9E06-814D9BDB5CF7}" destId="{B4F87C5E-2FC0-415B-AA8D-5671EA123598}" srcOrd="1" destOrd="0" presId="urn:microsoft.com/office/officeart/2005/8/layout/hierarchy1"/>
    <dgm:cxn modelId="{B3B06183-1649-4B21-A483-40C7A79B3434}" type="presParOf" srcId="{B4F87C5E-2FC0-415B-AA8D-5671EA123598}" destId="{62C19B87-8929-44AC-AE51-0DE0F6D54C9C}" srcOrd="0" destOrd="0" presId="urn:microsoft.com/office/officeart/2005/8/layout/hierarchy1"/>
    <dgm:cxn modelId="{FF681C75-A135-46E3-9765-D6047CC34E43}" type="presParOf" srcId="{62C19B87-8929-44AC-AE51-0DE0F6D54C9C}" destId="{A85984A9-6B56-45F8-9633-BE0596A6C915}" srcOrd="0" destOrd="0" presId="urn:microsoft.com/office/officeart/2005/8/layout/hierarchy1"/>
    <dgm:cxn modelId="{C0436095-4C16-4DA1-A060-354EAACDB3E7}" type="presParOf" srcId="{62C19B87-8929-44AC-AE51-0DE0F6D54C9C}" destId="{CC6F8DCB-4BE6-4A4B-90E9-5F2E1F2415D7}" srcOrd="1" destOrd="0" presId="urn:microsoft.com/office/officeart/2005/8/layout/hierarchy1"/>
    <dgm:cxn modelId="{F2D22FD6-A02A-4682-A203-BE84214F84E2}" type="presParOf" srcId="{B4F87C5E-2FC0-415B-AA8D-5671EA123598}" destId="{E4462DF3-35B9-4315-9234-67EBC98A89E3}" srcOrd="1" destOrd="0" presId="urn:microsoft.com/office/officeart/2005/8/layout/hierarchy1"/>
    <dgm:cxn modelId="{4EC78BC1-F3F8-4FAF-8E84-053E3A21C1BD}" type="presParOf" srcId="{F6278788-D2B7-4967-9E06-814D9BDB5CF7}" destId="{8B81CEF1-1025-46CB-83C4-69E140ACD612}" srcOrd="2" destOrd="0" presId="urn:microsoft.com/office/officeart/2005/8/layout/hierarchy1"/>
    <dgm:cxn modelId="{06C240B3-1FCF-42E1-BD4B-112ABFC2D6BC}" type="presParOf" srcId="{F6278788-D2B7-4967-9E06-814D9BDB5CF7}" destId="{D0D69A18-02BB-489C-9415-5D823EF4EAA8}" srcOrd="3" destOrd="0" presId="urn:microsoft.com/office/officeart/2005/8/layout/hierarchy1"/>
    <dgm:cxn modelId="{0347B6B0-68E0-447E-8C59-253B7B85809F}" type="presParOf" srcId="{D0D69A18-02BB-489C-9415-5D823EF4EAA8}" destId="{844F008A-BF31-474E-B586-AEA968DE0A66}" srcOrd="0" destOrd="0" presId="urn:microsoft.com/office/officeart/2005/8/layout/hierarchy1"/>
    <dgm:cxn modelId="{9FD80EAE-E6E5-4A09-A01B-B4FAD2E20308}" type="presParOf" srcId="{844F008A-BF31-474E-B586-AEA968DE0A66}" destId="{AEFE8FD4-C40E-40FB-B706-A7F4E989CACC}" srcOrd="0" destOrd="0" presId="urn:microsoft.com/office/officeart/2005/8/layout/hierarchy1"/>
    <dgm:cxn modelId="{22D44B49-E239-47F0-A7A5-FE92C9CAE997}" type="presParOf" srcId="{844F008A-BF31-474E-B586-AEA968DE0A66}" destId="{04185DC1-F17C-4B89-A0A3-7E9F457AD84E}" srcOrd="1" destOrd="0" presId="urn:microsoft.com/office/officeart/2005/8/layout/hierarchy1"/>
    <dgm:cxn modelId="{E151858D-873E-4312-8892-FC066845AEDB}" type="presParOf" srcId="{D0D69A18-02BB-489C-9415-5D823EF4EAA8}" destId="{F5F950A8-2ADF-4AB3-B310-9D9A86B27172}" srcOrd="1" destOrd="0" presId="urn:microsoft.com/office/officeart/2005/8/layout/hierarchy1"/>
    <dgm:cxn modelId="{CF7434E3-FE35-40C2-9C28-33A7D32A8E53}" type="presParOf" srcId="{F6278788-D2B7-4967-9E06-814D9BDB5CF7}" destId="{2DA50DC0-5040-4AB5-99AC-04B9E1BBCB64}" srcOrd="4" destOrd="0" presId="urn:microsoft.com/office/officeart/2005/8/layout/hierarchy1"/>
    <dgm:cxn modelId="{1C4B83CD-89FD-4BC9-8656-1FFF56DA9C7F}" type="presParOf" srcId="{F6278788-D2B7-4967-9E06-814D9BDB5CF7}" destId="{78567C7B-3646-4C32-AD62-20055FB9A73F}" srcOrd="5" destOrd="0" presId="urn:microsoft.com/office/officeart/2005/8/layout/hierarchy1"/>
    <dgm:cxn modelId="{63E5AEED-288C-4F08-8ECB-3002193128D4}" type="presParOf" srcId="{78567C7B-3646-4C32-AD62-20055FB9A73F}" destId="{8866164A-80F5-4A8D-B147-37AF2152E5D4}" srcOrd="0" destOrd="0" presId="urn:microsoft.com/office/officeart/2005/8/layout/hierarchy1"/>
    <dgm:cxn modelId="{CDBFA248-74E9-447A-AE0A-87E4E79F0C42}" type="presParOf" srcId="{8866164A-80F5-4A8D-B147-37AF2152E5D4}" destId="{10423959-A88B-4216-8E4F-AC6F4E6A84EE}" srcOrd="0" destOrd="0" presId="urn:microsoft.com/office/officeart/2005/8/layout/hierarchy1"/>
    <dgm:cxn modelId="{00BF0203-F824-4711-9D3A-2FF21A8309AE}" type="presParOf" srcId="{8866164A-80F5-4A8D-B147-37AF2152E5D4}" destId="{75F10576-13F4-42C7-81D4-7F4A41412456}" srcOrd="1" destOrd="0" presId="urn:microsoft.com/office/officeart/2005/8/layout/hierarchy1"/>
    <dgm:cxn modelId="{E8A43820-AAC0-4BA1-A2F1-F42FC0028F03}" type="presParOf" srcId="{78567C7B-3646-4C32-AD62-20055FB9A73F}" destId="{9B1B092B-AB04-4959-834F-FC6183A299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50DC0-5040-4AB5-99AC-04B9E1BBCB64}">
      <dsp:nvSpPr>
        <dsp:cNvPr id="0" name=""/>
        <dsp:cNvSpPr/>
      </dsp:nvSpPr>
      <dsp:spPr>
        <a:xfrm>
          <a:off x="3957240" y="1222555"/>
          <a:ext cx="2348706" cy="558885"/>
        </a:xfrm>
        <a:custGeom>
          <a:avLst/>
          <a:gdLst/>
          <a:ahLst/>
          <a:cxnLst/>
          <a:rect l="0" t="0" r="0" b="0"/>
          <a:pathLst>
            <a:path>
              <a:moveTo>
                <a:pt x="0" y="0"/>
              </a:moveTo>
              <a:lnTo>
                <a:pt x="0" y="380864"/>
              </a:lnTo>
              <a:lnTo>
                <a:pt x="2348706" y="380864"/>
              </a:lnTo>
              <a:lnTo>
                <a:pt x="2348706" y="55888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81CEF1-1025-46CB-83C4-69E140ACD612}">
      <dsp:nvSpPr>
        <dsp:cNvPr id="0" name=""/>
        <dsp:cNvSpPr/>
      </dsp:nvSpPr>
      <dsp:spPr>
        <a:xfrm>
          <a:off x="3911520" y="1222555"/>
          <a:ext cx="91440" cy="558885"/>
        </a:xfrm>
        <a:custGeom>
          <a:avLst/>
          <a:gdLst/>
          <a:ahLst/>
          <a:cxnLst/>
          <a:rect l="0" t="0" r="0" b="0"/>
          <a:pathLst>
            <a:path>
              <a:moveTo>
                <a:pt x="45720" y="0"/>
              </a:moveTo>
              <a:lnTo>
                <a:pt x="45720" y="55888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FC718A-0522-42F4-89C8-AF26C02B020E}">
      <dsp:nvSpPr>
        <dsp:cNvPr id="0" name=""/>
        <dsp:cNvSpPr/>
      </dsp:nvSpPr>
      <dsp:spPr>
        <a:xfrm>
          <a:off x="1608534" y="1222555"/>
          <a:ext cx="2348706" cy="558885"/>
        </a:xfrm>
        <a:custGeom>
          <a:avLst/>
          <a:gdLst/>
          <a:ahLst/>
          <a:cxnLst/>
          <a:rect l="0" t="0" r="0" b="0"/>
          <a:pathLst>
            <a:path>
              <a:moveTo>
                <a:pt x="2348706" y="0"/>
              </a:moveTo>
              <a:lnTo>
                <a:pt x="2348706" y="380864"/>
              </a:lnTo>
              <a:lnTo>
                <a:pt x="0" y="380864"/>
              </a:lnTo>
              <a:lnTo>
                <a:pt x="0" y="55888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F804CB-7EAD-4532-96AF-A1BFB5955C02}">
      <dsp:nvSpPr>
        <dsp:cNvPr id="0" name=""/>
        <dsp:cNvSpPr/>
      </dsp:nvSpPr>
      <dsp:spPr>
        <a:xfrm>
          <a:off x="2996406" y="2295"/>
          <a:ext cx="1921668" cy="122025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E052B-456E-4FD3-89A8-3B28A67C4909}">
      <dsp:nvSpPr>
        <dsp:cNvPr id="0" name=""/>
        <dsp:cNvSpPr/>
      </dsp:nvSpPr>
      <dsp:spPr>
        <a:xfrm>
          <a:off x="3209925" y="205138"/>
          <a:ext cx="1921668" cy="1220259"/>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Home</a:t>
          </a:r>
        </a:p>
      </dsp:txBody>
      <dsp:txXfrm>
        <a:off x="3245665" y="240878"/>
        <a:ext cx="1850188" cy="1148779"/>
      </dsp:txXfrm>
    </dsp:sp>
    <dsp:sp modelId="{A85984A9-6B56-45F8-9633-BE0596A6C915}">
      <dsp:nvSpPr>
        <dsp:cNvPr id="0" name=""/>
        <dsp:cNvSpPr/>
      </dsp:nvSpPr>
      <dsp:spPr>
        <a:xfrm>
          <a:off x="647700" y="1781440"/>
          <a:ext cx="1921668" cy="122025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F8DCB-4BE6-4A4B-90E9-5F2E1F2415D7}">
      <dsp:nvSpPr>
        <dsp:cNvPr id="0" name=""/>
        <dsp:cNvSpPr/>
      </dsp:nvSpPr>
      <dsp:spPr>
        <a:xfrm>
          <a:off x="861218" y="1984283"/>
          <a:ext cx="1921668" cy="1220259"/>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Products</a:t>
          </a:r>
        </a:p>
        <a:p>
          <a:pPr marL="0" lvl="0" indent="0" algn="ctr" defTabSz="622300">
            <a:lnSpc>
              <a:spcPct val="90000"/>
            </a:lnSpc>
            <a:spcBef>
              <a:spcPct val="0"/>
            </a:spcBef>
            <a:spcAft>
              <a:spcPct val="35000"/>
            </a:spcAft>
            <a:buNone/>
          </a:pPr>
          <a:r>
            <a:rPr lang="en-US" sz="1400" kern="1200" dirty="0"/>
            <a:t>- P1</a:t>
          </a:r>
        </a:p>
        <a:p>
          <a:pPr marL="0" lvl="0" indent="0" algn="ctr" defTabSz="622300">
            <a:lnSpc>
              <a:spcPct val="90000"/>
            </a:lnSpc>
            <a:spcBef>
              <a:spcPct val="0"/>
            </a:spcBef>
            <a:spcAft>
              <a:spcPct val="35000"/>
            </a:spcAft>
            <a:buNone/>
          </a:pPr>
          <a:r>
            <a:rPr lang="en-US" sz="1400" kern="1200" dirty="0"/>
            <a:t>- P2</a:t>
          </a:r>
        </a:p>
        <a:p>
          <a:pPr marL="0" lvl="0" indent="0" algn="ctr" defTabSz="622300">
            <a:lnSpc>
              <a:spcPct val="90000"/>
            </a:lnSpc>
            <a:spcBef>
              <a:spcPct val="0"/>
            </a:spcBef>
            <a:spcAft>
              <a:spcPct val="35000"/>
            </a:spcAft>
            <a:buNone/>
          </a:pPr>
          <a:r>
            <a:rPr lang="en-US" sz="1400" kern="1200" dirty="0"/>
            <a:t>- P3</a:t>
          </a:r>
        </a:p>
      </dsp:txBody>
      <dsp:txXfrm>
        <a:off x="896958" y="2020023"/>
        <a:ext cx="1850188" cy="1148779"/>
      </dsp:txXfrm>
    </dsp:sp>
    <dsp:sp modelId="{AEFE8FD4-C40E-40FB-B706-A7F4E989CACC}">
      <dsp:nvSpPr>
        <dsp:cNvPr id="0" name=""/>
        <dsp:cNvSpPr/>
      </dsp:nvSpPr>
      <dsp:spPr>
        <a:xfrm>
          <a:off x="2996406" y="1781440"/>
          <a:ext cx="1921668" cy="122025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85DC1-F17C-4B89-A0A3-7E9F457AD84E}">
      <dsp:nvSpPr>
        <dsp:cNvPr id="0" name=""/>
        <dsp:cNvSpPr/>
      </dsp:nvSpPr>
      <dsp:spPr>
        <a:xfrm>
          <a:off x="3209925" y="1984283"/>
          <a:ext cx="1921668" cy="1220259"/>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Services</a:t>
          </a:r>
        </a:p>
        <a:p>
          <a:pPr marL="0" lvl="0" indent="0" algn="ctr" defTabSz="622300">
            <a:lnSpc>
              <a:spcPct val="90000"/>
            </a:lnSpc>
            <a:spcBef>
              <a:spcPct val="0"/>
            </a:spcBef>
            <a:spcAft>
              <a:spcPct val="35000"/>
            </a:spcAft>
            <a:buNone/>
          </a:pPr>
          <a:r>
            <a:rPr lang="en-US" sz="1400" kern="1200" dirty="0"/>
            <a:t>- S1</a:t>
          </a:r>
        </a:p>
        <a:p>
          <a:pPr marL="0" lvl="0" indent="0" algn="ctr" defTabSz="622300">
            <a:lnSpc>
              <a:spcPct val="90000"/>
            </a:lnSpc>
            <a:spcBef>
              <a:spcPct val="0"/>
            </a:spcBef>
            <a:spcAft>
              <a:spcPct val="35000"/>
            </a:spcAft>
            <a:buNone/>
          </a:pPr>
          <a:r>
            <a:rPr lang="en-US" sz="1400" kern="1200" dirty="0"/>
            <a:t>- S2</a:t>
          </a:r>
        </a:p>
        <a:p>
          <a:pPr marL="0" lvl="0" indent="0" algn="ctr" defTabSz="622300">
            <a:lnSpc>
              <a:spcPct val="90000"/>
            </a:lnSpc>
            <a:spcBef>
              <a:spcPct val="0"/>
            </a:spcBef>
            <a:spcAft>
              <a:spcPct val="35000"/>
            </a:spcAft>
            <a:buNone/>
          </a:pPr>
          <a:r>
            <a:rPr lang="en-US" sz="1400" kern="1200" dirty="0"/>
            <a:t>- S3</a:t>
          </a:r>
        </a:p>
      </dsp:txBody>
      <dsp:txXfrm>
        <a:off x="3245665" y="2020023"/>
        <a:ext cx="1850188" cy="1148779"/>
      </dsp:txXfrm>
    </dsp:sp>
    <dsp:sp modelId="{10423959-A88B-4216-8E4F-AC6F4E6A84EE}">
      <dsp:nvSpPr>
        <dsp:cNvPr id="0" name=""/>
        <dsp:cNvSpPr/>
      </dsp:nvSpPr>
      <dsp:spPr>
        <a:xfrm>
          <a:off x="5345112" y="1781440"/>
          <a:ext cx="1921668" cy="122025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F10576-13F4-42C7-81D4-7F4A41412456}">
      <dsp:nvSpPr>
        <dsp:cNvPr id="0" name=""/>
        <dsp:cNvSpPr/>
      </dsp:nvSpPr>
      <dsp:spPr>
        <a:xfrm>
          <a:off x="5558631" y="1984283"/>
          <a:ext cx="1921668" cy="1220259"/>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About</a:t>
          </a:r>
        </a:p>
        <a:p>
          <a:pPr marL="0" lvl="0" indent="0" algn="ctr" defTabSz="622300">
            <a:lnSpc>
              <a:spcPct val="90000"/>
            </a:lnSpc>
            <a:spcBef>
              <a:spcPct val="0"/>
            </a:spcBef>
            <a:spcAft>
              <a:spcPct val="35000"/>
            </a:spcAft>
            <a:buNone/>
          </a:pPr>
          <a:r>
            <a:rPr lang="en-US" sz="1400" kern="1200" dirty="0"/>
            <a:t>- Contact Us</a:t>
          </a:r>
        </a:p>
        <a:p>
          <a:pPr marL="0" lvl="0" indent="0" algn="ctr" defTabSz="622300">
            <a:lnSpc>
              <a:spcPct val="90000"/>
            </a:lnSpc>
            <a:spcBef>
              <a:spcPct val="0"/>
            </a:spcBef>
            <a:spcAft>
              <a:spcPct val="35000"/>
            </a:spcAft>
            <a:buNone/>
          </a:pPr>
          <a:r>
            <a:rPr lang="en-US" sz="1400" kern="1200" dirty="0"/>
            <a:t>- Our team</a:t>
          </a:r>
        </a:p>
        <a:p>
          <a:pPr marL="0" lvl="0" indent="0" algn="ctr" defTabSz="622300">
            <a:lnSpc>
              <a:spcPct val="90000"/>
            </a:lnSpc>
            <a:spcBef>
              <a:spcPct val="0"/>
            </a:spcBef>
            <a:spcAft>
              <a:spcPct val="35000"/>
            </a:spcAft>
            <a:buNone/>
          </a:pPr>
          <a:r>
            <a:rPr lang="en-US" sz="1400" kern="1200" dirty="0"/>
            <a:t>- Jobs</a:t>
          </a:r>
        </a:p>
      </dsp:txBody>
      <dsp:txXfrm>
        <a:off x="5594371" y="2020023"/>
        <a:ext cx="1850188" cy="11487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879437-6DEB-4D20-A7FC-67ACA05000D3}"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263672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79437-6DEB-4D20-A7FC-67ACA05000D3}"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345963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79437-6DEB-4D20-A7FC-67ACA05000D3}"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290059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79437-6DEB-4D20-A7FC-67ACA05000D3}"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120019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79437-6DEB-4D20-A7FC-67ACA05000D3}"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289623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879437-6DEB-4D20-A7FC-67ACA05000D3}"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189298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879437-6DEB-4D20-A7FC-67ACA05000D3}" type="datetimeFigureOut">
              <a:rPr lang="en-US" smtClean="0"/>
              <a:pPr/>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18582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879437-6DEB-4D20-A7FC-67ACA05000D3}" type="datetimeFigureOut">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329094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79437-6DEB-4D20-A7FC-67ACA05000D3}" type="datetimeFigureOut">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344409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79437-6DEB-4D20-A7FC-67ACA05000D3}"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27575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79437-6DEB-4D20-A7FC-67ACA05000D3}"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57F93-C806-4ACE-947F-96C8DAB607FD}" type="slidenum">
              <a:rPr lang="en-US" smtClean="0"/>
              <a:pPr/>
              <a:t>‹#›</a:t>
            </a:fld>
            <a:endParaRPr lang="en-US"/>
          </a:p>
        </p:txBody>
      </p:sp>
    </p:spTree>
    <p:extLst>
      <p:ext uri="{BB962C8B-B14F-4D97-AF65-F5344CB8AC3E}">
        <p14:creationId xmlns:p14="http://schemas.microsoft.com/office/powerpoint/2010/main" val="423593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79437-6DEB-4D20-A7FC-67ACA05000D3}" type="datetimeFigureOut">
              <a:rPr lang="en-US" smtClean="0"/>
              <a:pPr/>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57F93-C806-4ACE-947F-96C8DAB607FD}" type="slidenum">
              <a:rPr lang="en-US" smtClean="0"/>
              <a:pPr/>
              <a:t>‹#›</a:t>
            </a:fld>
            <a:endParaRPr lang="en-US"/>
          </a:p>
        </p:txBody>
      </p:sp>
    </p:spTree>
    <p:extLst>
      <p:ext uri="{BB962C8B-B14F-4D97-AF65-F5344CB8AC3E}">
        <p14:creationId xmlns:p14="http://schemas.microsoft.com/office/powerpoint/2010/main" val="265567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 2</a:t>
            </a:r>
          </a:p>
        </p:txBody>
      </p:sp>
      <p:sp>
        <p:nvSpPr>
          <p:cNvPr id="3" name="Subtitle 2"/>
          <p:cNvSpPr>
            <a:spLocks noGrp="1"/>
          </p:cNvSpPr>
          <p:nvPr>
            <p:ph type="subTitle" idx="1"/>
          </p:nvPr>
        </p:nvSpPr>
        <p:spPr>
          <a:xfrm>
            <a:off x="1524000" y="3640675"/>
            <a:ext cx="9144000" cy="1655762"/>
          </a:xfrm>
        </p:spPr>
        <p:txBody>
          <a:bodyPr/>
          <a:lstStyle/>
          <a:p>
            <a:r>
              <a:rPr lang="en-US" dirty="0"/>
              <a:t>Determining SEO Objectives And Defining Site’s Audience</a:t>
            </a:r>
          </a:p>
          <a:p>
            <a:r>
              <a:rPr lang="en-US" dirty="0"/>
              <a:t>First Stage Of SEO</a:t>
            </a:r>
          </a:p>
        </p:txBody>
      </p:sp>
    </p:spTree>
    <p:extLst>
      <p:ext uri="{BB962C8B-B14F-4D97-AF65-F5344CB8AC3E}">
        <p14:creationId xmlns:p14="http://schemas.microsoft.com/office/powerpoint/2010/main" val="172075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AutoNum type="arabicPeriod" startAt="3"/>
            </a:pPr>
            <a:r>
              <a:rPr lang="en-US" b="1" u="sng" dirty="0"/>
              <a:t>Segmenting Site’s Audience :</a:t>
            </a:r>
          </a:p>
          <a:p>
            <a:r>
              <a:rPr lang="en-US" dirty="0"/>
              <a:t> It is important for SEO practitioners to understand the target audience</a:t>
            </a:r>
          </a:p>
          <a:p>
            <a:r>
              <a:rPr lang="en-US" dirty="0"/>
              <a:t> For ex, if a website sells gadgets </a:t>
            </a:r>
          </a:p>
          <a:p>
            <a:r>
              <a:rPr lang="en-US" dirty="0"/>
              <a:t> As a result the site developers go out and implement a brilliant campaign to rank for the terms they consider relevant.</a:t>
            </a:r>
          </a:p>
          <a:p>
            <a:r>
              <a:rPr lang="en-US" dirty="0"/>
              <a:t> They focus on audience but if the audience for purchasing gadgets are age 50 or older?</a:t>
            </a:r>
          </a:p>
          <a:p>
            <a:pPr marL="0" indent="0">
              <a:buNone/>
            </a:pPr>
            <a:endParaRPr lang="en-US" dirty="0"/>
          </a:p>
        </p:txBody>
      </p:sp>
    </p:spTree>
    <p:extLst>
      <p:ext uri="{BB962C8B-B14F-4D97-AF65-F5344CB8AC3E}">
        <p14:creationId xmlns:p14="http://schemas.microsoft.com/office/powerpoint/2010/main" val="232698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SEO for Raw Traffic :</a:t>
            </a:r>
          </a:p>
        </p:txBody>
      </p:sp>
      <p:sp>
        <p:nvSpPr>
          <p:cNvPr id="3" name="Content Placeholder 2"/>
          <p:cNvSpPr>
            <a:spLocks noGrp="1"/>
          </p:cNvSpPr>
          <p:nvPr>
            <p:ph idx="1"/>
          </p:nvPr>
        </p:nvSpPr>
        <p:spPr/>
        <p:txBody>
          <a:bodyPr/>
          <a:lstStyle/>
          <a:p>
            <a:r>
              <a:rPr lang="en-US" dirty="0"/>
              <a:t>Optimizing a site for search engine and creating keyword targeted content produces direct traffic from the engines</a:t>
            </a:r>
          </a:p>
          <a:p>
            <a:r>
              <a:rPr lang="en-US" dirty="0"/>
              <a:t> It expands into content sharing, direct traffic and referring links as more and more people find, use and enjoy work you have produced</a:t>
            </a:r>
          </a:p>
          <a:p>
            <a:r>
              <a:rPr lang="en-US" dirty="0"/>
              <a:t> There are thousands of sites on the web that leverage the traffic to serve advertising, directly monetizing the traffic sent from the engines </a:t>
            </a:r>
          </a:p>
        </p:txBody>
      </p:sp>
    </p:spTree>
    <p:extLst>
      <p:ext uri="{BB962C8B-B14F-4D97-AF65-F5344CB8AC3E}">
        <p14:creationId xmlns:p14="http://schemas.microsoft.com/office/powerpoint/2010/main" val="254561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85000" lnSpcReduction="20000"/>
          </a:bodyPr>
          <a:lstStyle/>
          <a:p>
            <a:r>
              <a:rPr lang="en-US" dirty="0"/>
              <a:t> When to Employ :</a:t>
            </a:r>
          </a:p>
          <a:p>
            <a:pPr marL="0" indent="0">
              <a:buNone/>
            </a:pPr>
            <a:r>
              <a:rPr lang="en-US" dirty="0"/>
              <a:t>		Use it when you can monetize traffic without actions or financial transactions on your site </a:t>
            </a:r>
          </a:p>
          <a:p>
            <a:endParaRPr lang="en-US" dirty="0"/>
          </a:p>
          <a:p>
            <a:r>
              <a:rPr lang="en-US" dirty="0"/>
              <a:t> Keyword Targeting :</a:t>
            </a:r>
          </a:p>
          <a:p>
            <a:pPr marL="457200" lvl="1" indent="0">
              <a:buNone/>
            </a:pPr>
            <a:r>
              <a:rPr lang="en-US" dirty="0"/>
              <a:t>		Not specific. 	</a:t>
            </a:r>
          </a:p>
          <a:p>
            <a:pPr lvl="1"/>
            <a:endParaRPr lang="en-US" dirty="0"/>
          </a:p>
          <a:p>
            <a:pPr marL="457200" lvl="1" indent="0">
              <a:buNone/>
            </a:pPr>
            <a:endParaRPr lang="en-US" dirty="0"/>
          </a:p>
          <a:p>
            <a:pPr lvl="1"/>
            <a:r>
              <a:rPr lang="en-US" dirty="0"/>
              <a:t>Page and Content Creation :</a:t>
            </a:r>
          </a:p>
          <a:p>
            <a:pPr lvl="1"/>
            <a:r>
              <a:rPr lang="en-US" dirty="0"/>
              <a:t>	Detailed category and subcategory</a:t>
            </a:r>
          </a:p>
          <a:p>
            <a:pPr lvl="1"/>
            <a:r>
              <a:rPr lang="en-US" dirty="0"/>
              <a:t>	Use of title tag, headlines and internal linking</a:t>
            </a:r>
          </a:p>
          <a:p>
            <a:pPr lvl="1"/>
            <a:r>
              <a:rPr lang="en-US" dirty="0"/>
              <a:t>	Easy to share article								</a:t>
            </a:r>
          </a:p>
          <a:p>
            <a:pPr marL="457200" lvl="1" indent="0">
              <a:buNone/>
            </a:pPr>
            <a:r>
              <a:rPr lang="en-US" dirty="0"/>
              <a:t>			</a:t>
            </a:r>
          </a:p>
          <a:p>
            <a:pPr lvl="1"/>
            <a:endParaRPr lang="en-US" dirty="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SEO For E-Commerce Sales :</a:t>
            </a:r>
          </a:p>
        </p:txBody>
      </p:sp>
      <p:sp>
        <p:nvSpPr>
          <p:cNvPr id="3" name="Content Placeholder 2"/>
          <p:cNvSpPr>
            <a:spLocks noGrp="1"/>
          </p:cNvSpPr>
          <p:nvPr>
            <p:ph idx="1"/>
          </p:nvPr>
        </p:nvSpPr>
        <p:spPr/>
        <p:txBody>
          <a:bodyPr/>
          <a:lstStyle/>
          <a:p>
            <a:r>
              <a:rPr lang="en-US" dirty="0"/>
              <a:t> One of the most direct monetization strategies for SEO is driving relevant traffic to an ecommerce shop to boost sales</a:t>
            </a:r>
          </a:p>
          <a:p>
            <a:r>
              <a:rPr lang="en-US" dirty="0"/>
              <a:t> Such traffic is among the best quality available on the web, primarily because a search user has expressed specific goal through their query and when this matches a product or brand the web store carries rate extremely high</a:t>
            </a:r>
          </a:p>
          <a:p>
            <a:r>
              <a:rPr lang="en-US" u="sng" dirty="0"/>
              <a:t> When to employee:</a:t>
            </a:r>
          </a:p>
          <a:p>
            <a:pPr marL="0" indent="0">
              <a:buNone/>
            </a:pPr>
            <a:r>
              <a:rPr lang="en-US" dirty="0"/>
              <a:t>	Use it when you have products or services that are directly for sale on your website</a:t>
            </a:r>
          </a:p>
        </p:txBody>
      </p:sp>
    </p:spTree>
    <p:extLst>
      <p:ext uri="{BB962C8B-B14F-4D97-AF65-F5344CB8AC3E}">
        <p14:creationId xmlns:p14="http://schemas.microsoft.com/office/powerpoint/2010/main" val="111936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a:t>
            </a:r>
            <a:r>
              <a:rPr lang="en-US" u="sng" dirty="0"/>
              <a:t>Keyword targeting :</a:t>
            </a:r>
          </a:p>
          <a:p>
            <a:pPr marL="0" indent="0">
              <a:buNone/>
            </a:pPr>
            <a:r>
              <a:rPr lang="en-US" dirty="0"/>
              <a:t>	Find those keywords that have reasonable traffic and convert well. You will often find that the more specific the query – brand, product, and so on. The more likely the visitors are to make the purchase</a:t>
            </a:r>
          </a:p>
          <a:p>
            <a:pPr marL="0" indent="0">
              <a:buNone/>
            </a:pPr>
            <a:endParaRPr lang="en-US" dirty="0"/>
          </a:p>
          <a:p>
            <a:r>
              <a:rPr lang="en-US" dirty="0"/>
              <a:t> </a:t>
            </a:r>
            <a:r>
              <a:rPr lang="en-US" u="sng" dirty="0"/>
              <a:t>Page and Content Creation :</a:t>
            </a:r>
          </a:p>
          <a:p>
            <a:pPr marL="0" indent="0">
              <a:buNone/>
            </a:pPr>
            <a:r>
              <a:rPr lang="en-US" dirty="0"/>
              <a:t>	Need  some serious link building, along with internal optimization to gain high ranking and focused traffic</a:t>
            </a:r>
          </a:p>
        </p:txBody>
      </p:sp>
    </p:spTree>
    <p:extLst>
      <p:ext uri="{BB962C8B-B14F-4D97-AF65-F5344CB8AC3E}">
        <p14:creationId xmlns:p14="http://schemas.microsoft.com/office/powerpoint/2010/main" val="27491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SEO for Mindshare/Branding :</a:t>
            </a:r>
          </a:p>
        </p:txBody>
      </p:sp>
      <p:sp>
        <p:nvSpPr>
          <p:cNvPr id="3" name="Content Placeholder 2"/>
          <p:cNvSpPr>
            <a:spLocks noGrp="1"/>
          </p:cNvSpPr>
          <p:nvPr>
            <p:ph idx="1"/>
          </p:nvPr>
        </p:nvSpPr>
        <p:spPr/>
        <p:txBody>
          <a:bodyPr/>
          <a:lstStyle/>
          <a:p>
            <a:r>
              <a:rPr lang="en-US" dirty="0"/>
              <a:t> A less popular but equally powerful application of SEO is its use for branding purposes. Bloggers, social media, content producers, news outlets, are under this type</a:t>
            </a:r>
          </a:p>
          <a:p>
            <a:r>
              <a:rPr lang="en-US" u="sng" dirty="0"/>
              <a:t> When to employ:</a:t>
            </a:r>
          </a:p>
          <a:p>
            <a:pPr marL="0" indent="0">
              <a:buNone/>
            </a:pPr>
            <a:r>
              <a:rPr lang="en-US" dirty="0"/>
              <a:t>	Use it when branding or communicating a message, is your goal. </a:t>
            </a:r>
          </a:p>
          <a:p>
            <a:r>
              <a:rPr lang="en-US" dirty="0"/>
              <a:t> </a:t>
            </a:r>
            <a:r>
              <a:rPr lang="en-US" u="sng" dirty="0"/>
              <a:t>Keyword targeting :</a:t>
            </a:r>
          </a:p>
          <a:p>
            <a:pPr marL="457200" lvl="1" indent="0">
              <a:buNone/>
            </a:pPr>
            <a:r>
              <a:rPr lang="en-US" dirty="0"/>
              <a:t>	Keyword focus is less here. You may have a few broad terms that receive high traffic, but the long tail may be more traffic achiever. </a:t>
            </a:r>
          </a:p>
          <a:p>
            <a:pPr marL="0" indent="0">
              <a:buNone/>
            </a:pPr>
            <a:r>
              <a:rPr lang="en-US" dirty="0"/>
              <a:t>	</a:t>
            </a:r>
          </a:p>
        </p:txBody>
      </p:sp>
    </p:spTree>
    <p:extLst>
      <p:ext uri="{BB962C8B-B14F-4D97-AF65-F5344CB8AC3E}">
        <p14:creationId xmlns:p14="http://schemas.microsoft.com/office/powerpoint/2010/main" val="165885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u="sng" dirty="0"/>
              <a:t> Page/ Content Creation:</a:t>
            </a:r>
          </a:p>
          <a:p>
            <a:pPr marL="0" indent="0">
              <a:buNone/>
            </a:pPr>
            <a:r>
              <a:rPr lang="en-US" dirty="0"/>
              <a:t>	Make accessible site, use good link structure, apply best practice, focus on link. </a:t>
            </a:r>
          </a:p>
        </p:txBody>
      </p:sp>
    </p:spTree>
    <p:extLst>
      <p:ext uri="{BB962C8B-B14F-4D97-AF65-F5344CB8AC3E}">
        <p14:creationId xmlns:p14="http://schemas.microsoft.com/office/powerpoint/2010/main" val="39030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SEO For Lead Generation And Direct Marketing </a:t>
            </a:r>
          </a:p>
        </p:txBody>
      </p:sp>
      <p:sp>
        <p:nvSpPr>
          <p:cNvPr id="3" name="Content Placeholder 2"/>
          <p:cNvSpPr>
            <a:spLocks noGrp="1"/>
          </p:cNvSpPr>
          <p:nvPr>
            <p:ph idx="1"/>
          </p:nvPr>
        </p:nvSpPr>
        <p:spPr/>
        <p:txBody>
          <a:bodyPr/>
          <a:lstStyle/>
          <a:p>
            <a:r>
              <a:rPr lang="en-US" dirty="0"/>
              <a:t>Millions of search queries have commercial intents that cannot be fulfilled directly online</a:t>
            </a:r>
          </a:p>
          <a:p>
            <a:r>
              <a:rPr lang="en-US" dirty="0"/>
              <a:t> these can include searches for services such as legal consulting, contract construction, commercial loan request, energy providers, or virtually any service or product people source via web</a:t>
            </a:r>
          </a:p>
          <a:p>
            <a:r>
              <a:rPr lang="en-US" dirty="0"/>
              <a:t> </a:t>
            </a:r>
            <a:r>
              <a:rPr lang="en-US" u="sng" dirty="0"/>
              <a:t>When to employ :</a:t>
            </a:r>
          </a:p>
          <a:p>
            <a:pPr marL="0" indent="0">
              <a:buNone/>
            </a:pPr>
            <a:r>
              <a:rPr lang="en-US" dirty="0"/>
              <a:t>	Use it when you have a non-e-commerce product/service/goal that you want users to accomplish on your site or for which you are hoping to attract inquiries/direct contact via web </a:t>
            </a:r>
          </a:p>
        </p:txBody>
      </p:sp>
    </p:spTree>
    <p:extLst>
      <p:ext uri="{BB962C8B-B14F-4D97-AF65-F5344CB8AC3E}">
        <p14:creationId xmlns:p14="http://schemas.microsoft.com/office/powerpoint/2010/main" val="333261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u="sng" dirty="0"/>
              <a:t> Keyword Targeting :</a:t>
            </a:r>
          </a:p>
          <a:p>
            <a:pPr marL="0" indent="0">
              <a:buNone/>
            </a:pPr>
            <a:r>
              <a:rPr lang="en-US" dirty="0"/>
              <a:t>	With e-commerce, choose phrases that convert well, have reasonable traffic and have previously performed in PPC campaigns</a:t>
            </a:r>
          </a:p>
          <a:p>
            <a:pPr marL="0" indent="0">
              <a:buNone/>
            </a:pPr>
            <a:endParaRPr lang="en-US" dirty="0"/>
          </a:p>
          <a:p>
            <a:r>
              <a:rPr lang="en-US" dirty="0"/>
              <a:t> </a:t>
            </a:r>
            <a:r>
              <a:rPr lang="en-US" u="sng" dirty="0"/>
              <a:t>Page/Content Creation :</a:t>
            </a:r>
          </a:p>
          <a:p>
            <a:pPr marL="0" indent="0">
              <a:buNone/>
            </a:pPr>
            <a:r>
              <a:rPr lang="en-US" dirty="0"/>
              <a:t>	If we think, it would be easier to rank high in SERP for lead generation programs than for e-commerce, it is often equally challenging. You will need a solid combination of on-site optimization and external link building to many different pages on the site. (with good </a:t>
            </a:r>
            <a:r>
              <a:rPr lang="en-US"/>
              <a:t>anchor text)</a:t>
            </a:r>
            <a:endParaRPr lang="en-US" dirty="0"/>
          </a:p>
        </p:txBody>
      </p:sp>
    </p:spTree>
    <p:extLst>
      <p:ext uri="{BB962C8B-B14F-4D97-AF65-F5344CB8AC3E}">
        <p14:creationId xmlns:p14="http://schemas.microsoft.com/office/powerpoint/2010/main" val="14842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SEO for Reputation Management :</a:t>
            </a:r>
          </a:p>
        </p:txBody>
      </p:sp>
      <p:sp>
        <p:nvSpPr>
          <p:cNvPr id="3" name="Content Placeholder 2"/>
          <p:cNvSpPr>
            <a:spLocks noGrp="1"/>
          </p:cNvSpPr>
          <p:nvPr>
            <p:ph idx="1"/>
          </p:nvPr>
        </p:nvSpPr>
        <p:spPr/>
        <p:txBody>
          <a:bodyPr/>
          <a:lstStyle/>
          <a:p>
            <a:r>
              <a:rPr lang="en-US" dirty="0"/>
              <a:t> Is there anyone who doesn’t want reputation? Of course, not a single one</a:t>
            </a:r>
          </a:p>
          <a:p>
            <a:r>
              <a:rPr lang="en-US" dirty="0"/>
              <a:t> To add value to your reputation, SEO marketing consultants offers </a:t>
            </a:r>
            <a:r>
              <a:rPr lang="en-US" b="1" dirty="0"/>
              <a:t>Online Reputation Management (ORM) </a:t>
            </a:r>
            <a:r>
              <a:rPr lang="en-US" dirty="0"/>
              <a:t>services to global clients</a:t>
            </a:r>
          </a:p>
          <a:p>
            <a:r>
              <a:rPr lang="en-US" b="1" dirty="0"/>
              <a:t> In this era, </a:t>
            </a:r>
            <a:r>
              <a:rPr lang="en-US" dirty="0"/>
              <a:t>it is very much necessary to maintain reputation via online visibility</a:t>
            </a:r>
          </a:p>
          <a:p>
            <a:r>
              <a:rPr lang="en-US" b="1" dirty="0"/>
              <a:t> </a:t>
            </a:r>
            <a:r>
              <a:rPr lang="en-US" dirty="0"/>
              <a:t>There are big brands which suffered a lot due to lack of online reputation management</a:t>
            </a:r>
            <a:r>
              <a:rPr lang="en-US" b="1" dirty="0"/>
              <a:t> </a:t>
            </a:r>
          </a:p>
        </p:txBody>
      </p:sp>
    </p:spTree>
    <p:extLst>
      <p:ext uri="{BB962C8B-B14F-4D97-AF65-F5344CB8AC3E}">
        <p14:creationId xmlns:p14="http://schemas.microsoft.com/office/powerpoint/2010/main" val="314074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Setting SEO Goals And Objectives :</a:t>
            </a:r>
          </a:p>
        </p:txBody>
      </p:sp>
      <p:sp>
        <p:nvSpPr>
          <p:cNvPr id="3" name="Content Placeholder 2"/>
          <p:cNvSpPr>
            <a:spLocks noGrp="1"/>
          </p:cNvSpPr>
          <p:nvPr>
            <p:ph idx="1"/>
          </p:nvPr>
        </p:nvSpPr>
        <p:spPr/>
        <p:txBody>
          <a:bodyPr/>
          <a:lstStyle/>
          <a:p>
            <a:r>
              <a:rPr lang="en-US" dirty="0"/>
              <a:t> Setting goals and objectives for your SEO strategy is the </a:t>
            </a:r>
            <a:r>
              <a:rPr lang="en-US" b="1" dirty="0"/>
              <a:t>first step</a:t>
            </a:r>
            <a:r>
              <a:rPr lang="en-US" dirty="0"/>
              <a:t> in </a:t>
            </a:r>
            <a:r>
              <a:rPr lang="en-US" b="1" dirty="0"/>
              <a:t>determining the keywords</a:t>
            </a:r>
            <a:r>
              <a:rPr lang="en-US" dirty="0"/>
              <a:t> on which you want to build the content of your website</a:t>
            </a:r>
          </a:p>
          <a:p>
            <a:r>
              <a:rPr lang="en-US" dirty="0"/>
              <a:t> Content is the king in attaining high rankings</a:t>
            </a:r>
          </a:p>
          <a:p>
            <a:r>
              <a:rPr lang="en-US" dirty="0"/>
              <a:t> Your site content is the major source of information that search engines use to determine what your site is about.</a:t>
            </a:r>
          </a:p>
          <a:p>
            <a:r>
              <a:rPr lang="en-US" dirty="0"/>
              <a:t> SEO is a technical practice and a marketing function</a:t>
            </a:r>
          </a:p>
        </p:txBody>
      </p:sp>
    </p:spTree>
    <p:extLst>
      <p:ext uri="{BB962C8B-B14F-4D97-AF65-F5344CB8AC3E}">
        <p14:creationId xmlns:p14="http://schemas.microsoft.com/office/powerpoint/2010/main" val="312465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Needed ?</a:t>
            </a:r>
          </a:p>
        </p:txBody>
      </p:sp>
      <p:sp>
        <p:nvSpPr>
          <p:cNvPr id="3" name="Content Placeholder 2"/>
          <p:cNvSpPr>
            <a:spLocks noGrp="1"/>
          </p:cNvSpPr>
          <p:nvPr>
            <p:ph idx="1"/>
          </p:nvPr>
        </p:nvSpPr>
        <p:spPr/>
        <p:txBody>
          <a:bodyPr/>
          <a:lstStyle/>
          <a:p>
            <a:r>
              <a:rPr lang="en-US" dirty="0"/>
              <a:t> Simply to come forward and left your competitors behind</a:t>
            </a:r>
          </a:p>
          <a:p>
            <a:r>
              <a:rPr lang="en-US" dirty="0"/>
              <a:t> In this highly growing world, it is not easy to survive without competitors</a:t>
            </a:r>
          </a:p>
          <a:p>
            <a:r>
              <a:rPr lang="en-US" dirty="0"/>
              <a:t> The competitors left negative feedback, a review or a comment and it tries to destroy the reputation of your brand</a:t>
            </a:r>
          </a:p>
          <a:p>
            <a:r>
              <a:rPr lang="en-US" dirty="0"/>
              <a:t> To manage this and keep a track of that, we need </a:t>
            </a:r>
            <a:r>
              <a:rPr lang="en-US" b="1" dirty="0"/>
              <a:t>ORM</a:t>
            </a:r>
          </a:p>
        </p:txBody>
      </p:sp>
    </p:spTree>
    <p:extLst>
      <p:ext uri="{BB962C8B-B14F-4D97-AF65-F5344CB8AC3E}">
        <p14:creationId xmlns:p14="http://schemas.microsoft.com/office/powerpoint/2010/main" val="187684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they do In ORM ?</a:t>
            </a:r>
          </a:p>
        </p:txBody>
      </p:sp>
      <p:sp>
        <p:nvSpPr>
          <p:cNvPr id="3" name="Content Placeholder 2"/>
          <p:cNvSpPr>
            <a:spLocks noGrp="1"/>
          </p:cNvSpPr>
          <p:nvPr>
            <p:ph idx="1"/>
          </p:nvPr>
        </p:nvSpPr>
        <p:spPr/>
        <p:txBody>
          <a:bodyPr/>
          <a:lstStyle/>
          <a:p>
            <a:r>
              <a:rPr lang="en-US" dirty="0"/>
              <a:t> Up-to-date details and reports of your online activity</a:t>
            </a:r>
          </a:p>
          <a:p>
            <a:r>
              <a:rPr lang="en-US" dirty="0"/>
              <a:t> Create positive feedbacks &amp; reviews for your brand</a:t>
            </a:r>
          </a:p>
          <a:p>
            <a:r>
              <a:rPr lang="en-US" dirty="0"/>
              <a:t> Keyword reports that needs to be improved</a:t>
            </a:r>
          </a:p>
          <a:p>
            <a:r>
              <a:rPr lang="en-US" dirty="0"/>
              <a:t> Status updates on a regular basis</a:t>
            </a:r>
          </a:p>
          <a:p>
            <a:r>
              <a:rPr lang="en-US" dirty="0"/>
              <a:t> Detailed analysis of your online presence</a:t>
            </a:r>
          </a:p>
        </p:txBody>
      </p:sp>
    </p:spTree>
    <p:extLst>
      <p:ext uri="{BB962C8B-B14F-4D97-AF65-F5344CB8AC3E}">
        <p14:creationId xmlns:p14="http://schemas.microsoft.com/office/powerpoint/2010/main" val="3900735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SEO For Ideological Influence :</a:t>
            </a:r>
          </a:p>
        </p:txBody>
      </p:sp>
      <p:sp>
        <p:nvSpPr>
          <p:cNvPr id="3" name="Content Placeholder 2"/>
          <p:cNvSpPr>
            <a:spLocks noGrp="1"/>
          </p:cNvSpPr>
          <p:nvPr>
            <p:ph idx="1"/>
          </p:nvPr>
        </p:nvSpPr>
        <p:spPr/>
        <p:txBody>
          <a:bodyPr/>
          <a:lstStyle/>
          <a:p>
            <a:r>
              <a:rPr lang="en-US" dirty="0"/>
              <a:t> Depend upon the websites working on public opinions</a:t>
            </a:r>
          </a:p>
          <a:p>
            <a:r>
              <a:rPr lang="en-US" dirty="0"/>
              <a:t> Politicians and political groups and individuals are the most likely employers but it can be certainly be applied to any subject</a:t>
            </a:r>
          </a:p>
          <a:p>
            <a:r>
              <a:rPr lang="en-US" dirty="0"/>
              <a:t> </a:t>
            </a:r>
            <a:r>
              <a:rPr lang="en-US" b="1" u="sng" dirty="0"/>
              <a:t>When to employ:</a:t>
            </a:r>
          </a:p>
          <a:p>
            <a:pPr marL="0" indent="0">
              <a:buNone/>
            </a:pPr>
            <a:r>
              <a:rPr lang="en-US" dirty="0"/>
              <a:t>	Use it when you need to change minds or thinking around a subject.</a:t>
            </a:r>
          </a:p>
          <a:p>
            <a:r>
              <a:rPr lang="en-US" dirty="0"/>
              <a:t> </a:t>
            </a:r>
            <a:r>
              <a:rPr lang="en-US" b="1" u="sng" dirty="0"/>
              <a:t>Keyword targeting :</a:t>
            </a:r>
          </a:p>
          <a:p>
            <a:pPr marL="0" indent="0">
              <a:buNone/>
            </a:pPr>
            <a:r>
              <a:rPr lang="en-US" dirty="0"/>
              <a:t>	It is tough to say for certain, but if you are engaging in these types of campaigns, you probably know the primary keywords you are </a:t>
            </a:r>
          </a:p>
        </p:txBody>
      </p:sp>
    </p:spTree>
    <p:extLst>
      <p:ext uri="{BB962C8B-B14F-4D97-AF65-F5344CB8AC3E}">
        <p14:creationId xmlns:p14="http://schemas.microsoft.com/office/powerpoint/2010/main" val="2819600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0" indent="0">
              <a:buNone/>
            </a:pPr>
            <a:r>
              <a:rPr lang="en-US" dirty="0"/>
              <a:t>Chasing and can use keyword research query expansion to find others</a:t>
            </a:r>
          </a:p>
          <a:p>
            <a:pPr marL="0" indent="0">
              <a:buNone/>
            </a:pPr>
            <a:endParaRPr lang="en-US" dirty="0"/>
          </a:p>
          <a:p>
            <a:r>
              <a:rPr lang="en-US" dirty="0"/>
              <a:t> </a:t>
            </a:r>
            <a:r>
              <a:rPr lang="en-US" b="1" u="sng" dirty="0"/>
              <a:t>Page and Content Creation :</a:t>
            </a:r>
          </a:p>
          <a:p>
            <a:pPr marL="0" indent="0">
              <a:buNone/>
            </a:pPr>
            <a:r>
              <a:rPr lang="en-US" dirty="0"/>
              <a:t>	This is classic SEO with twist. Link structure must be powerful and content must be as per your </a:t>
            </a:r>
            <a:r>
              <a:rPr lang="en-US"/>
              <a:t>philosophical preferences. </a:t>
            </a:r>
            <a:endParaRPr lang="en-US" dirty="0"/>
          </a:p>
        </p:txBody>
      </p:sp>
    </p:spTree>
    <p:extLst>
      <p:ext uri="{BB962C8B-B14F-4D97-AF65-F5344CB8AC3E}">
        <p14:creationId xmlns:p14="http://schemas.microsoft.com/office/powerpoint/2010/main" val="3178179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major elements of Planning :</a:t>
            </a:r>
          </a:p>
        </p:txBody>
      </p:sp>
      <p:sp>
        <p:nvSpPr>
          <p:cNvPr id="3" name="Content Placeholder 2"/>
          <p:cNvSpPr>
            <a:spLocks noGrp="1"/>
          </p:cNvSpPr>
          <p:nvPr>
            <p:ph idx="1"/>
          </p:nvPr>
        </p:nvSpPr>
        <p:spPr/>
        <p:txBody>
          <a:bodyPr/>
          <a:lstStyle/>
          <a:p>
            <a:r>
              <a:rPr lang="en-US" dirty="0"/>
              <a:t> We should incorporate our SEO strategy into the site planning process long before our site goes live</a:t>
            </a:r>
          </a:p>
          <a:p>
            <a:r>
              <a:rPr lang="en-US" dirty="0"/>
              <a:t> Strategy should be well outlined before we make even the most basic technology choices, such as hosting platform and CMS</a:t>
            </a:r>
          </a:p>
          <a:p>
            <a:r>
              <a:rPr lang="en-US" dirty="0"/>
              <a:t> There are number of major components to any SEO planning as under :</a:t>
            </a:r>
          </a:p>
        </p:txBody>
      </p:sp>
    </p:spTree>
    <p:extLst>
      <p:ext uri="{BB962C8B-B14F-4D97-AF65-F5344CB8AC3E}">
        <p14:creationId xmlns:p14="http://schemas.microsoft.com/office/powerpoint/2010/main" val="194540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Font typeface="+mj-lt"/>
              <a:buAutoNum type="arabicPeriod"/>
            </a:pPr>
            <a:r>
              <a:rPr lang="en-US" dirty="0"/>
              <a:t> </a:t>
            </a:r>
            <a:r>
              <a:rPr lang="en-US" b="1" u="sng" dirty="0"/>
              <a:t>Technology choice :</a:t>
            </a:r>
          </a:p>
          <a:p>
            <a:r>
              <a:rPr lang="en-US" dirty="0"/>
              <a:t> SEO is the technical process and as such, it impacts major technology choices</a:t>
            </a:r>
          </a:p>
          <a:p>
            <a:r>
              <a:rPr lang="en-US" dirty="0"/>
              <a:t> For example, a CMS can facilitate or possibly undermine your SEO strategy</a:t>
            </a:r>
          </a:p>
          <a:p>
            <a:r>
              <a:rPr lang="en-US" dirty="0"/>
              <a:t> Some platforms do not allow you to have titles and meta descriptions that vary from one web page to the next, create thousands of pages of duplicate content, or make 302 (temporary) redirect the default redirect</a:t>
            </a:r>
          </a:p>
        </p:txBody>
      </p:sp>
    </p:spTree>
    <p:extLst>
      <p:ext uri="{BB962C8B-B14F-4D97-AF65-F5344CB8AC3E}">
        <p14:creationId xmlns:p14="http://schemas.microsoft.com/office/powerpoint/2010/main" val="26329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AutoNum type="arabicPeriod" startAt="2"/>
            </a:pPr>
            <a:r>
              <a:rPr lang="en-US" b="1" u="sng" dirty="0"/>
              <a:t>Market Segmentation :</a:t>
            </a:r>
          </a:p>
          <a:p>
            <a:r>
              <a:rPr lang="en-US" dirty="0"/>
              <a:t> Another critical factor to understand is the nature of market in which you are competing</a:t>
            </a:r>
          </a:p>
          <a:p>
            <a:r>
              <a:rPr lang="en-US" dirty="0"/>
              <a:t> This tells you how competitive the environment is in general, you can use this information to tell how competitive the SEO environment is</a:t>
            </a:r>
          </a:p>
          <a:p>
            <a:r>
              <a:rPr lang="en-US" dirty="0"/>
              <a:t> Another method you can use to get very quick read on competitiveness is using a keyword tool such as </a:t>
            </a:r>
            <a:r>
              <a:rPr lang="en-US" b="1" dirty="0" err="1"/>
              <a:t>google</a:t>
            </a:r>
            <a:r>
              <a:rPr lang="en-US" b="1" dirty="0"/>
              <a:t> traffic estimator</a:t>
            </a:r>
          </a:p>
          <a:p>
            <a:pPr marL="0" indent="0">
              <a:buNone/>
            </a:pPr>
            <a:endParaRPr lang="en-US" b="1" dirty="0"/>
          </a:p>
        </p:txBody>
      </p:sp>
    </p:spTree>
    <p:extLst>
      <p:ext uri="{BB962C8B-B14F-4D97-AF65-F5344CB8AC3E}">
        <p14:creationId xmlns:p14="http://schemas.microsoft.com/office/powerpoint/2010/main" val="1693024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AutoNum type="arabicPeriod" startAt="3"/>
            </a:pPr>
            <a:r>
              <a:rPr lang="en-US" b="1" u="sng" dirty="0"/>
              <a:t>Where you can find great links :</a:t>
            </a:r>
            <a:endParaRPr lang="en-US" dirty="0"/>
          </a:p>
          <a:p>
            <a:r>
              <a:rPr lang="en-US" dirty="0"/>
              <a:t> Getting third party to link their websites to yours is a critical part of SEO</a:t>
            </a:r>
          </a:p>
          <a:p>
            <a:r>
              <a:rPr lang="en-US" dirty="0"/>
              <a:t> Without inbound links, there is little to no chance of ranking for competitiveness terms in search engine as Google, whose algorithm relies heavily on link measuring</a:t>
            </a:r>
          </a:p>
          <a:p>
            <a:r>
              <a:rPr lang="en-US" dirty="0"/>
              <a:t> From random blog posts or forums, understanding this will help you build your overall content plan. </a:t>
            </a:r>
          </a:p>
        </p:txBody>
      </p:sp>
    </p:spTree>
    <p:extLst>
      <p:ext uri="{BB962C8B-B14F-4D97-AF65-F5344CB8AC3E}">
        <p14:creationId xmlns:p14="http://schemas.microsoft.com/office/powerpoint/2010/main" val="4104170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514350" indent="-514350">
              <a:buAutoNum type="arabicPeriod" startAt="4"/>
            </a:pPr>
            <a:r>
              <a:rPr lang="en-US" b="1" u="sng" dirty="0"/>
              <a:t>Content Resources :</a:t>
            </a:r>
          </a:p>
          <a:p>
            <a:r>
              <a:rPr lang="en-US" dirty="0"/>
              <a:t> The driver of heavy traffic is the quality and volume of your content</a:t>
            </a:r>
          </a:p>
          <a:p>
            <a:r>
              <a:rPr lang="en-US" dirty="0"/>
              <a:t> If your content is of average quality and covers the same information dozens of other sites have covered, it will not attract many links</a:t>
            </a:r>
          </a:p>
          <a:p>
            <a:r>
              <a:rPr lang="en-US" dirty="0"/>
              <a:t> If you are putting out quality content, or you have a novel tool that many will want to use, you are more likely to receive external links</a:t>
            </a:r>
          </a:p>
          <a:p>
            <a:pPr marL="0" indent="0">
              <a:buNone/>
            </a:pPr>
            <a:endParaRPr lang="en-US" dirty="0"/>
          </a:p>
        </p:txBody>
      </p:sp>
    </p:spTree>
    <p:extLst>
      <p:ext uri="{BB962C8B-B14F-4D97-AF65-F5344CB8AC3E}">
        <p14:creationId xmlns:p14="http://schemas.microsoft.com/office/powerpoint/2010/main" val="1004307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AutoNum type="arabicPeriod" startAt="5"/>
            </a:pPr>
            <a:r>
              <a:rPr lang="en-US" b="1" u="sng" dirty="0"/>
              <a:t>Branding Consideration :</a:t>
            </a:r>
          </a:p>
          <a:p>
            <a:r>
              <a:rPr lang="en-US" dirty="0"/>
              <a:t> Of course, most companies have branding concerns as well</a:t>
            </a:r>
          </a:p>
          <a:p>
            <a:r>
              <a:rPr lang="en-US" dirty="0"/>
              <a:t> The list of situations where the brand can limit the strategy is quite long, and the opposite can happen too, where the nature of the brand makes a particular SEO strategy pretty compelling</a:t>
            </a:r>
          </a:p>
        </p:txBody>
      </p:sp>
    </p:spTree>
    <p:extLst>
      <p:ext uri="{BB962C8B-B14F-4D97-AF65-F5344CB8AC3E}">
        <p14:creationId xmlns:p14="http://schemas.microsoft.com/office/powerpoint/2010/main" val="256594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SEO practitioners need</a:t>
            </a:r>
          </a:p>
          <a:p>
            <a:pPr marL="514350" indent="-514350">
              <a:buFont typeface="+mj-lt"/>
              <a:buAutoNum type="arabicPeriod"/>
            </a:pPr>
            <a:r>
              <a:rPr lang="en-US" dirty="0"/>
              <a:t> to understand the company’s services.</a:t>
            </a:r>
          </a:p>
          <a:p>
            <a:pPr marL="514350" indent="-514350">
              <a:buFont typeface="+mj-lt"/>
              <a:buAutoNum type="arabicPeriod"/>
            </a:pPr>
            <a:r>
              <a:rPr lang="en-US" dirty="0"/>
              <a:t> products</a:t>
            </a:r>
          </a:p>
          <a:p>
            <a:pPr marL="514350" indent="-514350">
              <a:buFont typeface="+mj-lt"/>
              <a:buAutoNum type="arabicPeriod"/>
            </a:pPr>
            <a:r>
              <a:rPr lang="en-US" dirty="0"/>
              <a:t> overall business strategy </a:t>
            </a:r>
          </a:p>
          <a:p>
            <a:pPr marL="514350" indent="-514350">
              <a:buFont typeface="+mj-lt"/>
              <a:buAutoNum type="arabicPeriod"/>
            </a:pPr>
            <a:r>
              <a:rPr lang="en-US" dirty="0"/>
              <a:t> competition</a:t>
            </a:r>
          </a:p>
          <a:p>
            <a:pPr marL="514350" indent="-514350">
              <a:buFont typeface="+mj-lt"/>
              <a:buAutoNum type="arabicPeriod"/>
            </a:pPr>
            <a:r>
              <a:rPr lang="en-US" dirty="0"/>
              <a:t> branding</a:t>
            </a:r>
          </a:p>
          <a:p>
            <a:pPr marL="514350" indent="-514350">
              <a:buFont typeface="+mj-lt"/>
              <a:buAutoNum type="arabicPeriod"/>
            </a:pPr>
            <a:r>
              <a:rPr lang="en-US" dirty="0"/>
              <a:t> future site development goals</a:t>
            </a:r>
          </a:p>
          <a:p>
            <a:pPr marL="514350" indent="-514350">
              <a:buFont typeface="+mj-lt"/>
              <a:buAutoNum type="arabicPeriod"/>
            </a:pPr>
            <a:r>
              <a:rPr lang="en-US" dirty="0"/>
              <a:t> marketing divisions (online/offline)</a:t>
            </a:r>
          </a:p>
        </p:txBody>
      </p:sp>
    </p:spTree>
    <p:extLst>
      <p:ext uri="{BB962C8B-B14F-4D97-AF65-F5344CB8AC3E}">
        <p14:creationId xmlns:p14="http://schemas.microsoft.com/office/powerpoint/2010/main" val="3911627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pPr marL="514350" indent="-514350">
              <a:buAutoNum type="arabicPeriod" startAt="6"/>
            </a:pPr>
            <a:r>
              <a:rPr lang="en-US" b="1" u="sng" dirty="0"/>
              <a:t>Competition :</a:t>
            </a:r>
          </a:p>
          <a:p>
            <a:r>
              <a:rPr lang="en-US" dirty="0"/>
              <a:t> Your SEO strategy can also be influenced by your competitor’s strategies </a:t>
            </a:r>
          </a:p>
          <a:p>
            <a:r>
              <a:rPr lang="en-US" dirty="0"/>
              <a:t> some serious matter about competitor:</a:t>
            </a:r>
          </a:p>
          <a:p>
            <a:r>
              <a:rPr lang="en-US" dirty="0"/>
              <a:t> Competitor discovers a unique, highly converting set of keywords</a:t>
            </a:r>
          </a:p>
          <a:p>
            <a:r>
              <a:rPr lang="en-US" dirty="0"/>
              <a:t> The competitor discovers a targeted, high value link</a:t>
            </a:r>
          </a:p>
          <a:p>
            <a:r>
              <a:rPr lang="en-US" dirty="0"/>
              <a:t> The competitor saturates a market segment by justifying your focus elsewhere</a:t>
            </a:r>
          </a:p>
          <a:p>
            <a:r>
              <a:rPr lang="en-US" dirty="0"/>
              <a:t> Weakness appear in competitor’s strategy, which provide opportunities to us. </a:t>
            </a:r>
          </a:p>
        </p:txBody>
      </p:sp>
    </p:spTree>
    <p:extLst>
      <p:ext uri="{BB962C8B-B14F-4D97-AF65-F5344CB8AC3E}">
        <p14:creationId xmlns:p14="http://schemas.microsoft.com/office/powerpoint/2010/main" val="255648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Identifying The Site Development Process And Players :</a:t>
            </a:r>
          </a:p>
        </p:txBody>
      </p:sp>
      <p:sp>
        <p:nvSpPr>
          <p:cNvPr id="3" name="Content Placeholder 2"/>
          <p:cNvSpPr>
            <a:spLocks noGrp="1"/>
          </p:cNvSpPr>
          <p:nvPr>
            <p:ph idx="1"/>
          </p:nvPr>
        </p:nvSpPr>
        <p:spPr/>
        <p:txBody>
          <a:bodyPr/>
          <a:lstStyle/>
          <a:p>
            <a:r>
              <a:rPr lang="en-US" dirty="0"/>
              <a:t> Before you start the SEO process, it is important to identify</a:t>
            </a:r>
          </a:p>
          <a:p>
            <a:r>
              <a:rPr lang="en-US" dirty="0"/>
              <a:t> Who your target audience is,</a:t>
            </a:r>
          </a:p>
          <a:p>
            <a:r>
              <a:rPr lang="en-US" dirty="0"/>
              <a:t> What your message is, and</a:t>
            </a:r>
          </a:p>
          <a:p>
            <a:r>
              <a:rPr lang="en-US" dirty="0"/>
              <a:t> How your message is relevant </a:t>
            </a:r>
          </a:p>
          <a:p>
            <a:r>
              <a:rPr lang="en-US" dirty="0"/>
              <a:t> There are no web design tools or programming languages that tell you these things</a:t>
            </a:r>
          </a:p>
          <a:p>
            <a:r>
              <a:rPr lang="en-US" dirty="0"/>
              <a:t> Your company’s marketing, advertising teams have to set the objectives before you can implement them- successful SEO requires a team effort</a:t>
            </a:r>
          </a:p>
        </p:txBody>
      </p:sp>
    </p:spTree>
    <p:extLst>
      <p:ext uri="{BB962C8B-B14F-4D97-AF65-F5344CB8AC3E}">
        <p14:creationId xmlns:p14="http://schemas.microsoft.com/office/powerpoint/2010/main" val="1836826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 Your SEO team should be cross-functional and multidisciplinary, consisting of team manager, the technical team, the creative team, the data &amp; analysis team and the major stakeholders from marketing, advertising </a:t>
            </a:r>
          </a:p>
          <a:p>
            <a:r>
              <a:rPr lang="en-US" dirty="0"/>
              <a:t> But in a smaller organization, you may have to wear all of those hats yourself</a:t>
            </a:r>
          </a:p>
          <a:p>
            <a:endParaRPr lang="en-US" dirty="0"/>
          </a:p>
          <a:p>
            <a:pPr marL="0" indent="0">
              <a:buNone/>
            </a:pPr>
            <a:r>
              <a:rPr lang="en-US" dirty="0"/>
              <a:t>Company objectives -&gt; SEO Audit -&gt; Keyword Analysis -&gt; External Linking -&gt; </a:t>
            </a:r>
            <a:r>
              <a:rPr lang="en-US"/>
              <a:t>SEO success</a:t>
            </a:r>
          </a:p>
        </p:txBody>
      </p:sp>
    </p:spTree>
    <p:extLst>
      <p:ext uri="{BB962C8B-B14F-4D97-AF65-F5344CB8AC3E}">
        <p14:creationId xmlns:p14="http://schemas.microsoft.com/office/powerpoint/2010/main" val="1899414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Defining Site’s Information Architecture :</a:t>
            </a:r>
          </a:p>
        </p:txBody>
      </p:sp>
      <p:sp>
        <p:nvSpPr>
          <p:cNvPr id="3" name="Content Placeholder 2"/>
          <p:cNvSpPr>
            <a:spLocks noGrp="1"/>
          </p:cNvSpPr>
          <p:nvPr>
            <p:ph idx="1"/>
          </p:nvPr>
        </p:nvSpPr>
        <p:spPr/>
        <p:txBody>
          <a:bodyPr/>
          <a:lstStyle/>
          <a:p>
            <a:pPr marL="0" indent="0">
              <a:buNone/>
            </a:pPr>
            <a:r>
              <a:rPr lang="en-US" dirty="0"/>
              <a:t>What exactly is information architecture ?</a:t>
            </a:r>
          </a:p>
        </p:txBody>
      </p:sp>
      <p:graphicFrame>
        <p:nvGraphicFramePr>
          <p:cNvPr id="4" name="Diagram 3"/>
          <p:cNvGraphicFramePr/>
          <p:nvPr>
            <p:extLst>
              <p:ext uri="{D42A27DB-BD31-4B8C-83A1-F6EECF244321}">
                <p14:modId xmlns:p14="http://schemas.microsoft.com/office/powerpoint/2010/main" val="4008692066"/>
              </p:ext>
            </p:extLst>
          </p:nvPr>
        </p:nvGraphicFramePr>
        <p:xfrm>
          <a:off x="2032000" y="2588654"/>
          <a:ext cx="8128000" cy="3206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36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Whether you are working with an established website or not, you should plan to research the desired site architecture (from SEO perspective) at the start of your SEO project</a:t>
            </a:r>
          </a:p>
          <a:p>
            <a:r>
              <a:rPr lang="en-US" dirty="0"/>
              <a:t> This task can be divided into two major components :</a:t>
            </a:r>
          </a:p>
          <a:p>
            <a:pPr marL="514350" indent="-514350">
              <a:buFont typeface="+mj-lt"/>
              <a:buAutoNum type="arabicPeriod"/>
            </a:pPr>
            <a:r>
              <a:rPr lang="en-US" dirty="0"/>
              <a:t> Technology Decisions</a:t>
            </a:r>
          </a:p>
          <a:p>
            <a:pPr marL="514350" indent="-514350">
              <a:buFont typeface="+mj-lt"/>
              <a:buAutoNum type="arabicPeriod"/>
            </a:pPr>
            <a:r>
              <a:rPr lang="en-US" dirty="0"/>
              <a:t> Structural Decisions</a:t>
            </a:r>
          </a:p>
        </p:txBody>
      </p:sp>
    </p:spTree>
    <p:extLst>
      <p:ext uri="{BB962C8B-B14F-4D97-AF65-F5344CB8AC3E}">
        <p14:creationId xmlns:p14="http://schemas.microsoft.com/office/powerpoint/2010/main" val="2802324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1. Technology Decision :</a:t>
            </a:r>
          </a:p>
        </p:txBody>
      </p:sp>
      <p:sp>
        <p:nvSpPr>
          <p:cNvPr id="3" name="Content Placeholder 2"/>
          <p:cNvSpPr>
            <a:spLocks noGrp="1"/>
          </p:cNvSpPr>
          <p:nvPr>
            <p:ph idx="1"/>
          </p:nvPr>
        </p:nvSpPr>
        <p:spPr/>
        <p:txBody>
          <a:bodyPr/>
          <a:lstStyle/>
          <a:p>
            <a:r>
              <a:rPr lang="en-US" dirty="0"/>
              <a:t> Technology choices can have a major impact on SEO results</a:t>
            </a:r>
          </a:p>
          <a:p>
            <a:r>
              <a:rPr lang="en-US" dirty="0"/>
              <a:t> The important issues are:</a:t>
            </a:r>
          </a:p>
          <a:p>
            <a:pPr marL="514350" indent="-514350">
              <a:buFont typeface="+mj-lt"/>
              <a:buAutoNum type="arabicPeriod"/>
            </a:pPr>
            <a:r>
              <a:rPr lang="en-US" dirty="0"/>
              <a:t> Dynamic URLs</a:t>
            </a:r>
          </a:p>
          <a:p>
            <a:pPr marL="514350" indent="-514350">
              <a:buFont typeface="+mj-lt"/>
              <a:buAutoNum type="arabicPeriod"/>
            </a:pPr>
            <a:r>
              <a:rPr lang="en-US" dirty="0"/>
              <a:t> Session IDs or user IDs in the URL</a:t>
            </a:r>
          </a:p>
          <a:p>
            <a:pPr marL="514350" indent="-514350">
              <a:buFont typeface="+mj-lt"/>
              <a:buAutoNum type="arabicPeriod"/>
            </a:pPr>
            <a:r>
              <a:rPr lang="en-US" dirty="0"/>
              <a:t> Link or content based on </a:t>
            </a:r>
            <a:r>
              <a:rPr lang="en-US" dirty="0" err="1"/>
              <a:t>javascript</a:t>
            </a:r>
            <a:r>
              <a:rPr lang="en-US" dirty="0"/>
              <a:t>, java or flash</a:t>
            </a:r>
          </a:p>
          <a:p>
            <a:pPr marL="514350" indent="-514350">
              <a:buFont typeface="+mj-lt"/>
              <a:buAutoNum type="arabicPeriod"/>
            </a:pPr>
            <a:r>
              <a:rPr lang="en-US" dirty="0"/>
              <a:t> Content behind forms (including pull-down lists)</a:t>
            </a:r>
          </a:p>
          <a:p>
            <a:pPr marL="514350" indent="-514350">
              <a:buFont typeface="+mj-lt"/>
              <a:buAutoNum type="arabicPeriod"/>
            </a:pPr>
            <a:r>
              <a:rPr lang="en-US" dirty="0"/>
              <a:t> Temporary (302) redirects</a:t>
            </a:r>
          </a:p>
        </p:txBody>
      </p:sp>
    </p:spTree>
    <p:extLst>
      <p:ext uri="{BB962C8B-B14F-4D97-AF65-F5344CB8AC3E}">
        <p14:creationId xmlns:p14="http://schemas.microsoft.com/office/powerpoint/2010/main" val="408310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2. Structural Decisions :</a:t>
            </a:r>
          </a:p>
        </p:txBody>
      </p:sp>
      <p:sp>
        <p:nvSpPr>
          <p:cNvPr id="3" name="Content Placeholder 2"/>
          <p:cNvSpPr>
            <a:spLocks noGrp="1"/>
          </p:cNvSpPr>
          <p:nvPr>
            <p:ph idx="1"/>
          </p:nvPr>
        </p:nvSpPr>
        <p:spPr/>
        <p:txBody>
          <a:bodyPr/>
          <a:lstStyle/>
          <a:p>
            <a:r>
              <a:rPr lang="en-US" dirty="0"/>
              <a:t> Website concerns internal linking and navigational structures</a:t>
            </a:r>
          </a:p>
          <a:p>
            <a:r>
              <a:rPr lang="en-US" dirty="0"/>
              <a:t> What pages are linked to from the home page?</a:t>
            </a:r>
          </a:p>
          <a:p>
            <a:r>
              <a:rPr lang="en-US" dirty="0"/>
              <a:t> What pages are used as top-level categories that lead site visitors to other related pages?</a:t>
            </a:r>
          </a:p>
        </p:txBody>
      </p:sp>
    </p:spTree>
    <p:extLst>
      <p:ext uri="{BB962C8B-B14F-4D97-AF65-F5344CB8AC3E}">
        <p14:creationId xmlns:p14="http://schemas.microsoft.com/office/powerpoint/2010/main" val="3121765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3. Target Keywords :</a:t>
            </a:r>
          </a:p>
        </p:txBody>
      </p:sp>
      <p:sp>
        <p:nvSpPr>
          <p:cNvPr id="3" name="Content Placeholder 2"/>
          <p:cNvSpPr>
            <a:spLocks noGrp="1"/>
          </p:cNvSpPr>
          <p:nvPr>
            <p:ph idx="1"/>
          </p:nvPr>
        </p:nvSpPr>
        <p:spPr/>
        <p:txBody>
          <a:bodyPr/>
          <a:lstStyle/>
          <a:p>
            <a:r>
              <a:rPr lang="en-US" dirty="0"/>
              <a:t> Keyword research is the critical component of SEO</a:t>
            </a:r>
          </a:p>
          <a:p>
            <a:r>
              <a:rPr lang="en-US" dirty="0"/>
              <a:t> What search term do people use when searching for products or services similar to yours?</a:t>
            </a:r>
          </a:p>
          <a:p>
            <a:r>
              <a:rPr lang="en-US" dirty="0"/>
              <a:t> How do those terms match up with your site hierarchy?</a:t>
            </a:r>
          </a:p>
          <a:p>
            <a:r>
              <a:rPr lang="en-US" dirty="0"/>
              <a:t> Ultimately, the logical structure of your pages should match up with the way users think about products and services like yours </a:t>
            </a:r>
          </a:p>
        </p:txBody>
      </p:sp>
    </p:spTree>
    <p:extLst>
      <p:ext uri="{BB962C8B-B14F-4D97-AF65-F5344CB8AC3E}">
        <p14:creationId xmlns:p14="http://schemas.microsoft.com/office/powerpoint/2010/main" val="3272519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4.Cross-link relevant content :</a:t>
            </a:r>
          </a:p>
        </p:txBody>
      </p:sp>
      <p:sp>
        <p:nvSpPr>
          <p:cNvPr id="3" name="Content Placeholder 2"/>
          <p:cNvSpPr>
            <a:spLocks noGrp="1"/>
          </p:cNvSpPr>
          <p:nvPr>
            <p:ph idx="1"/>
          </p:nvPr>
        </p:nvSpPr>
        <p:spPr/>
        <p:txBody>
          <a:bodyPr/>
          <a:lstStyle/>
          <a:p>
            <a:r>
              <a:rPr lang="en-US" dirty="0"/>
              <a:t> Linking between articles that cover related material can be very powerful</a:t>
            </a:r>
          </a:p>
          <a:p>
            <a:r>
              <a:rPr lang="en-US" dirty="0"/>
              <a:t> It helps SE workers how relevant a web page is to a particular topic</a:t>
            </a:r>
          </a:p>
          <a:p>
            <a:r>
              <a:rPr lang="en-US" dirty="0"/>
              <a:t> It will be extremely difficult to do well if you have a massive e-commerce site </a:t>
            </a:r>
          </a:p>
        </p:txBody>
      </p:sp>
    </p:spTree>
    <p:extLst>
      <p:ext uri="{BB962C8B-B14F-4D97-AF65-F5344CB8AC3E}">
        <p14:creationId xmlns:p14="http://schemas.microsoft.com/office/powerpoint/2010/main" val="1108580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5. Use Anchor text :</a:t>
            </a:r>
          </a:p>
        </p:txBody>
      </p:sp>
      <p:sp>
        <p:nvSpPr>
          <p:cNvPr id="3" name="Content Placeholder 2"/>
          <p:cNvSpPr>
            <a:spLocks noGrp="1"/>
          </p:cNvSpPr>
          <p:nvPr>
            <p:ph idx="1"/>
          </p:nvPr>
        </p:nvSpPr>
        <p:spPr/>
        <p:txBody>
          <a:bodyPr/>
          <a:lstStyle/>
          <a:p>
            <a:r>
              <a:rPr lang="en-US" dirty="0"/>
              <a:t> Anchor text is the golden opportunities of internal linking</a:t>
            </a:r>
          </a:p>
          <a:p>
            <a:r>
              <a:rPr lang="en-US" dirty="0"/>
              <a:t> As an SEO practitioner, you need to have in your plan from the very beginning a way to use keyword-rich anchor text in your internal links</a:t>
            </a:r>
          </a:p>
          <a:p>
            <a:r>
              <a:rPr lang="en-US" dirty="0"/>
              <a:t> Avoid using text such as “More” or “click here”</a:t>
            </a:r>
          </a:p>
        </p:txBody>
      </p:sp>
    </p:spTree>
    <p:extLst>
      <p:ext uri="{BB962C8B-B14F-4D97-AF65-F5344CB8AC3E}">
        <p14:creationId xmlns:p14="http://schemas.microsoft.com/office/powerpoint/2010/main" val="378307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SE drives dramatic quantities of focused traffic, comprising people intent on accomplishing their research and purchasing goals</a:t>
            </a:r>
          </a:p>
          <a:p>
            <a:r>
              <a:rPr lang="en-US" dirty="0"/>
              <a:t> Business can earn revenue by the quality and relevance of this traffic for direct sales, branding and awareness campaigns</a:t>
            </a:r>
          </a:p>
        </p:txBody>
      </p:sp>
    </p:spTree>
    <p:extLst>
      <p:ext uri="{BB962C8B-B14F-4D97-AF65-F5344CB8AC3E}">
        <p14:creationId xmlns:p14="http://schemas.microsoft.com/office/powerpoint/2010/main" val="604303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6. Breadcrumb Navigation :</a:t>
            </a:r>
          </a:p>
        </p:txBody>
      </p:sp>
      <p:sp>
        <p:nvSpPr>
          <p:cNvPr id="3" name="Content Placeholder 2"/>
          <p:cNvSpPr>
            <a:spLocks noGrp="1"/>
          </p:cNvSpPr>
          <p:nvPr>
            <p:ph idx="1"/>
          </p:nvPr>
        </p:nvSpPr>
        <p:spPr/>
        <p:txBody>
          <a:bodyPr/>
          <a:lstStyle/>
          <a:p>
            <a:r>
              <a:rPr lang="en-US" dirty="0"/>
              <a:t> Breadcrumb navigation is a way to show the user where he is in the navigation hierarchy.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039" y="2910625"/>
            <a:ext cx="9775065" cy="3065171"/>
          </a:xfrm>
          <a:prstGeom prst="rect">
            <a:avLst/>
          </a:prstGeom>
        </p:spPr>
      </p:pic>
    </p:spTree>
    <p:extLst>
      <p:ext uri="{BB962C8B-B14F-4D97-AF65-F5344CB8AC3E}">
        <p14:creationId xmlns:p14="http://schemas.microsoft.com/office/powerpoint/2010/main" val="374740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7. Minimize link depth :</a:t>
            </a:r>
          </a:p>
        </p:txBody>
      </p:sp>
      <p:sp>
        <p:nvSpPr>
          <p:cNvPr id="3" name="Content Placeholder 2"/>
          <p:cNvSpPr>
            <a:spLocks noGrp="1"/>
          </p:cNvSpPr>
          <p:nvPr>
            <p:ph idx="1"/>
          </p:nvPr>
        </p:nvSpPr>
        <p:spPr/>
        <p:txBody>
          <a:bodyPr/>
          <a:lstStyle/>
          <a:p>
            <a:r>
              <a:rPr lang="en-US" dirty="0"/>
              <a:t> SE and users look to the site architecture for clues as to what pages are most important</a:t>
            </a:r>
          </a:p>
          <a:p>
            <a:r>
              <a:rPr lang="en-US" dirty="0"/>
              <a:t> A key factor is how many clicks from the home page it takes to reach a page</a:t>
            </a:r>
          </a:p>
          <a:p>
            <a:r>
              <a:rPr lang="en-US" dirty="0"/>
              <a:t> A page that is only one click from the home page is clearly important</a:t>
            </a:r>
          </a:p>
          <a:p>
            <a:r>
              <a:rPr lang="en-US" dirty="0"/>
              <a:t> A page that is 5 clicks away is not clearly good</a:t>
            </a:r>
          </a:p>
          <a:p>
            <a:r>
              <a:rPr lang="en-US" dirty="0"/>
              <a:t> In fact, the search engine spider may not even find </a:t>
            </a:r>
            <a:r>
              <a:rPr lang="en-US"/>
              <a:t>that pages</a:t>
            </a:r>
          </a:p>
        </p:txBody>
      </p:sp>
    </p:spTree>
    <p:extLst>
      <p:ext uri="{BB962C8B-B14F-4D97-AF65-F5344CB8AC3E}">
        <p14:creationId xmlns:p14="http://schemas.microsoft.com/office/powerpoint/2010/main" val="99485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Developing SEO plan prior to site development</a:t>
            </a:r>
          </a:p>
        </p:txBody>
      </p:sp>
      <p:sp>
        <p:nvSpPr>
          <p:cNvPr id="3" name="Content Placeholder 2"/>
          <p:cNvSpPr>
            <a:spLocks noGrp="1"/>
          </p:cNvSpPr>
          <p:nvPr>
            <p:ph idx="1"/>
          </p:nvPr>
        </p:nvSpPr>
        <p:spPr/>
        <p:txBody>
          <a:bodyPr/>
          <a:lstStyle/>
          <a:p>
            <a:r>
              <a:rPr lang="en-US" dirty="0"/>
              <a:t> SEO plans have,</a:t>
            </a:r>
          </a:p>
          <a:p>
            <a:pPr marL="514350" indent="-514350">
              <a:buFont typeface="+mj-lt"/>
              <a:buAutoNum type="arabicPeriod"/>
            </a:pPr>
            <a:r>
              <a:rPr lang="en-US" dirty="0"/>
              <a:t> Many moving parts and</a:t>
            </a:r>
          </a:p>
          <a:p>
            <a:pPr marL="514350" indent="-514350">
              <a:buFont typeface="+mj-lt"/>
              <a:buAutoNum type="arabicPeriod"/>
            </a:pPr>
            <a:r>
              <a:rPr lang="en-US" dirty="0"/>
              <a:t> SEO decisions can have a significant impact on other departments</a:t>
            </a:r>
          </a:p>
          <a:p>
            <a:pPr marL="514350" indent="-514350">
              <a:buFont typeface="+mj-lt"/>
              <a:buAutoNum type="arabicPeriod"/>
            </a:pPr>
            <a:r>
              <a:rPr lang="en-US" dirty="0"/>
              <a:t> Such as development, other marketing groups, and sales</a:t>
            </a:r>
          </a:p>
          <a:p>
            <a:r>
              <a:rPr lang="en-US" dirty="0"/>
              <a:t> Some business issues that can impact SEO</a:t>
            </a:r>
          </a:p>
          <a:p>
            <a:pPr marL="514350" indent="-514350">
              <a:buFont typeface="+mj-lt"/>
              <a:buAutoNum type="arabicPeriod"/>
            </a:pPr>
            <a:r>
              <a:rPr lang="en-US" b="1" u="sng" dirty="0"/>
              <a:t> Revenue/ business model :</a:t>
            </a:r>
            <a:endParaRPr lang="en-US" dirty="0"/>
          </a:p>
          <a:p>
            <a:pPr marL="0" indent="0">
              <a:buNone/>
            </a:pPr>
            <a:r>
              <a:rPr lang="en-US" dirty="0"/>
              <a:t>	It makes difference to SEO practitioners if the purpose of the site is to sell products, sell advertising or obtain leads</a:t>
            </a:r>
          </a:p>
        </p:txBody>
      </p:sp>
    </p:spTree>
    <p:extLst>
      <p:ext uri="{BB962C8B-B14F-4D97-AF65-F5344CB8AC3E}">
        <p14:creationId xmlns:p14="http://schemas.microsoft.com/office/powerpoint/2010/main" val="196325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514350" indent="-514350">
              <a:buAutoNum type="arabicPeriod" startAt="2"/>
            </a:pPr>
            <a:r>
              <a:rPr lang="en-US" b="1" u="sng" dirty="0"/>
              <a:t>Target Customers :</a:t>
            </a:r>
          </a:p>
          <a:p>
            <a:pPr marL="0" indent="0">
              <a:buNone/>
            </a:pPr>
            <a:r>
              <a:rPr lang="en-US" dirty="0"/>
              <a:t>	Who are you trying to reach? This could be an age group, a gender group, or as specific as people looking to buy a house within 25-mile radius of </a:t>
            </a:r>
            <a:r>
              <a:rPr lang="en-US" dirty="0" err="1"/>
              <a:t>Amreli</a:t>
            </a:r>
            <a:endParaRPr lang="en-US" dirty="0"/>
          </a:p>
          <a:p>
            <a:pPr marL="0" indent="0">
              <a:buNone/>
            </a:pPr>
            <a:endParaRPr lang="en-US" dirty="0"/>
          </a:p>
          <a:p>
            <a:pPr marL="514350" indent="-514350">
              <a:buAutoNum type="arabicPeriod" startAt="3"/>
            </a:pPr>
            <a:r>
              <a:rPr lang="en-US" b="1" u="sng" dirty="0"/>
              <a:t>Competitor strategies : </a:t>
            </a:r>
          </a:p>
          <a:p>
            <a:pPr marL="0" indent="0">
              <a:buNone/>
            </a:pPr>
            <a:r>
              <a:rPr lang="en-US" dirty="0"/>
              <a:t>	This is another big factor in your SEO plan. Competition may be strongly entrenched in one portion of market online, and it may make sense to focus on different segment.</a:t>
            </a:r>
          </a:p>
        </p:txBody>
      </p:sp>
    </p:spTree>
    <p:extLst>
      <p:ext uri="{BB962C8B-B14F-4D97-AF65-F5344CB8AC3E}">
        <p14:creationId xmlns:p14="http://schemas.microsoft.com/office/powerpoint/2010/main" val="155306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AutoNum type="arabicPeriod" startAt="4"/>
            </a:pPr>
            <a:r>
              <a:rPr lang="en-US" b="1" u="sng" dirty="0"/>
              <a:t>Branding goals :</a:t>
            </a:r>
          </a:p>
          <a:p>
            <a:pPr marL="0" indent="0">
              <a:buNone/>
            </a:pPr>
            <a:r>
              <a:rPr lang="en-US" dirty="0"/>
              <a:t>	There may be terms that it is critical for you to own, for branding reasons</a:t>
            </a:r>
          </a:p>
          <a:p>
            <a:pPr marL="0" indent="0">
              <a:buNone/>
            </a:pPr>
            <a:endParaRPr lang="en-US" dirty="0"/>
          </a:p>
          <a:p>
            <a:pPr marL="514350" indent="-514350">
              <a:buAutoNum type="arabicPeriod" startAt="5"/>
            </a:pPr>
            <a:r>
              <a:rPr lang="en-US" b="1" u="sng" dirty="0"/>
              <a:t>Budget for content development :</a:t>
            </a:r>
          </a:p>
          <a:p>
            <a:pPr marL="0" indent="0">
              <a:buNone/>
            </a:pPr>
            <a:r>
              <a:rPr lang="en-US" dirty="0"/>
              <a:t>	An important part of link building is ensuring the quality of your content, as well as your capacity to commit to the ongoing development of high quality on-page site content</a:t>
            </a:r>
          </a:p>
        </p:txBody>
      </p:sp>
    </p:spTree>
    <p:extLst>
      <p:ext uri="{BB962C8B-B14F-4D97-AF65-F5344CB8AC3E}">
        <p14:creationId xmlns:p14="http://schemas.microsoft.com/office/powerpoint/2010/main" val="100677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Understanding Audience and finding Niche :</a:t>
            </a:r>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b="1" u="sng" dirty="0"/>
              <a:t>Mapping your products and services :</a:t>
            </a:r>
          </a:p>
          <a:p>
            <a:r>
              <a:rPr lang="en-US" dirty="0"/>
              <a:t>Successful SEO requires understanding of the business itself. What products, services, and types of information and resources does your organization have to offer?</a:t>
            </a:r>
          </a:p>
          <a:p>
            <a:r>
              <a:rPr lang="en-US" dirty="0"/>
              <a:t> We should consider business development and company’s expansion strategy at SEO planning process</a:t>
            </a:r>
          </a:p>
          <a:p>
            <a:r>
              <a:rPr lang="en-US" dirty="0"/>
              <a:t> We should also need to understand the market category that our product fall into, this relates to sections of website that you want to create. </a:t>
            </a:r>
          </a:p>
          <a:p>
            <a:pPr marL="0" indent="0">
              <a:buNone/>
            </a:pPr>
            <a:r>
              <a:rPr lang="en-US" dirty="0"/>
              <a:t>	</a:t>
            </a:r>
          </a:p>
        </p:txBody>
      </p:sp>
    </p:spTree>
    <p:extLst>
      <p:ext uri="{BB962C8B-B14F-4D97-AF65-F5344CB8AC3E}">
        <p14:creationId xmlns:p14="http://schemas.microsoft.com/office/powerpoint/2010/main" val="277474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514350" indent="-514350">
              <a:buAutoNum type="arabicPeriod" startAt="2"/>
            </a:pPr>
            <a:r>
              <a:rPr lang="en-US" b="1" u="sng" dirty="0"/>
              <a:t>Content is King :</a:t>
            </a:r>
          </a:p>
          <a:p>
            <a:r>
              <a:rPr lang="en-US" dirty="0"/>
              <a:t> You may have a library of “HOW TO” content, great videos and unique photo gallery and awesome tools that people are interested in using</a:t>
            </a:r>
          </a:p>
          <a:p>
            <a:r>
              <a:rPr lang="en-US" dirty="0"/>
              <a:t> Each of these can be valuable in building a world class website that goes well in search engine.</a:t>
            </a:r>
          </a:p>
          <a:p>
            <a:r>
              <a:rPr lang="en-US" dirty="0"/>
              <a:t> As a result, map the SEO and business goals of website to the budget available for adding new content </a:t>
            </a:r>
          </a:p>
          <a:p>
            <a:endParaRPr lang="en-US" dirty="0"/>
          </a:p>
        </p:txBody>
      </p:sp>
    </p:spTree>
    <p:extLst>
      <p:ext uri="{BB962C8B-B14F-4D97-AF65-F5344CB8AC3E}">
        <p14:creationId xmlns:p14="http://schemas.microsoft.com/office/powerpoint/2010/main" val="658822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2053</Words>
  <Application>Microsoft Office PowerPoint</Application>
  <PresentationFormat>Widescreen</PresentationFormat>
  <Paragraphs>235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Chapter : 2</vt:lpstr>
      <vt:lpstr>Setting SEO Goals And Objectives :</vt:lpstr>
      <vt:lpstr>Cont…</vt:lpstr>
      <vt:lpstr>Cont…</vt:lpstr>
      <vt:lpstr>Developing SEO plan prior to site development</vt:lpstr>
      <vt:lpstr>Cont..</vt:lpstr>
      <vt:lpstr>Cont…</vt:lpstr>
      <vt:lpstr>Understanding Audience and finding Niche :</vt:lpstr>
      <vt:lpstr>Cont…</vt:lpstr>
      <vt:lpstr>Cont…</vt:lpstr>
      <vt:lpstr>SEO for Raw Traffic :</vt:lpstr>
      <vt:lpstr>Cont…</vt:lpstr>
      <vt:lpstr>SEO For E-Commerce Sales :</vt:lpstr>
      <vt:lpstr>Cont…</vt:lpstr>
      <vt:lpstr>SEO for Mindshare/Branding :</vt:lpstr>
      <vt:lpstr>Cont…</vt:lpstr>
      <vt:lpstr>SEO For Lead Generation And Direct Marketing </vt:lpstr>
      <vt:lpstr>Cont….</vt:lpstr>
      <vt:lpstr>SEO for Reputation Management :</vt:lpstr>
      <vt:lpstr>Why Needed ?</vt:lpstr>
      <vt:lpstr>What they do In ORM ?</vt:lpstr>
      <vt:lpstr>SEO For Ideological Influence :</vt:lpstr>
      <vt:lpstr>Cont…</vt:lpstr>
      <vt:lpstr>The major elements of Planning :</vt:lpstr>
      <vt:lpstr>Cont…</vt:lpstr>
      <vt:lpstr>Cont…</vt:lpstr>
      <vt:lpstr>Cont…</vt:lpstr>
      <vt:lpstr>Cont..</vt:lpstr>
      <vt:lpstr>Cont…</vt:lpstr>
      <vt:lpstr>Cont…</vt:lpstr>
      <vt:lpstr>Identifying The Site Development Process And Players :</vt:lpstr>
      <vt:lpstr>Cont..</vt:lpstr>
      <vt:lpstr>Defining Site’s Information Architecture :</vt:lpstr>
      <vt:lpstr>Cont…</vt:lpstr>
      <vt:lpstr>1. Technology Decision :</vt:lpstr>
      <vt:lpstr>2. Structural Decisions :</vt:lpstr>
      <vt:lpstr>3. Target Keywords :</vt:lpstr>
      <vt:lpstr>4.Cross-link relevant content :</vt:lpstr>
      <vt:lpstr>5. Use Anchor text :</vt:lpstr>
      <vt:lpstr>6. Breadcrumb Navigation :</vt:lpstr>
      <vt:lpstr>7. Minimize link depth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2</dc:title>
  <dc:creator>Khushali</dc:creator>
  <cp:lastModifiedBy>Trivedi Khushali</cp:lastModifiedBy>
  <cp:revision>42</cp:revision>
  <dcterms:created xsi:type="dcterms:W3CDTF">2020-07-27T04:29:04Z</dcterms:created>
  <dcterms:modified xsi:type="dcterms:W3CDTF">2021-07-13T05:28:55Z</dcterms:modified>
</cp:coreProperties>
</file>