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7" roundtripDataSignature="AMtx7mgtqjBns9crX5NfG2mtGhVqLZZ7v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BBAEE9-1DF6-4640-97F2-215C13A159AB}">
  <a:tblStyle styleId="{88BBAEE9-1DF6-4640-97F2-215C13A159A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9"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notesMaster" Target="notesMasters/notesMaster1.xml" /><Relationship Id="rId78" Type="http://schemas.openxmlformats.org/officeDocument/2006/relationships/presProps" Target="presProps.xml" /><Relationship Id="rId8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customschemas.google.com/relationships/presentationmetadata" Target="metadata"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theme" Target="theme/theme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1" Type="http://schemas.openxmlformats.org/officeDocument/2006/relationships/slideMaster" Target="slideMasters/slideMaster1.xml" /><Relationship Id="rId6" Type="http://schemas.openxmlformats.org/officeDocument/2006/relationships/slide" Target="slides/slide5.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5" name="Google Shape;385;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3" name="Google Shape;423;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0" name="Google Shape;450;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3" name="Google Shape;463;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9" name="Google Shape;469;p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7" name="Google Shape;487;p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3" name="Google Shape;493;p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9" name="Google Shape;499;p6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p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3" name="Google Shape;513;p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0" name="Google Shape;520;p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6" name="Google Shape;526;p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2" name="Google Shape;532;p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8" name="Google Shape;538;p6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4" name="Google Shape;544;p6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1" name="Google Shape;551;p6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7" name="Google Shape;557;p7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3" name="Google Shape;563;p7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7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8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8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8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7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7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7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7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8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8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8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8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3.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Arial"/>
              <a:buNone/>
            </a:pPr>
            <a:r>
              <a:rPr lang="en-US"/>
              <a:t>Chapter : 3</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Operator Overloading And Type Conversion, Inheritance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Program :</a:t>
            </a:r>
            <a:endParaRPr b="1" u="sng"/>
          </a:p>
        </p:txBody>
      </p:sp>
      <p:sp>
        <p:nvSpPr>
          <p:cNvPr id="140" name="Google Shape;140;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90000"/>
              </a:lnSpc>
              <a:spcBef>
                <a:spcPts val="0"/>
              </a:spcBef>
              <a:spcAft>
                <a:spcPts val="0"/>
              </a:spcAft>
              <a:buClr>
                <a:schemeClr val="dk1"/>
              </a:buClr>
              <a:buSzPct val="100000"/>
              <a:buNone/>
            </a:pPr>
            <a:r>
              <a:rPr lang="en-US"/>
              <a:t>#include&lt;iostream.h&gt;</a:t>
            </a:r>
            <a:endParaRPr/>
          </a:p>
          <a:p>
            <a:pPr marL="0" lvl="0" indent="0" algn="l" rtl="0">
              <a:lnSpc>
                <a:spcPct val="90000"/>
              </a:lnSpc>
              <a:spcBef>
                <a:spcPts val="1000"/>
              </a:spcBef>
              <a:spcAft>
                <a:spcPts val="0"/>
              </a:spcAft>
              <a:buClr>
                <a:schemeClr val="dk1"/>
              </a:buClr>
              <a:buSzPct val="100000"/>
              <a:buNone/>
            </a:pPr>
            <a:r>
              <a:rPr lang="en-US"/>
              <a:t>#include&lt;conio.h&gt;</a:t>
            </a:r>
            <a:endParaRPr/>
          </a:p>
          <a:p>
            <a:pPr marL="0" lvl="0" indent="0" algn="l" rtl="0">
              <a:lnSpc>
                <a:spcPct val="90000"/>
              </a:lnSpc>
              <a:spcBef>
                <a:spcPts val="1000"/>
              </a:spcBef>
              <a:spcAft>
                <a:spcPts val="0"/>
              </a:spcAft>
              <a:buClr>
                <a:schemeClr val="dk1"/>
              </a:buClr>
              <a:buSzPct val="100000"/>
              <a:buNone/>
            </a:pPr>
            <a:r>
              <a:rPr lang="en-US"/>
              <a:t>Class numbers</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float a,b;</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void input(int x, int 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a=x;</a:t>
            </a:r>
            <a:endParaRPr/>
          </a:p>
          <a:p>
            <a:pPr marL="0" lvl="0" indent="0" algn="l" rtl="0">
              <a:lnSpc>
                <a:spcPct val="90000"/>
              </a:lnSpc>
              <a:spcBef>
                <a:spcPts val="1000"/>
              </a:spcBef>
              <a:spcAft>
                <a:spcPts val="0"/>
              </a:spcAft>
              <a:buClr>
                <a:schemeClr val="dk1"/>
              </a:buClr>
              <a:buSzPct val="100000"/>
              <a:buNone/>
            </a:pPr>
            <a:r>
              <a:rPr lang="en-US"/>
              <a:t>		b=y;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void show()</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cout&lt;&lt;“a=“&lt;&lt;a;</a:t>
            </a:r>
            <a:endParaRPr/>
          </a:p>
          <a:p>
            <a:pPr marL="0" lvl="0" indent="0" algn="l" rtl="0">
              <a:lnSpc>
                <a:spcPct val="90000"/>
              </a:lnSpc>
              <a:spcBef>
                <a:spcPts val="1000"/>
              </a:spcBef>
              <a:spcAft>
                <a:spcPts val="0"/>
              </a:spcAft>
              <a:buClr>
                <a:schemeClr val="dk1"/>
              </a:buClr>
              <a:buSzPct val="100000"/>
              <a:buNone/>
            </a:pPr>
            <a:r>
              <a:rPr lang="en-US"/>
              <a:t>		cout&lt;&lt;“b=“&lt;&lt;b;</a:t>
            </a:r>
            <a:endParaRPr/>
          </a:p>
          <a:p>
            <a:pPr marL="0" lvl="0" indent="0" algn="l" rtl="0">
              <a:lnSpc>
                <a:spcPct val="90000"/>
              </a:lnSpc>
              <a:spcBef>
                <a:spcPts val="1000"/>
              </a:spcBef>
              <a:spcAft>
                <a:spcPts val="0"/>
              </a:spcAft>
              <a:buClr>
                <a:schemeClr val="dk1"/>
              </a:buClr>
              <a:buSzPct val="100000"/>
              <a:buNone/>
            </a:pPr>
            <a:r>
              <a:rPr lang="en-US"/>
              <a:t>	}</a:t>
            </a:r>
            <a:endParaRPr/>
          </a:p>
        </p:txBody>
      </p:sp>
      <p:sp>
        <p:nvSpPr>
          <p:cNvPr id="141" name="Google Shape;141;p10"/>
          <p:cNvSpPr txBox="1">
            <a:spLocks noGrp="1"/>
          </p:cNvSpPr>
          <p:nvPr>
            <p:ph type="body" idx="2"/>
          </p:nvPr>
        </p:nvSpPr>
        <p:spPr>
          <a:xfrm>
            <a:off x="6172200" y="1812746"/>
            <a:ext cx="5181600" cy="4351338"/>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90000"/>
              </a:lnSpc>
              <a:spcBef>
                <a:spcPts val="0"/>
              </a:spcBef>
              <a:spcAft>
                <a:spcPts val="0"/>
              </a:spcAft>
              <a:buClr>
                <a:schemeClr val="dk1"/>
              </a:buClr>
              <a:buSzPct val="100000"/>
              <a:buNone/>
            </a:pPr>
            <a:r>
              <a:rPr lang="en-US"/>
              <a:t>	</a:t>
            </a:r>
            <a:r>
              <a:rPr lang="en-US" b="1"/>
              <a:t>numbers operator + (numbers n1);</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Numbers numbers :: operator + (numbers n1)</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numbers n;</a:t>
            </a:r>
            <a:endParaRPr/>
          </a:p>
          <a:p>
            <a:pPr marL="0" lvl="0" indent="0" algn="l" rtl="0">
              <a:lnSpc>
                <a:spcPct val="90000"/>
              </a:lnSpc>
              <a:spcBef>
                <a:spcPts val="1000"/>
              </a:spcBef>
              <a:spcAft>
                <a:spcPts val="0"/>
              </a:spcAft>
              <a:buClr>
                <a:schemeClr val="dk1"/>
              </a:buClr>
              <a:buSzPct val="100000"/>
              <a:buNone/>
            </a:pPr>
            <a:r>
              <a:rPr lang="en-US"/>
              <a:t>	n.a=a+n1.a;</a:t>
            </a:r>
            <a:endParaRPr/>
          </a:p>
          <a:p>
            <a:pPr marL="0" lvl="0" indent="0" algn="l" rtl="0">
              <a:lnSpc>
                <a:spcPct val="90000"/>
              </a:lnSpc>
              <a:spcBef>
                <a:spcPts val="1000"/>
              </a:spcBef>
              <a:spcAft>
                <a:spcPts val="0"/>
              </a:spcAft>
              <a:buClr>
                <a:schemeClr val="dk1"/>
              </a:buClr>
              <a:buSzPct val="100000"/>
              <a:buNone/>
            </a:pPr>
            <a:r>
              <a:rPr lang="en-US"/>
              <a:t>	n.b=b+n1.b;</a:t>
            </a:r>
            <a:endParaRPr/>
          </a:p>
          <a:p>
            <a:pPr marL="0" lvl="0" indent="0" algn="l" rtl="0">
              <a:lnSpc>
                <a:spcPct val="90000"/>
              </a:lnSpc>
              <a:spcBef>
                <a:spcPts val="1000"/>
              </a:spcBef>
              <a:spcAft>
                <a:spcPts val="0"/>
              </a:spcAft>
              <a:buClr>
                <a:schemeClr val="dk1"/>
              </a:buClr>
              <a:buSzPct val="100000"/>
              <a:buNone/>
            </a:pPr>
            <a:r>
              <a:rPr lang="en-US"/>
              <a:t>	return n;</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Void main()</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numbers n1;</a:t>
            </a:r>
            <a:endParaRPr/>
          </a:p>
          <a:p>
            <a:pPr marL="0" lvl="0" indent="0" algn="l" rtl="0">
              <a:lnSpc>
                <a:spcPct val="90000"/>
              </a:lnSpc>
              <a:spcBef>
                <a:spcPts val="1000"/>
              </a:spcBef>
              <a:spcAft>
                <a:spcPts val="0"/>
              </a:spcAft>
              <a:buClr>
                <a:schemeClr val="dk1"/>
              </a:buClr>
              <a:buSzPct val="100000"/>
              <a:buNone/>
            </a:pPr>
            <a:r>
              <a:rPr lang="en-US"/>
              <a:t>	n1.input(10,20);</a:t>
            </a:r>
            <a:endParaRPr/>
          </a:p>
          <a:p>
            <a:pPr marL="0" lvl="0" indent="0" algn="l" rtl="0">
              <a:lnSpc>
                <a:spcPct val="90000"/>
              </a:lnSpc>
              <a:spcBef>
                <a:spcPts val="1000"/>
              </a:spcBef>
              <a:spcAft>
                <a:spcPts val="0"/>
              </a:spcAft>
              <a:buClr>
                <a:schemeClr val="dk1"/>
              </a:buClr>
              <a:buSzPct val="100000"/>
              <a:buNone/>
            </a:pPr>
            <a:r>
              <a:rPr lang="en-US"/>
              <a:t>	n1.show();</a:t>
            </a:r>
            <a:endParaRPr/>
          </a:p>
          <a:p>
            <a:pPr marL="0" lvl="0" indent="0" algn="l" rtl="0">
              <a:lnSpc>
                <a:spcPct val="90000"/>
              </a:lnSpc>
              <a:spcBef>
                <a:spcPts val="1000"/>
              </a:spcBef>
              <a:spcAft>
                <a:spcPts val="0"/>
              </a:spcAft>
              <a:buClr>
                <a:schemeClr val="dk1"/>
              </a:buClr>
              <a:buSzPct val="100000"/>
              <a:buNone/>
            </a:pPr>
            <a:r>
              <a:rPr lang="en-US"/>
              <a:t>	numbers n2;</a:t>
            </a:r>
            <a:endParaRPr/>
          </a:p>
          <a:p>
            <a:pPr marL="0" lvl="0" indent="0" algn="l" rtl="0">
              <a:lnSpc>
                <a:spcPct val="90000"/>
              </a:lnSpc>
              <a:spcBef>
                <a:spcPts val="1000"/>
              </a:spcBef>
              <a:spcAft>
                <a:spcPts val="0"/>
              </a:spcAft>
              <a:buClr>
                <a:schemeClr val="dk1"/>
              </a:buClr>
              <a:buSzPct val="100000"/>
              <a:buNone/>
            </a:pPr>
            <a:r>
              <a:rPr lang="en-US"/>
              <a:t>	n2.input(100,200);</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147" name="Google Shape;14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	n2.show();</a:t>
            </a:r>
            <a:endParaRPr/>
          </a:p>
          <a:p>
            <a:pPr marL="0" lvl="0" indent="0" algn="l" rtl="0">
              <a:lnSpc>
                <a:spcPct val="90000"/>
              </a:lnSpc>
              <a:spcBef>
                <a:spcPts val="1000"/>
              </a:spcBef>
              <a:spcAft>
                <a:spcPts val="0"/>
              </a:spcAft>
              <a:buClr>
                <a:schemeClr val="dk1"/>
              </a:buClr>
              <a:buSzPts val="2800"/>
              <a:buNone/>
            </a:pPr>
            <a:r>
              <a:rPr lang="en-US"/>
              <a:t>	numbers n3 = n1 + n2;</a:t>
            </a:r>
            <a:endParaRPr/>
          </a:p>
          <a:p>
            <a:pPr marL="0" lvl="0" indent="0" algn="l" rtl="0">
              <a:lnSpc>
                <a:spcPct val="90000"/>
              </a:lnSpc>
              <a:spcBef>
                <a:spcPts val="1000"/>
              </a:spcBef>
              <a:spcAft>
                <a:spcPts val="0"/>
              </a:spcAft>
              <a:buClr>
                <a:schemeClr val="dk1"/>
              </a:buClr>
              <a:buSzPts val="2800"/>
              <a:buNone/>
            </a:pPr>
            <a:r>
              <a:rPr lang="en-US"/>
              <a:t>	cout&lt;&lt;“After adding n1 and n2”;</a:t>
            </a:r>
            <a:endParaRPr/>
          </a:p>
          <a:p>
            <a:pPr marL="0" lvl="0" indent="0" algn="l" rtl="0">
              <a:lnSpc>
                <a:spcPct val="90000"/>
              </a:lnSpc>
              <a:spcBef>
                <a:spcPts val="1000"/>
              </a:spcBef>
              <a:spcAft>
                <a:spcPts val="0"/>
              </a:spcAft>
              <a:buClr>
                <a:schemeClr val="dk1"/>
              </a:buClr>
              <a:buSzPts val="2800"/>
              <a:buNone/>
            </a:pPr>
            <a:r>
              <a:rPr lang="en-US"/>
              <a:t>	n3.show();</a:t>
            </a:r>
            <a:endParaRPr/>
          </a:p>
          <a:p>
            <a:pPr marL="0" lvl="0" indent="0" algn="l" rtl="0">
              <a:lnSpc>
                <a:spcPct val="90000"/>
              </a:lnSpc>
              <a:spcBef>
                <a:spcPts val="1000"/>
              </a:spcBef>
              <a:spcAft>
                <a:spcPts val="0"/>
              </a:spcAft>
              <a:buClr>
                <a:schemeClr val="dk1"/>
              </a:buClr>
              <a:buSzPts val="2800"/>
              <a:buNone/>
            </a:pPr>
            <a:r>
              <a:rPr lang="en-US"/>
              <a:t>	getch();</a:t>
            </a:r>
            <a:endParaRPr/>
          </a:p>
          <a:p>
            <a:pPr marL="0" lvl="0" indent="0" algn="l" rtl="0">
              <a:lnSpc>
                <a:spcPct val="90000"/>
              </a:lnSpc>
              <a:spcBef>
                <a:spcPts val="1000"/>
              </a:spcBef>
              <a:spcAft>
                <a:spcPts val="0"/>
              </a:spcAft>
              <a:buClr>
                <a:schemeClr val="dk1"/>
              </a:buClr>
              <a:buSzPts val="2800"/>
              <a:buNone/>
            </a:pPr>
            <a:r>
              <a:rPr lang="en-US"/>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153" name="Google Shape;153;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Here, you can see that the operator function + specifies return type numbers because it returns an object of class numbers. </a:t>
            </a:r>
            <a:endParaRPr/>
          </a:p>
          <a:p>
            <a:pPr marL="228600" lvl="0" indent="-228600" algn="l" rtl="0">
              <a:lnSpc>
                <a:spcPct val="90000"/>
              </a:lnSpc>
              <a:spcBef>
                <a:spcPts val="1000"/>
              </a:spcBef>
              <a:spcAft>
                <a:spcPts val="0"/>
              </a:spcAft>
              <a:buClr>
                <a:schemeClr val="dk1"/>
              </a:buClr>
              <a:buSzPts val="2800"/>
              <a:buChar char="•"/>
            </a:pPr>
            <a:r>
              <a:rPr lang="en-US"/>
              <a:t> n3= n1 + n2;</a:t>
            </a:r>
            <a:endParaRPr/>
          </a:p>
          <a:p>
            <a:pPr marL="228600" lvl="0" indent="-228600" algn="l" rtl="0">
              <a:lnSpc>
                <a:spcPct val="90000"/>
              </a:lnSpc>
              <a:spcBef>
                <a:spcPts val="1000"/>
              </a:spcBef>
              <a:spcAft>
                <a:spcPts val="0"/>
              </a:spcAft>
              <a:buClr>
                <a:schemeClr val="dk1"/>
              </a:buClr>
              <a:buSzPts val="2800"/>
              <a:buChar char="•"/>
            </a:pPr>
            <a:r>
              <a:rPr lang="en-US"/>
              <a:t> is something like the function call:</a:t>
            </a:r>
            <a:endParaRPr/>
          </a:p>
          <a:p>
            <a:pPr marL="228600" lvl="0" indent="-228600" algn="l" rtl="0">
              <a:lnSpc>
                <a:spcPct val="90000"/>
              </a:lnSpc>
              <a:spcBef>
                <a:spcPts val="1000"/>
              </a:spcBef>
              <a:spcAft>
                <a:spcPts val="0"/>
              </a:spcAft>
              <a:buClr>
                <a:schemeClr val="dk1"/>
              </a:buClr>
              <a:buSzPts val="2800"/>
              <a:buChar char="•"/>
            </a:pPr>
            <a:r>
              <a:rPr lang="en-US"/>
              <a:t> n3 = n1 .</a:t>
            </a:r>
            <a:r>
              <a:rPr lang="en-US" b="1"/>
              <a:t>+ (n2);</a:t>
            </a:r>
            <a:endParaRPr/>
          </a:p>
          <a:p>
            <a:pPr marL="228600" lvl="0" indent="-228600" algn="l" rtl="0">
              <a:lnSpc>
                <a:spcPct val="90000"/>
              </a:lnSpc>
              <a:spcBef>
                <a:spcPts val="1000"/>
              </a:spcBef>
              <a:spcAft>
                <a:spcPts val="0"/>
              </a:spcAft>
              <a:buClr>
                <a:schemeClr val="dk1"/>
              </a:buClr>
              <a:buSzPts val="2800"/>
              <a:buChar char="•"/>
            </a:pPr>
            <a:r>
              <a:rPr lang="en-US"/>
              <a:t> Here, + is the operator function and n2 is passed as argument, the result is returned to n3 so the function should return an object of class numbers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Overloading Of Operators Using Friend Function :</a:t>
            </a:r>
            <a:endParaRPr b="1" u="sng"/>
          </a:p>
        </p:txBody>
      </p:sp>
      <p:sp>
        <p:nvSpPr>
          <p:cNvPr id="159" name="Google Shape;15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You can use friend function to overload operators in place of member function</a:t>
            </a:r>
            <a:endParaRPr/>
          </a:p>
          <a:p>
            <a:pPr marL="228600" lvl="0" indent="-228600" algn="l" rtl="0">
              <a:lnSpc>
                <a:spcPct val="90000"/>
              </a:lnSpc>
              <a:spcBef>
                <a:spcPts val="1000"/>
              </a:spcBef>
              <a:spcAft>
                <a:spcPts val="0"/>
              </a:spcAft>
              <a:buClr>
                <a:schemeClr val="dk1"/>
              </a:buClr>
              <a:buSzPts val="2800"/>
              <a:buChar char="•"/>
            </a:pPr>
            <a:r>
              <a:rPr lang="en-US"/>
              <a:t> It makes the function more readable as it takes one argument to overload unary operator and two arguments to overload binary operators </a:t>
            </a:r>
            <a:endParaRPr/>
          </a:p>
          <a:p>
            <a:pPr marL="228600" lvl="0" indent="-228600" algn="l" rtl="0">
              <a:lnSpc>
                <a:spcPct val="90000"/>
              </a:lnSpc>
              <a:spcBef>
                <a:spcPts val="1000"/>
              </a:spcBef>
              <a:spcAft>
                <a:spcPts val="0"/>
              </a:spcAft>
              <a:buClr>
                <a:schemeClr val="dk1"/>
              </a:buClr>
              <a:buSzPts val="2800"/>
              <a:buChar char="•"/>
            </a:pPr>
            <a:r>
              <a:rPr lang="en-US"/>
              <a:t> Without using friend function, the unary operator overloading function does not require any argument and binary operator overloading function needs only one argument</a:t>
            </a:r>
            <a:endParaRPr/>
          </a:p>
          <a:p>
            <a:pPr marL="228600" lvl="0" indent="-228600" algn="l" rtl="0">
              <a:lnSpc>
                <a:spcPct val="90000"/>
              </a:lnSpc>
              <a:spcBef>
                <a:spcPts val="1000"/>
              </a:spcBef>
              <a:spcAft>
                <a:spcPts val="0"/>
              </a:spcAft>
              <a:buClr>
                <a:schemeClr val="dk1"/>
              </a:buClr>
              <a:buSzPts val="2800"/>
              <a:buChar char="•"/>
            </a:pPr>
            <a:r>
              <a:rPr lang="en-US"/>
              <a:t> Example is here,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Example to overload binary * operator :</a:t>
            </a:r>
            <a:endParaRPr b="1" u="sng"/>
          </a:p>
        </p:txBody>
      </p:sp>
      <p:sp>
        <p:nvSpPr>
          <p:cNvPr id="165" name="Google Shape;165;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0000"/>
              </a:lnSpc>
              <a:spcBef>
                <a:spcPts val="0"/>
              </a:spcBef>
              <a:spcAft>
                <a:spcPts val="0"/>
              </a:spcAft>
              <a:buClr>
                <a:schemeClr val="dk1"/>
              </a:buClr>
              <a:buSzPct val="100000"/>
              <a:buNone/>
            </a:pPr>
            <a:r>
              <a:rPr lang="en-US"/>
              <a:t>#include&lt;iostream.h&gt;</a:t>
            </a:r>
            <a:endParaRPr/>
          </a:p>
          <a:p>
            <a:pPr marL="0" lvl="0" indent="0" algn="l" rtl="0">
              <a:lnSpc>
                <a:spcPct val="90000"/>
              </a:lnSpc>
              <a:spcBef>
                <a:spcPts val="1000"/>
              </a:spcBef>
              <a:spcAft>
                <a:spcPts val="0"/>
              </a:spcAft>
              <a:buClr>
                <a:schemeClr val="dk1"/>
              </a:buClr>
              <a:buSzPct val="100000"/>
              <a:buNone/>
            </a:pPr>
            <a:r>
              <a:rPr lang="en-US"/>
              <a:t>#include&lt;conio.h&gt;</a:t>
            </a:r>
            <a:endParaRPr/>
          </a:p>
          <a:p>
            <a:pPr marL="0" lvl="0" indent="0" algn="l" rtl="0">
              <a:lnSpc>
                <a:spcPct val="90000"/>
              </a:lnSpc>
              <a:spcBef>
                <a:spcPts val="1000"/>
              </a:spcBef>
              <a:spcAft>
                <a:spcPts val="0"/>
              </a:spcAft>
              <a:buClr>
                <a:schemeClr val="dk1"/>
              </a:buClr>
              <a:buSzPct val="100000"/>
              <a:buNone/>
            </a:pPr>
            <a:r>
              <a:rPr lang="en-US"/>
              <a:t>Class numbers</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float a,b;</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void get(int x, int 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a=x;</a:t>
            </a:r>
            <a:endParaRPr/>
          </a:p>
          <a:p>
            <a:pPr marL="0" lvl="0" indent="0" algn="l" rtl="0">
              <a:lnSpc>
                <a:spcPct val="90000"/>
              </a:lnSpc>
              <a:spcBef>
                <a:spcPts val="1000"/>
              </a:spcBef>
              <a:spcAft>
                <a:spcPts val="0"/>
              </a:spcAft>
              <a:buClr>
                <a:schemeClr val="dk1"/>
              </a:buClr>
              <a:buSzPct val="100000"/>
              <a:buNone/>
            </a:pPr>
            <a:r>
              <a:rPr lang="en-US"/>
              <a:t>		b=y;</a:t>
            </a:r>
            <a:endParaRPr/>
          </a:p>
          <a:p>
            <a:pPr marL="0" lvl="0" indent="0" algn="l" rtl="0">
              <a:lnSpc>
                <a:spcPct val="90000"/>
              </a:lnSpc>
              <a:spcBef>
                <a:spcPts val="1000"/>
              </a:spcBef>
              <a:spcAft>
                <a:spcPts val="0"/>
              </a:spcAft>
              <a:buClr>
                <a:schemeClr val="dk1"/>
              </a:buClr>
              <a:buSzPct val="100000"/>
              <a:buNone/>
            </a:pPr>
            <a:r>
              <a:rPr lang="en-US"/>
              <a:t>	}</a:t>
            </a:r>
            <a:endParaRPr/>
          </a:p>
        </p:txBody>
      </p:sp>
      <p:sp>
        <p:nvSpPr>
          <p:cNvPr id="166" name="Google Shape;166;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0000"/>
              </a:lnSpc>
              <a:spcBef>
                <a:spcPts val="0"/>
              </a:spcBef>
              <a:spcAft>
                <a:spcPts val="0"/>
              </a:spcAft>
              <a:buClr>
                <a:schemeClr val="dk1"/>
              </a:buClr>
              <a:buSzPct val="100000"/>
              <a:buNone/>
            </a:pPr>
            <a:r>
              <a:rPr lang="en-US"/>
              <a:t>	void display()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cout&lt;&lt;“a=“&lt;&lt;a&lt;&lt;endl;</a:t>
            </a:r>
            <a:endParaRPr/>
          </a:p>
          <a:p>
            <a:pPr marL="0" lvl="0" indent="0" algn="l" rtl="0">
              <a:lnSpc>
                <a:spcPct val="90000"/>
              </a:lnSpc>
              <a:spcBef>
                <a:spcPts val="1000"/>
              </a:spcBef>
              <a:spcAft>
                <a:spcPts val="0"/>
              </a:spcAft>
              <a:buClr>
                <a:schemeClr val="dk1"/>
              </a:buClr>
              <a:buSzPct val="100000"/>
              <a:buNone/>
            </a:pPr>
            <a:r>
              <a:rPr lang="en-US"/>
              <a:t>		cout&lt;&lt;“b=“&lt;&lt;b;</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t>
            </a:r>
            <a:r>
              <a:rPr lang="en-US" b="1"/>
              <a:t>friend numbers operator *(numbers n1, numbers n2);</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Numbers operator * (numbers n1,numbers n2)</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numbers n;</a:t>
            </a:r>
            <a:endParaRPr/>
          </a:p>
          <a:p>
            <a:pPr marL="0" lvl="0" indent="0" algn="l" rtl="0">
              <a:lnSpc>
                <a:spcPct val="90000"/>
              </a:lnSpc>
              <a:spcBef>
                <a:spcPts val="1000"/>
              </a:spcBef>
              <a:spcAft>
                <a:spcPts val="0"/>
              </a:spcAft>
              <a:buClr>
                <a:schemeClr val="dk1"/>
              </a:buClr>
              <a:buSzPct val="100000"/>
              <a:buNone/>
            </a:pPr>
            <a:r>
              <a:rPr lang="en-US"/>
              <a:t>	n.a = n1.a * n2.a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172" name="Google Shape;172;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a:t>n.b= n1.b * n2.b;</a:t>
            </a:r>
            <a:endParaRPr/>
          </a:p>
          <a:p>
            <a:pPr marL="0" lvl="0" indent="0" algn="l" rtl="0">
              <a:lnSpc>
                <a:spcPct val="90000"/>
              </a:lnSpc>
              <a:spcBef>
                <a:spcPts val="1000"/>
              </a:spcBef>
              <a:spcAft>
                <a:spcPts val="0"/>
              </a:spcAft>
              <a:buClr>
                <a:schemeClr val="dk1"/>
              </a:buClr>
              <a:buSzPct val="100000"/>
              <a:buNone/>
            </a:pPr>
            <a:r>
              <a:rPr lang="en-US"/>
              <a:t>Return n;</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Void main()</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numbers n1;</a:t>
            </a:r>
            <a:endParaRPr/>
          </a:p>
          <a:p>
            <a:pPr marL="0" lvl="0" indent="0" algn="l" rtl="0">
              <a:lnSpc>
                <a:spcPct val="90000"/>
              </a:lnSpc>
              <a:spcBef>
                <a:spcPts val="1000"/>
              </a:spcBef>
              <a:spcAft>
                <a:spcPts val="0"/>
              </a:spcAft>
              <a:buClr>
                <a:schemeClr val="dk1"/>
              </a:buClr>
              <a:buSzPct val="100000"/>
              <a:buNone/>
            </a:pPr>
            <a:r>
              <a:rPr lang="en-US"/>
              <a:t>	n1.get(5,7);</a:t>
            </a:r>
            <a:endParaRPr/>
          </a:p>
          <a:p>
            <a:pPr marL="0" lvl="0" indent="0" algn="l" rtl="0">
              <a:lnSpc>
                <a:spcPct val="90000"/>
              </a:lnSpc>
              <a:spcBef>
                <a:spcPts val="1000"/>
              </a:spcBef>
              <a:spcAft>
                <a:spcPts val="0"/>
              </a:spcAft>
              <a:buClr>
                <a:schemeClr val="dk1"/>
              </a:buClr>
              <a:buSzPct val="100000"/>
              <a:buNone/>
            </a:pPr>
            <a:r>
              <a:rPr lang="en-US"/>
              <a:t>	n1.display();</a:t>
            </a:r>
            <a:endParaRPr/>
          </a:p>
          <a:p>
            <a:pPr marL="0" lvl="0" indent="0" algn="l" rtl="0">
              <a:lnSpc>
                <a:spcPct val="90000"/>
              </a:lnSpc>
              <a:spcBef>
                <a:spcPts val="1000"/>
              </a:spcBef>
              <a:spcAft>
                <a:spcPts val="0"/>
              </a:spcAft>
              <a:buClr>
                <a:schemeClr val="dk1"/>
              </a:buClr>
              <a:buSzPct val="100000"/>
              <a:buNone/>
            </a:pPr>
            <a:r>
              <a:rPr lang="en-US"/>
              <a:t>	numbers n2;</a:t>
            </a:r>
            <a:endParaRPr/>
          </a:p>
        </p:txBody>
      </p:sp>
      <p:sp>
        <p:nvSpPr>
          <p:cNvPr id="173" name="Google Shape;173;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a:t>	n2.get(2,3);</a:t>
            </a:r>
            <a:endParaRPr/>
          </a:p>
          <a:p>
            <a:pPr marL="0" lvl="0" indent="0" algn="l" rtl="0">
              <a:lnSpc>
                <a:spcPct val="90000"/>
              </a:lnSpc>
              <a:spcBef>
                <a:spcPts val="1000"/>
              </a:spcBef>
              <a:spcAft>
                <a:spcPts val="0"/>
              </a:spcAft>
              <a:buClr>
                <a:schemeClr val="dk1"/>
              </a:buClr>
              <a:buSzPct val="100000"/>
              <a:buNone/>
            </a:pPr>
            <a:r>
              <a:rPr lang="en-US"/>
              <a:t>	n2.display();</a:t>
            </a:r>
            <a:endParaRPr/>
          </a:p>
          <a:p>
            <a:pPr marL="0" lvl="0" indent="0" algn="l" rtl="0">
              <a:lnSpc>
                <a:spcPct val="90000"/>
              </a:lnSpc>
              <a:spcBef>
                <a:spcPts val="1000"/>
              </a:spcBef>
              <a:spcAft>
                <a:spcPts val="0"/>
              </a:spcAft>
              <a:buClr>
                <a:schemeClr val="dk1"/>
              </a:buClr>
              <a:buSzPct val="100000"/>
              <a:buNone/>
            </a:pPr>
            <a:r>
              <a:rPr lang="en-US"/>
              <a:t>	numbers n3 = n1 </a:t>
            </a:r>
            <a:r>
              <a:rPr lang="en-US" b="1"/>
              <a:t>*</a:t>
            </a:r>
            <a:r>
              <a:rPr lang="en-US"/>
              <a:t> n2;	//</a:t>
            </a:r>
            <a:r>
              <a:rPr lang="en-US" b="1"/>
              <a:t>n3=n1.*(n2);</a:t>
            </a:r>
            <a:endParaRPr/>
          </a:p>
          <a:p>
            <a:pPr marL="0" lvl="0" indent="0" algn="l" rtl="0">
              <a:lnSpc>
                <a:spcPct val="90000"/>
              </a:lnSpc>
              <a:spcBef>
                <a:spcPts val="1000"/>
              </a:spcBef>
              <a:spcAft>
                <a:spcPts val="0"/>
              </a:spcAft>
              <a:buClr>
                <a:schemeClr val="dk1"/>
              </a:buClr>
              <a:buSzPct val="100000"/>
              <a:buNone/>
            </a:pPr>
            <a:r>
              <a:rPr lang="en-US"/>
              <a:t>	cout&lt;&lt;“After multiplying n1 and n2”;</a:t>
            </a:r>
            <a:endParaRPr/>
          </a:p>
          <a:p>
            <a:pPr marL="0" lvl="0" indent="0" algn="l" rtl="0">
              <a:lnSpc>
                <a:spcPct val="90000"/>
              </a:lnSpc>
              <a:spcBef>
                <a:spcPts val="1000"/>
              </a:spcBef>
              <a:spcAft>
                <a:spcPts val="0"/>
              </a:spcAft>
              <a:buClr>
                <a:schemeClr val="dk1"/>
              </a:buClr>
              <a:buSzPct val="100000"/>
              <a:buNone/>
            </a:pPr>
            <a:r>
              <a:rPr lang="en-US"/>
              <a:t>	n3.display();</a:t>
            </a:r>
            <a:endParaRPr/>
          </a:p>
          <a:p>
            <a:pPr marL="0" lvl="0" indent="0" algn="l" rtl="0">
              <a:lnSpc>
                <a:spcPct val="90000"/>
              </a:lnSpc>
              <a:spcBef>
                <a:spcPts val="1000"/>
              </a:spcBef>
              <a:spcAft>
                <a:spcPts val="0"/>
              </a:spcAft>
              <a:buClr>
                <a:schemeClr val="dk1"/>
              </a:buClr>
              <a:buSzPct val="100000"/>
              <a:buNone/>
            </a:pPr>
            <a:r>
              <a:rPr lang="en-US"/>
              <a:t>	getch();</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n.a=10</a:t>
            </a:r>
            <a:endParaRPr/>
          </a:p>
          <a:p>
            <a:pPr marL="0" lvl="0" indent="0" algn="l" rtl="0">
              <a:lnSpc>
                <a:spcPct val="90000"/>
              </a:lnSpc>
              <a:spcBef>
                <a:spcPts val="1000"/>
              </a:spcBef>
              <a:spcAft>
                <a:spcPts val="0"/>
              </a:spcAft>
              <a:buClr>
                <a:schemeClr val="dk1"/>
              </a:buClr>
              <a:buSzPct val="100000"/>
              <a:buNone/>
            </a:pPr>
            <a:r>
              <a:rPr lang="en-US"/>
              <a:t>n.b=21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Manipulation Of String Using Operators :</a:t>
            </a:r>
            <a:endParaRPr b="1" u="sng"/>
          </a:p>
        </p:txBody>
      </p:sp>
      <p:sp>
        <p:nvSpPr>
          <p:cNvPr id="179" name="Google Shape;179;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In C++, you can also use operator overloading to manipulate strings</a:t>
            </a:r>
            <a:endParaRPr/>
          </a:p>
          <a:p>
            <a:pPr marL="228600" lvl="0" indent="-228600" algn="l" rtl="0">
              <a:lnSpc>
                <a:spcPct val="90000"/>
              </a:lnSpc>
              <a:spcBef>
                <a:spcPts val="1000"/>
              </a:spcBef>
              <a:spcAft>
                <a:spcPts val="0"/>
              </a:spcAft>
              <a:buClr>
                <a:schemeClr val="dk1"/>
              </a:buClr>
              <a:buSzPts val="2800"/>
              <a:buChar char="•"/>
            </a:pPr>
            <a:r>
              <a:rPr lang="en-US"/>
              <a:t> For example, you can overload + operator to concatenate two string objects or you can overload == operator to compare two string objects</a:t>
            </a:r>
            <a:endParaRPr/>
          </a:p>
          <a:p>
            <a:pPr marL="228600" lvl="0" indent="-228600" algn="l" rtl="0">
              <a:lnSpc>
                <a:spcPct val="90000"/>
              </a:lnSpc>
              <a:spcBef>
                <a:spcPts val="1000"/>
              </a:spcBef>
              <a:spcAft>
                <a:spcPts val="0"/>
              </a:spcAft>
              <a:buClr>
                <a:schemeClr val="dk1"/>
              </a:buClr>
              <a:buSzPts val="2800"/>
              <a:buChar char="•"/>
            </a:pPr>
            <a:r>
              <a:rPr lang="en-US"/>
              <a:t> In this example, we will overload + operator to concatenate two strings objects and == operator to compare two strings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Example :</a:t>
            </a:r>
            <a:endParaRPr b="1" u="sng"/>
          </a:p>
        </p:txBody>
      </p:sp>
      <p:sp>
        <p:nvSpPr>
          <p:cNvPr id="185" name="Google Shape;185;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chemeClr val="dk1"/>
              </a:buClr>
              <a:buSzPct val="100000"/>
              <a:buNone/>
            </a:pPr>
            <a:r>
              <a:rPr lang="en-US"/>
              <a:t>#include&lt;iostream.h&gt;</a:t>
            </a:r>
            <a:endParaRPr/>
          </a:p>
          <a:p>
            <a:pPr marL="0" lvl="0" indent="0" algn="l" rtl="0">
              <a:lnSpc>
                <a:spcPct val="90000"/>
              </a:lnSpc>
              <a:spcBef>
                <a:spcPts val="1000"/>
              </a:spcBef>
              <a:spcAft>
                <a:spcPts val="0"/>
              </a:spcAft>
              <a:buClr>
                <a:schemeClr val="dk1"/>
              </a:buClr>
              <a:buSzPct val="100000"/>
              <a:buNone/>
            </a:pPr>
            <a:r>
              <a:rPr lang="en-US"/>
              <a:t>#include&lt;conio.h&gt;</a:t>
            </a:r>
            <a:endParaRPr/>
          </a:p>
          <a:p>
            <a:pPr marL="0" lvl="0" indent="0" algn="l" rtl="0">
              <a:lnSpc>
                <a:spcPct val="90000"/>
              </a:lnSpc>
              <a:spcBef>
                <a:spcPts val="1000"/>
              </a:spcBef>
              <a:spcAft>
                <a:spcPts val="0"/>
              </a:spcAft>
              <a:buClr>
                <a:schemeClr val="dk1"/>
              </a:buClr>
              <a:buSzPct val="100000"/>
              <a:buNone/>
            </a:pPr>
            <a:r>
              <a:rPr lang="en-US"/>
              <a:t>#include&lt;string.h&gt;</a:t>
            </a:r>
            <a:endParaRPr/>
          </a:p>
          <a:p>
            <a:pPr marL="0" lvl="0" indent="0" algn="l" rtl="0">
              <a:lnSpc>
                <a:spcPct val="90000"/>
              </a:lnSpc>
              <a:spcBef>
                <a:spcPts val="1000"/>
              </a:spcBef>
              <a:spcAft>
                <a:spcPts val="0"/>
              </a:spcAft>
              <a:buClr>
                <a:schemeClr val="dk1"/>
              </a:buClr>
              <a:buSzPct val="100000"/>
              <a:buNone/>
            </a:pPr>
            <a:r>
              <a:rPr lang="en-US"/>
              <a:t>Class string1</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char *s;</a:t>
            </a:r>
            <a:endParaRPr/>
          </a:p>
          <a:p>
            <a:pPr marL="0" lvl="0" indent="0" algn="l" rtl="0">
              <a:lnSpc>
                <a:spcPct val="90000"/>
              </a:lnSpc>
              <a:spcBef>
                <a:spcPts val="1000"/>
              </a:spcBef>
              <a:spcAft>
                <a:spcPts val="0"/>
              </a:spcAft>
              <a:buClr>
                <a:schemeClr val="dk1"/>
              </a:buClr>
              <a:buSzPct val="100000"/>
              <a:buNone/>
            </a:pPr>
            <a:r>
              <a:rPr lang="en-US"/>
              <a:t>	int length;</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string1()</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length=0;</a:t>
            </a:r>
            <a:endParaRPr/>
          </a:p>
          <a:p>
            <a:pPr marL="0" lvl="0" indent="0" algn="l" rtl="0">
              <a:lnSpc>
                <a:spcPct val="90000"/>
              </a:lnSpc>
              <a:spcBef>
                <a:spcPts val="1000"/>
              </a:spcBef>
              <a:spcAft>
                <a:spcPts val="0"/>
              </a:spcAft>
              <a:buClr>
                <a:schemeClr val="dk1"/>
              </a:buClr>
              <a:buSzPct val="100000"/>
              <a:buNone/>
            </a:pPr>
            <a:r>
              <a:rPr lang="en-US"/>
              <a:t>		s=0;</a:t>
            </a:r>
            <a:endParaRPr/>
          </a:p>
          <a:p>
            <a:pPr marL="0" lvl="0" indent="0" algn="l" rtl="0">
              <a:lnSpc>
                <a:spcPct val="90000"/>
              </a:lnSpc>
              <a:spcBef>
                <a:spcPts val="1000"/>
              </a:spcBef>
              <a:spcAft>
                <a:spcPts val="0"/>
              </a:spcAft>
              <a:buClr>
                <a:schemeClr val="dk1"/>
              </a:buClr>
              <a:buSzPct val="100000"/>
              <a:buNone/>
            </a:pPr>
            <a:r>
              <a:rPr lang="en-US"/>
              <a:t>	}</a:t>
            </a:r>
            <a:endParaRPr/>
          </a:p>
        </p:txBody>
      </p:sp>
      <p:sp>
        <p:nvSpPr>
          <p:cNvPr id="186" name="Google Shape;186;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chemeClr val="dk1"/>
              </a:buClr>
              <a:buSzPct val="100000"/>
              <a:buNone/>
            </a:pPr>
            <a:r>
              <a:rPr lang="en-US"/>
              <a:t>	string1(char *a)</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length=strlen(a);</a:t>
            </a:r>
            <a:endParaRPr/>
          </a:p>
          <a:p>
            <a:pPr marL="0" lvl="0" indent="0" algn="l" rtl="0">
              <a:lnSpc>
                <a:spcPct val="90000"/>
              </a:lnSpc>
              <a:spcBef>
                <a:spcPts val="1000"/>
              </a:spcBef>
              <a:spcAft>
                <a:spcPts val="0"/>
              </a:spcAft>
              <a:buClr>
                <a:schemeClr val="dk1"/>
              </a:buClr>
              <a:buSzPct val="100000"/>
              <a:buNone/>
            </a:pPr>
            <a:r>
              <a:rPr lang="en-US"/>
              <a:t>		s=new char[length+1];</a:t>
            </a:r>
            <a:endParaRPr/>
          </a:p>
          <a:p>
            <a:pPr marL="0" lvl="0" indent="0" algn="l" rtl="0">
              <a:lnSpc>
                <a:spcPct val="90000"/>
              </a:lnSpc>
              <a:spcBef>
                <a:spcPts val="1000"/>
              </a:spcBef>
              <a:spcAft>
                <a:spcPts val="0"/>
              </a:spcAft>
              <a:buClr>
                <a:schemeClr val="dk1"/>
              </a:buClr>
              <a:buSzPct val="100000"/>
              <a:buNone/>
            </a:pPr>
            <a:r>
              <a:rPr lang="en-US"/>
              <a:t>		strcpy(s,a);</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void display()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cout&lt;&lt;“String=“&lt;&lt;s;</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friend void operator ==(string1 s1, string1 s2);	 friend void operator +(string1 s1, string1 s2); </a:t>
            </a:r>
            <a:endParaRPr/>
          </a:p>
          <a:p>
            <a:pPr marL="0" lvl="0" indent="0" algn="l" rtl="0">
              <a:lnSpc>
                <a:spcPct val="90000"/>
              </a:lnSpc>
              <a:spcBef>
                <a:spcPts val="1000"/>
              </a:spcBef>
              <a:spcAft>
                <a:spcPts val="0"/>
              </a:spcAft>
              <a:buClr>
                <a:schemeClr val="dk1"/>
              </a:buClr>
              <a:buSzPct val="100000"/>
              <a:buNone/>
            </a:pPr>
            <a:r>
              <a:rPr lang="en-US"/>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192" name="Google Shape;192;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a:t>Void operator ==(string1 s1, string1 s2)</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if(strcmp(s1.s,s2.s)==0)</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cout&lt;&lt;“same string”;</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else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cout&lt;&lt;“not same”;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p:txBody>
      </p:sp>
      <p:sp>
        <p:nvSpPr>
          <p:cNvPr id="193" name="Google Shape;193;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a:t>String1 operator +(string1 s1, string1 s2)</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string1 s3;</a:t>
            </a:r>
            <a:endParaRPr/>
          </a:p>
          <a:p>
            <a:pPr marL="0" lvl="0" indent="0" algn="l" rtl="0">
              <a:lnSpc>
                <a:spcPct val="90000"/>
              </a:lnSpc>
              <a:spcBef>
                <a:spcPts val="1000"/>
              </a:spcBef>
              <a:spcAft>
                <a:spcPts val="0"/>
              </a:spcAft>
              <a:buClr>
                <a:schemeClr val="dk1"/>
              </a:buClr>
              <a:buSzPct val="100000"/>
              <a:buNone/>
            </a:pPr>
            <a:r>
              <a:rPr lang="en-US"/>
              <a:t>	s3.s=new char[s1.length+s2.length+1];</a:t>
            </a:r>
            <a:endParaRPr/>
          </a:p>
          <a:p>
            <a:pPr marL="0" lvl="0" indent="0" algn="l" rtl="0">
              <a:lnSpc>
                <a:spcPct val="90000"/>
              </a:lnSpc>
              <a:spcBef>
                <a:spcPts val="1000"/>
              </a:spcBef>
              <a:spcAft>
                <a:spcPts val="0"/>
              </a:spcAft>
              <a:buClr>
                <a:schemeClr val="dk1"/>
              </a:buClr>
              <a:buSzPct val="100000"/>
              <a:buNone/>
            </a:pPr>
            <a:r>
              <a:rPr lang="en-US"/>
              <a:t>	strcpy(s3.s, s1.s);</a:t>
            </a:r>
            <a:endParaRPr/>
          </a:p>
          <a:p>
            <a:pPr marL="0" lvl="0" indent="0" algn="l" rtl="0">
              <a:lnSpc>
                <a:spcPct val="90000"/>
              </a:lnSpc>
              <a:spcBef>
                <a:spcPts val="1000"/>
              </a:spcBef>
              <a:spcAft>
                <a:spcPts val="0"/>
              </a:spcAft>
              <a:buClr>
                <a:schemeClr val="dk1"/>
              </a:buClr>
              <a:buSzPct val="100000"/>
              <a:buNone/>
            </a:pPr>
            <a:r>
              <a:rPr lang="en-US"/>
              <a:t>	strcat(s3.s, s2.s);</a:t>
            </a:r>
            <a:endParaRPr/>
          </a:p>
          <a:p>
            <a:pPr marL="0" lvl="0" indent="0" algn="l" rtl="0">
              <a:lnSpc>
                <a:spcPct val="90000"/>
              </a:lnSpc>
              <a:spcBef>
                <a:spcPts val="1000"/>
              </a:spcBef>
              <a:spcAft>
                <a:spcPts val="0"/>
              </a:spcAft>
              <a:buClr>
                <a:schemeClr val="dk1"/>
              </a:buClr>
              <a:buSzPct val="100000"/>
              <a:buNone/>
            </a:pPr>
            <a:r>
              <a:rPr lang="en-US"/>
              <a:t>	return s3;</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199" name="Google Shape;199;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a:t>Void main()</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	string1 s1(“Leeza”);</a:t>
            </a:r>
            <a:endParaRPr/>
          </a:p>
          <a:p>
            <a:pPr marL="0" lvl="0" indent="0" algn="l" rtl="0">
              <a:lnSpc>
                <a:spcPct val="90000"/>
              </a:lnSpc>
              <a:spcBef>
                <a:spcPts val="1000"/>
              </a:spcBef>
              <a:spcAft>
                <a:spcPts val="0"/>
              </a:spcAft>
              <a:buClr>
                <a:schemeClr val="dk1"/>
              </a:buClr>
              <a:buSzPts val="2800"/>
              <a:buNone/>
            </a:pPr>
            <a:r>
              <a:rPr lang="en-US"/>
              <a:t>	string1 s2(“Patel”);</a:t>
            </a:r>
            <a:endParaRPr/>
          </a:p>
          <a:p>
            <a:pPr marL="0" lvl="0" indent="0" algn="l" rtl="0">
              <a:lnSpc>
                <a:spcPct val="90000"/>
              </a:lnSpc>
              <a:spcBef>
                <a:spcPts val="1000"/>
              </a:spcBef>
              <a:spcAft>
                <a:spcPts val="0"/>
              </a:spcAft>
              <a:buClr>
                <a:schemeClr val="dk1"/>
              </a:buClr>
              <a:buSzPts val="2800"/>
              <a:buNone/>
            </a:pPr>
            <a:r>
              <a:rPr lang="en-US"/>
              <a:t>	string1 s3(“Leeza”);</a:t>
            </a:r>
            <a:endParaRPr/>
          </a:p>
          <a:p>
            <a:pPr marL="0" lvl="0" indent="0" algn="l" rtl="0">
              <a:lnSpc>
                <a:spcPct val="90000"/>
              </a:lnSpc>
              <a:spcBef>
                <a:spcPts val="1000"/>
              </a:spcBef>
              <a:spcAft>
                <a:spcPts val="0"/>
              </a:spcAft>
              <a:buClr>
                <a:schemeClr val="dk1"/>
              </a:buClr>
              <a:buSzPts val="2800"/>
              <a:buNone/>
            </a:pPr>
            <a:r>
              <a:rPr lang="en-US"/>
              <a:t>	cout&lt;&lt;“comparing s1, s2”;</a:t>
            </a:r>
            <a:endParaRPr/>
          </a:p>
          <a:p>
            <a:pPr marL="0" lvl="0" indent="0" algn="l" rtl="0">
              <a:lnSpc>
                <a:spcPct val="90000"/>
              </a:lnSpc>
              <a:spcBef>
                <a:spcPts val="1000"/>
              </a:spcBef>
              <a:spcAft>
                <a:spcPts val="0"/>
              </a:spcAft>
              <a:buClr>
                <a:schemeClr val="dk1"/>
              </a:buClr>
              <a:buSzPts val="2800"/>
              <a:buNone/>
            </a:pPr>
            <a:r>
              <a:rPr lang="en-US"/>
              <a:t>	s1==s2;</a:t>
            </a:r>
            <a:endParaRPr/>
          </a:p>
          <a:p>
            <a:pPr marL="0" lvl="0" indent="0" algn="l" rtl="0">
              <a:lnSpc>
                <a:spcPct val="90000"/>
              </a:lnSpc>
              <a:spcBef>
                <a:spcPts val="1000"/>
              </a:spcBef>
              <a:spcAft>
                <a:spcPts val="0"/>
              </a:spcAft>
              <a:buClr>
                <a:schemeClr val="dk1"/>
              </a:buClr>
              <a:buSzPts val="2800"/>
              <a:buNone/>
            </a:pPr>
            <a:r>
              <a:rPr lang="en-US"/>
              <a:t>	cout&lt;&lt;“comparing s1, s3”;</a:t>
            </a:r>
            <a:endParaRPr/>
          </a:p>
          <a:p>
            <a:pPr marL="0" lvl="0" indent="0" algn="l" rtl="0">
              <a:lnSpc>
                <a:spcPct val="90000"/>
              </a:lnSpc>
              <a:spcBef>
                <a:spcPts val="1000"/>
              </a:spcBef>
              <a:spcAft>
                <a:spcPts val="0"/>
              </a:spcAft>
              <a:buClr>
                <a:schemeClr val="dk1"/>
              </a:buClr>
              <a:buSzPts val="2800"/>
              <a:buNone/>
            </a:pPr>
            <a:r>
              <a:rPr lang="en-US"/>
              <a:t>	s1==s3;</a:t>
            </a:r>
            <a:endParaRPr/>
          </a:p>
        </p:txBody>
      </p:sp>
      <p:sp>
        <p:nvSpPr>
          <p:cNvPr id="200" name="Google Shape;200;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a:t>	string1 s4;</a:t>
            </a:r>
            <a:endParaRPr/>
          </a:p>
          <a:p>
            <a:pPr marL="0" lvl="0" indent="0" algn="l" rtl="0">
              <a:lnSpc>
                <a:spcPct val="90000"/>
              </a:lnSpc>
              <a:spcBef>
                <a:spcPts val="1000"/>
              </a:spcBef>
              <a:spcAft>
                <a:spcPts val="0"/>
              </a:spcAft>
              <a:buClr>
                <a:schemeClr val="dk1"/>
              </a:buClr>
              <a:buSzPts val="2800"/>
              <a:buNone/>
            </a:pPr>
            <a:r>
              <a:rPr lang="en-US"/>
              <a:t>	s4=s1+s2;</a:t>
            </a:r>
            <a:endParaRPr/>
          </a:p>
          <a:p>
            <a:pPr marL="0" lvl="0" indent="0" algn="l" rtl="0">
              <a:lnSpc>
                <a:spcPct val="90000"/>
              </a:lnSpc>
              <a:spcBef>
                <a:spcPts val="1000"/>
              </a:spcBef>
              <a:spcAft>
                <a:spcPts val="0"/>
              </a:spcAft>
              <a:buClr>
                <a:schemeClr val="dk1"/>
              </a:buClr>
              <a:buSzPts val="2800"/>
              <a:buNone/>
            </a:pPr>
            <a:r>
              <a:rPr lang="en-US"/>
              <a:t>	s4.display();</a:t>
            </a:r>
            <a:endParaRPr/>
          </a:p>
          <a:p>
            <a:pPr marL="0" lvl="0" indent="0" algn="l" rtl="0">
              <a:lnSpc>
                <a:spcPct val="90000"/>
              </a:lnSpc>
              <a:spcBef>
                <a:spcPts val="1000"/>
              </a:spcBef>
              <a:spcAft>
                <a:spcPts val="0"/>
              </a:spcAft>
              <a:buClr>
                <a:schemeClr val="dk1"/>
              </a:buClr>
              <a:buSzPts val="2800"/>
              <a:buNone/>
            </a:pPr>
            <a:r>
              <a:rPr lang="en-US"/>
              <a:t>	getch();</a:t>
            </a:r>
            <a:endParaRPr/>
          </a:p>
          <a:p>
            <a:pPr marL="0" lvl="0" indent="0" algn="l" rtl="0">
              <a:lnSpc>
                <a:spcPct val="90000"/>
              </a:lnSpc>
              <a:spcBef>
                <a:spcPts val="1000"/>
              </a:spcBef>
              <a:spcAft>
                <a:spcPts val="0"/>
              </a:spcAft>
              <a:buClr>
                <a:schemeClr val="dk1"/>
              </a:buClr>
              <a:buSzPts val="2800"/>
              <a:buNone/>
            </a:pPr>
            <a:r>
              <a:rPr lang="en-US"/>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Concept Of Operator Overloading :</a:t>
            </a:r>
            <a:endParaRPr b="1" u="sng"/>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C++ introduces a feature known as operator overloading that enables you to give a special meaning to an operator</a:t>
            </a:r>
            <a:endParaRPr/>
          </a:p>
          <a:p>
            <a:pPr marL="228600" lvl="0" indent="-228600" algn="l" rtl="0">
              <a:lnSpc>
                <a:spcPct val="90000"/>
              </a:lnSpc>
              <a:spcBef>
                <a:spcPts val="1000"/>
              </a:spcBef>
              <a:spcAft>
                <a:spcPts val="0"/>
              </a:spcAft>
              <a:buClr>
                <a:schemeClr val="dk1"/>
              </a:buClr>
              <a:buSzPts val="2800"/>
              <a:buChar char="•"/>
            </a:pPr>
            <a:r>
              <a:rPr lang="en-US"/>
              <a:t> In simple terms, we can change the meaning of an operator to apply it to objects</a:t>
            </a:r>
            <a:endParaRPr/>
          </a:p>
          <a:p>
            <a:pPr marL="228600" lvl="0" indent="-228600" algn="l" rtl="0">
              <a:lnSpc>
                <a:spcPct val="90000"/>
              </a:lnSpc>
              <a:spcBef>
                <a:spcPts val="1000"/>
              </a:spcBef>
              <a:spcAft>
                <a:spcPts val="0"/>
              </a:spcAft>
              <a:buClr>
                <a:schemeClr val="dk1"/>
              </a:buClr>
              <a:buSzPts val="2800"/>
              <a:buChar char="•"/>
            </a:pPr>
            <a:r>
              <a:rPr lang="en-US"/>
              <a:t> For example, the + operator can be used to add two numbers of any types. </a:t>
            </a:r>
            <a:endParaRPr/>
          </a:p>
          <a:p>
            <a:pPr marL="228600" lvl="0" indent="-228600" algn="l" rtl="0">
              <a:lnSpc>
                <a:spcPct val="90000"/>
              </a:lnSpc>
              <a:spcBef>
                <a:spcPts val="1000"/>
              </a:spcBef>
              <a:spcAft>
                <a:spcPts val="0"/>
              </a:spcAft>
              <a:buClr>
                <a:schemeClr val="dk1"/>
              </a:buClr>
              <a:buSzPts val="2800"/>
              <a:buChar char="•"/>
            </a:pPr>
            <a:r>
              <a:rPr lang="en-US"/>
              <a:t> We can overload + operator to apply it on the object of a class</a:t>
            </a:r>
            <a:endParaRPr/>
          </a:p>
          <a:p>
            <a:pPr marL="228600" lvl="0" indent="-228600" algn="l" rtl="0">
              <a:lnSpc>
                <a:spcPct val="90000"/>
              </a:lnSpc>
              <a:spcBef>
                <a:spcPts val="1000"/>
              </a:spcBef>
              <a:spcAft>
                <a:spcPts val="0"/>
              </a:spcAft>
              <a:buClr>
                <a:schemeClr val="dk1"/>
              </a:buClr>
              <a:buSzPts val="2800"/>
              <a:buChar char="•"/>
            </a:pPr>
            <a:r>
              <a:rPr lang="en-US"/>
              <a:t> In C++, we can overload all the operators except the following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206" name="Google Shape;206;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Here, we have used 2 constructors for creating string objects</a:t>
            </a:r>
            <a:endParaRPr/>
          </a:p>
          <a:p>
            <a:pPr marL="228600" lvl="0" indent="-228600" algn="l" rtl="0">
              <a:lnSpc>
                <a:spcPct val="90000"/>
              </a:lnSpc>
              <a:spcBef>
                <a:spcPts val="1000"/>
              </a:spcBef>
              <a:spcAft>
                <a:spcPts val="0"/>
              </a:spcAft>
              <a:buClr>
                <a:schemeClr val="dk1"/>
              </a:buClr>
              <a:buSzPts val="2800"/>
              <a:buChar char="•"/>
            </a:pPr>
            <a:r>
              <a:rPr lang="en-US"/>
              <a:t> The == operator just compares 2 strings and prints message whether they are same or not</a:t>
            </a:r>
            <a:endParaRPr/>
          </a:p>
          <a:p>
            <a:pPr marL="228600" lvl="0" indent="-228600" algn="l" rtl="0">
              <a:lnSpc>
                <a:spcPct val="90000"/>
              </a:lnSpc>
              <a:spcBef>
                <a:spcPts val="1000"/>
              </a:spcBef>
              <a:spcAft>
                <a:spcPts val="0"/>
              </a:spcAft>
              <a:buClr>
                <a:schemeClr val="dk1"/>
              </a:buClr>
              <a:buSzPts val="2800"/>
              <a:buChar char="•"/>
            </a:pPr>
            <a:r>
              <a:rPr lang="en-US"/>
              <a:t> The + operator creates a new array of character and allocates memory required by it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Rules for operator overloading :</a:t>
            </a:r>
            <a:endParaRPr b="1" u="sng"/>
          </a:p>
        </p:txBody>
      </p:sp>
      <p:sp>
        <p:nvSpPr>
          <p:cNvPr id="212" name="Google Shape;212;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ct val="100000"/>
              <a:buChar char="•"/>
            </a:pPr>
            <a:r>
              <a:rPr lang="en-US"/>
              <a:t> There are some rules that should be considered when using operator overloading:</a:t>
            </a:r>
            <a:endParaRPr/>
          </a:p>
          <a:p>
            <a:pPr marL="514350" lvl="0" indent="-514350" algn="l" rtl="0">
              <a:lnSpc>
                <a:spcPct val="90000"/>
              </a:lnSpc>
              <a:spcBef>
                <a:spcPts val="1000"/>
              </a:spcBef>
              <a:spcAft>
                <a:spcPts val="0"/>
              </a:spcAft>
              <a:buClr>
                <a:schemeClr val="dk1"/>
              </a:buClr>
              <a:buSzPct val="100000"/>
              <a:buFont typeface="Arial"/>
              <a:buAutoNum type="arabicPeriod"/>
            </a:pPr>
            <a:r>
              <a:rPr lang="en-US"/>
              <a:t> By overloading an operator, you cannot change the original meaning of an operator. For ex, you cannot overload * operator to add 2 numbers instead of multiplying  them</a:t>
            </a:r>
            <a:endParaRPr/>
          </a:p>
          <a:p>
            <a:pPr marL="514350" lvl="0" indent="-514350" algn="l" rtl="0">
              <a:lnSpc>
                <a:spcPct val="90000"/>
              </a:lnSpc>
              <a:spcBef>
                <a:spcPts val="1000"/>
              </a:spcBef>
              <a:spcAft>
                <a:spcPts val="0"/>
              </a:spcAft>
              <a:buClr>
                <a:schemeClr val="dk1"/>
              </a:buClr>
              <a:buSzPct val="100000"/>
              <a:buFont typeface="Arial"/>
              <a:buAutoNum type="arabicPeriod"/>
            </a:pPr>
            <a:r>
              <a:rPr lang="en-US"/>
              <a:t> You cannot change the syntax of the original operators. For ex, a-b subtracts b from a. you cannot change this rule by overloading them</a:t>
            </a:r>
            <a:endParaRPr/>
          </a:p>
          <a:p>
            <a:pPr marL="514350" lvl="0" indent="-514350" algn="l" rtl="0">
              <a:lnSpc>
                <a:spcPct val="90000"/>
              </a:lnSpc>
              <a:spcBef>
                <a:spcPts val="1000"/>
              </a:spcBef>
              <a:spcAft>
                <a:spcPts val="0"/>
              </a:spcAft>
              <a:buClr>
                <a:schemeClr val="dk1"/>
              </a:buClr>
              <a:buSzPct val="100000"/>
              <a:buFont typeface="Arial"/>
              <a:buAutoNum type="arabicPeriod"/>
            </a:pPr>
            <a:r>
              <a:rPr lang="en-US"/>
              <a:t> You can overload only existing operators. You cannot define your own operator</a:t>
            </a:r>
            <a:endParaRPr/>
          </a:p>
          <a:p>
            <a:pPr marL="514350" lvl="0" indent="-514350" algn="l" rtl="0">
              <a:lnSpc>
                <a:spcPct val="90000"/>
              </a:lnSpc>
              <a:spcBef>
                <a:spcPts val="1000"/>
              </a:spcBef>
              <a:spcAft>
                <a:spcPts val="0"/>
              </a:spcAft>
              <a:buClr>
                <a:schemeClr val="dk1"/>
              </a:buClr>
              <a:buSzPct val="100000"/>
              <a:buFont typeface="Arial"/>
              <a:buAutoNum type="arabicPeriod"/>
            </a:pPr>
            <a:r>
              <a:rPr lang="en-US"/>
              <a:t> Some operators cannot be overloaded as discussed above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2"/>
          <p:cNvSpPr txBox="1">
            <a:spLocks noGrp="1"/>
          </p:cNvSpPr>
          <p:nvPr>
            <p:ph type="title"/>
          </p:nvPr>
        </p:nvSpPr>
        <p:spPr>
          <a:xfrm>
            <a:off x="928352" y="28785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218" name="Google Shape;218;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AutoNum type="arabicPeriod" startAt="5"/>
            </a:pPr>
            <a:r>
              <a:rPr lang="en-US"/>
              <a:t>Overloading unary operators using member function will not take any argument, but using friend function it will take one argument</a:t>
            </a:r>
            <a:endParaRPr/>
          </a:p>
          <a:p>
            <a:pPr marL="514350" lvl="0" indent="-514350" algn="l" rtl="0">
              <a:lnSpc>
                <a:spcPct val="90000"/>
              </a:lnSpc>
              <a:spcBef>
                <a:spcPts val="1000"/>
              </a:spcBef>
              <a:spcAft>
                <a:spcPts val="0"/>
              </a:spcAft>
              <a:buClr>
                <a:schemeClr val="dk1"/>
              </a:buClr>
              <a:buSzPts val="2800"/>
              <a:buAutoNum type="arabicPeriod" startAt="5"/>
            </a:pPr>
            <a:r>
              <a:rPr lang="en-US"/>
              <a:t> Overloading binary operators using member function will take one argument, but using friend function, it will take 2 arguments</a:t>
            </a:r>
            <a:endParaRPr/>
          </a:p>
          <a:p>
            <a:pPr marL="514350" lvl="0" indent="-514350" algn="l" rtl="0">
              <a:lnSpc>
                <a:spcPct val="90000"/>
              </a:lnSpc>
              <a:spcBef>
                <a:spcPts val="1000"/>
              </a:spcBef>
              <a:spcAft>
                <a:spcPts val="0"/>
              </a:spcAft>
              <a:buClr>
                <a:schemeClr val="dk1"/>
              </a:buClr>
              <a:buSzPts val="2800"/>
              <a:buAutoNum type="arabicPeriod" startAt="5"/>
            </a:pPr>
            <a:r>
              <a:rPr lang="en-US"/>
              <a:t> You cannot use friend function to overload following operators </a:t>
            </a:r>
            <a:endParaRPr/>
          </a:p>
        </p:txBody>
      </p:sp>
      <p:graphicFrame>
        <p:nvGraphicFramePr>
          <p:cNvPr id="219" name="Google Shape;219;p22"/>
          <p:cNvGraphicFramePr/>
          <p:nvPr/>
        </p:nvGraphicFramePr>
        <p:xfrm>
          <a:off x="1710028" y="4345346"/>
          <a:ext cx="3000000" cy="3000000"/>
        </p:xfrm>
        <a:graphic>
          <a:graphicData uri="http://schemas.openxmlformats.org/drawingml/2006/table">
            <a:tbl>
              <a:tblPr>
                <a:noFill/>
                <a:tableStyleId>{88BBAEE9-1DF6-4640-97F2-215C13A159AB}</a:tableStyleId>
              </a:tblPr>
              <a:tblGrid>
                <a:gridCol w="2709325">
                  <a:extLst>
                    <a:ext uri="{9D8B030D-6E8A-4147-A177-3AD203B41FA5}">
                      <a16:colId xmlns:a16="http://schemas.microsoft.com/office/drawing/2014/main" val="20000"/>
                    </a:ext>
                  </a:extLst>
                </a:gridCol>
                <a:gridCol w="2709325">
                  <a:extLst>
                    <a:ext uri="{9D8B030D-6E8A-4147-A177-3AD203B41FA5}">
                      <a16:colId xmlns:a16="http://schemas.microsoft.com/office/drawing/2014/main" val="20001"/>
                    </a:ext>
                  </a:extLst>
                </a:gridCol>
                <a:gridCol w="270932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a:t>Sr no</a:t>
                      </a:r>
                      <a:endParaRPr sz="1800"/>
                    </a:p>
                  </a:txBody>
                  <a:tcPr marL="91450" marR="91450" marT="45725" marB="45725"/>
                </a:tc>
                <a:tc>
                  <a:txBody>
                    <a:bodyPr/>
                    <a:lstStyle/>
                    <a:p>
                      <a:pPr marL="0" marR="0" lvl="0" indent="0" algn="l" rtl="0">
                        <a:spcBef>
                          <a:spcPts val="0"/>
                        </a:spcBef>
                        <a:spcAft>
                          <a:spcPts val="0"/>
                        </a:spcAft>
                        <a:buNone/>
                      </a:pPr>
                      <a:r>
                        <a:rPr lang="en-US" sz="1800"/>
                        <a:t>Operator symbol</a:t>
                      </a:r>
                      <a:endParaRPr sz="1800"/>
                    </a:p>
                  </a:txBody>
                  <a:tcPr marL="91450" marR="91450" marT="45725" marB="45725"/>
                </a:tc>
                <a:tc>
                  <a:txBody>
                    <a:bodyPr/>
                    <a:lstStyle/>
                    <a:p>
                      <a:pPr marL="0" marR="0" lvl="0" indent="0" algn="l" rtl="0">
                        <a:spcBef>
                          <a:spcPts val="0"/>
                        </a:spcBef>
                        <a:spcAft>
                          <a:spcPts val="0"/>
                        </a:spcAft>
                        <a:buNone/>
                      </a:pPr>
                      <a:r>
                        <a:rPr lang="en-US" sz="1800"/>
                        <a:t>Name</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Assignment operator</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Function call operator</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Array indexing or subscript</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-&gt;</a:t>
                      </a:r>
                      <a:endParaRPr sz="1800"/>
                    </a:p>
                  </a:txBody>
                  <a:tcPr marL="91450" marR="91450" marT="45725" marB="45725"/>
                </a:tc>
                <a:tc>
                  <a:txBody>
                    <a:bodyPr/>
                    <a:lstStyle/>
                    <a:p>
                      <a:pPr marL="0" marR="0" lvl="0" indent="0" algn="l" rtl="0">
                        <a:spcBef>
                          <a:spcPts val="0"/>
                        </a:spcBef>
                        <a:spcAft>
                          <a:spcPts val="0"/>
                        </a:spcAft>
                        <a:buNone/>
                      </a:pPr>
                      <a:r>
                        <a:rPr lang="en-US" sz="1800"/>
                        <a:t>Class member access op</a:t>
                      </a:r>
                      <a:endParaRPr sz="180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Type Conversion :</a:t>
            </a:r>
            <a:endParaRPr b="1" u="sng"/>
          </a:p>
        </p:txBody>
      </p:sp>
      <p:sp>
        <p:nvSpPr>
          <p:cNvPr id="225" name="Google Shape;225;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 When we write an expression containing variables of different data types, type conversion is must. ( implicit or explicit)</a:t>
            </a:r>
            <a:endParaRPr/>
          </a:p>
          <a:p>
            <a:pPr marL="228600" lvl="0" indent="-228600" algn="l" rtl="0">
              <a:lnSpc>
                <a:spcPct val="90000"/>
              </a:lnSpc>
              <a:spcBef>
                <a:spcPts val="1000"/>
              </a:spcBef>
              <a:spcAft>
                <a:spcPts val="0"/>
              </a:spcAft>
              <a:buClr>
                <a:schemeClr val="dk1"/>
              </a:buClr>
              <a:buSzPts val="2800"/>
              <a:buChar char="•"/>
            </a:pPr>
            <a:r>
              <a:rPr lang="en-US"/>
              <a:t> For example, float a=12.34; int b=a;</a:t>
            </a:r>
            <a:endParaRPr/>
          </a:p>
          <a:p>
            <a:pPr marL="228600" lvl="0" indent="-228600" algn="l" rtl="0">
              <a:lnSpc>
                <a:spcPct val="90000"/>
              </a:lnSpc>
              <a:spcBef>
                <a:spcPts val="1000"/>
              </a:spcBef>
              <a:spcAft>
                <a:spcPts val="0"/>
              </a:spcAft>
              <a:buClr>
                <a:schemeClr val="dk1"/>
              </a:buClr>
              <a:buSzPts val="2800"/>
              <a:buChar char="•"/>
            </a:pPr>
            <a:r>
              <a:rPr lang="en-US"/>
              <a:t>  Here the value of a is transferred to b, but the fractional part will be truncated as the variable b is of type integer.</a:t>
            </a:r>
            <a:endParaRPr/>
          </a:p>
          <a:p>
            <a:pPr marL="228600" lvl="0" indent="-228600" algn="l" rtl="0">
              <a:lnSpc>
                <a:spcPct val="90000"/>
              </a:lnSpc>
              <a:spcBef>
                <a:spcPts val="1000"/>
              </a:spcBef>
              <a:spcAft>
                <a:spcPts val="0"/>
              </a:spcAft>
              <a:buClr>
                <a:schemeClr val="dk1"/>
              </a:buClr>
              <a:buSzPts val="2800"/>
              <a:buChar char="•"/>
            </a:pPr>
            <a:r>
              <a:rPr lang="en-US"/>
              <a:t> This also applies to class objects. </a:t>
            </a:r>
            <a:endParaRPr/>
          </a:p>
          <a:p>
            <a:pPr marL="228600" lvl="0" indent="-228600" algn="l" rtl="0">
              <a:lnSpc>
                <a:spcPct val="90000"/>
              </a:lnSpc>
              <a:spcBef>
                <a:spcPts val="1000"/>
              </a:spcBef>
              <a:spcAft>
                <a:spcPts val="0"/>
              </a:spcAft>
              <a:buClr>
                <a:schemeClr val="dk1"/>
              </a:buClr>
              <a:buSzPts val="2800"/>
              <a:buChar char="•"/>
            </a:pPr>
            <a:r>
              <a:rPr lang="en-US"/>
              <a:t> test t1,t2,t3;</a:t>
            </a:r>
            <a:endParaRPr/>
          </a:p>
          <a:p>
            <a:pPr marL="228600" lvl="0" indent="-228600" algn="l" rtl="0">
              <a:lnSpc>
                <a:spcPct val="90000"/>
              </a:lnSpc>
              <a:spcBef>
                <a:spcPts val="1000"/>
              </a:spcBef>
              <a:spcAft>
                <a:spcPts val="0"/>
              </a:spcAft>
              <a:buClr>
                <a:schemeClr val="dk1"/>
              </a:buClr>
              <a:buSzPts val="2800"/>
              <a:buChar char="•"/>
            </a:pPr>
            <a:r>
              <a:rPr lang="en-US"/>
              <a:t> t1=t2+t3;</a:t>
            </a:r>
            <a:endParaRPr/>
          </a:p>
          <a:p>
            <a:pPr marL="228600" lvl="0" indent="-228600" algn="l" rtl="0">
              <a:lnSpc>
                <a:spcPct val="90000"/>
              </a:lnSpc>
              <a:spcBef>
                <a:spcPts val="1000"/>
              </a:spcBef>
              <a:spcAft>
                <a:spcPts val="0"/>
              </a:spcAft>
              <a:buClr>
                <a:schemeClr val="dk1"/>
              </a:buClr>
              <a:buSzPts val="2800"/>
              <a:buChar char="•"/>
            </a:pPr>
            <a:r>
              <a:rPr lang="en-US"/>
              <a:t> This is also valid as the t1,t2,t3 are the objects of same class and provided proper operator overloading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231" name="Google Shape;231;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But what, if there are objects of different class or combination of objects and variable data type variable?</a:t>
            </a:r>
            <a:endParaRPr/>
          </a:p>
          <a:p>
            <a:pPr marL="228600" lvl="0" indent="-228600" algn="l" rtl="0">
              <a:lnSpc>
                <a:spcPct val="90000"/>
              </a:lnSpc>
              <a:spcBef>
                <a:spcPts val="1000"/>
              </a:spcBef>
              <a:spcAft>
                <a:spcPts val="0"/>
              </a:spcAft>
              <a:buClr>
                <a:schemeClr val="dk1"/>
              </a:buClr>
              <a:buSzPts val="2800"/>
              <a:buChar char="•"/>
            </a:pPr>
            <a:r>
              <a:rPr lang="en-US"/>
              <a:t> This can be done by performing proper type conversion method which can be done as follows:</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Basic type to class type conversion</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Class type to basic type conversion</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One class to another class conversion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1. Basic type to class type conversion :</a:t>
            </a:r>
            <a:endParaRPr b="1" u="sng"/>
          </a:p>
        </p:txBody>
      </p:sp>
      <p:sp>
        <p:nvSpPr>
          <p:cNvPr id="237" name="Google Shape;23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Consider a class test and the statement </a:t>
            </a:r>
            <a:endParaRPr/>
          </a:p>
          <a:p>
            <a:pPr marL="0" lvl="0" indent="0" algn="l" rtl="0">
              <a:lnSpc>
                <a:spcPct val="90000"/>
              </a:lnSpc>
              <a:spcBef>
                <a:spcPts val="1000"/>
              </a:spcBef>
              <a:spcAft>
                <a:spcPts val="0"/>
              </a:spcAft>
              <a:buClr>
                <a:schemeClr val="dk1"/>
              </a:buClr>
              <a:buSzPts val="2800"/>
              <a:buNone/>
            </a:pPr>
            <a:r>
              <a:rPr lang="en-US"/>
              <a:t>	test t1;</a:t>
            </a:r>
            <a:endParaRPr/>
          </a:p>
          <a:p>
            <a:pPr marL="0" lvl="0" indent="0" algn="l" rtl="0">
              <a:lnSpc>
                <a:spcPct val="90000"/>
              </a:lnSpc>
              <a:spcBef>
                <a:spcPts val="1000"/>
              </a:spcBef>
              <a:spcAft>
                <a:spcPts val="0"/>
              </a:spcAft>
              <a:buClr>
                <a:schemeClr val="dk1"/>
              </a:buClr>
              <a:buSzPts val="2800"/>
              <a:buNone/>
            </a:pPr>
            <a:r>
              <a:rPr lang="en-US"/>
              <a:t>	int a;</a:t>
            </a:r>
            <a:endParaRPr/>
          </a:p>
          <a:p>
            <a:pPr marL="0" lvl="0" indent="0" algn="l" rtl="0">
              <a:lnSpc>
                <a:spcPct val="90000"/>
              </a:lnSpc>
              <a:spcBef>
                <a:spcPts val="1000"/>
              </a:spcBef>
              <a:spcAft>
                <a:spcPts val="0"/>
              </a:spcAft>
              <a:buClr>
                <a:schemeClr val="dk1"/>
              </a:buClr>
              <a:buSzPts val="2800"/>
              <a:buNone/>
            </a:pPr>
            <a:r>
              <a:rPr lang="en-US"/>
              <a:t>	t1=a; 	//int to class type conversion</a:t>
            </a:r>
            <a:endParaRPr/>
          </a:p>
          <a:p>
            <a:pPr marL="0" lvl="0" indent="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 Here is an example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Program:</a:t>
            </a:r>
            <a:endParaRPr b="1" u="sng"/>
          </a:p>
        </p:txBody>
      </p:sp>
      <p:sp>
        <p:nvSpPr>
          <p:cNvPr id="243" name="Google Shape;243;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90000"/>
              </a:lnSpc>
              <a:spcBef>
                <a:spcPts val="0"/>
              </a:spcBef>
              <a:spcAft>
                <a:spcPts val="0"/>
              </a:spcAft>
              <a:buClr>
                <a:schemeClr val="dk1"/>
              </a:buClr>
              <a:buSzPct val="100000"/>
              <a:buNone/>
            </a:pPr>
            <a:r>
              <a:rPr lang="en-US"/>
              <a:t>#include&lt;iostream.h&gt;</a:t>
            </a:r>
            <a:endParaRPr/>
          </a:p>
          <a:p>
            <a:pPr marL="0" lvl="0" indent="0" algn="l" rtl="0">
              <a:lnSpc>
                <a:spcPct val="90000"/>
              </a:lnSpc>
              <a:spcBef>
                <a:spcPts val="1000"/>
              </a:spcBef>
              <a:spcAft>
                <a:spcPts val="0"/>
              </a:spcAft>
              <a:buClr>
                <a:schemeClr val="dk1"/>
              </a:buClr>
              <a:buSzPct val="100000"/>
              <a:buNone/>
            </a:pPr>
            <a:r>
              <a:rPr lang="en-US"/>
              <a:t>#include&lt;conio.h&gt;</a:t>
            </a:r>
            <a:endParaRPr/>
          </a:p>
          <a:p>
            <a:pPr marL="0" lvl="0" indent="0" algn="l" rtl="0">
              <a:lnSpc>
                <a:spcPct val="90000"/>
              </a:lnSpc>
              <a:spcBef>
                <a:spcPts val="1000"/>
              </a:spcBef>
              <a:spcAft>
                <a:spcPts val="0"/>
              </a:spcAft>
              <a:buClr>
                <a:schemeClr val="dk1"/>
              </a:buClr>
              <a:buSzPct val="100000"/>
              <a:buNone/>
            </a:pPr>
            <a:r>
              <a:rPr lang="en-US"/>
              <a:t>Class time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int hours,minutes;</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time()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hours=minutes=0;</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time(int t)</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hours=t/60;</a:t>
            </a:r>
            <a:endParaRPr/>
          </a:p>
          <a:p>
            <a:pPr marL="0" lvl="0" indent="0" algn="l" rtl="0">
              <a:lnSpc>
                <a:spcPct val="90000"/>
              </a:lnSpc>
              <a:spcBef>
                <a:spcPts val="1000"/>
              </a:spcBef>
              <a:spcAft>
                <a:spcPts val="0"/>
              </a:spcAft>
              <a:buClr>
                <a:schemeClr val="dk1"/>
              </a:buClr>
              <a:buSzPct val="100000"/>
              <a:buNone/>
            </a:pPr>
            <a:r>
              <a:rPr lang="en-US"/>
              <a:t>	minutes=t%60;</a:t>
            </a:r>
            <a:endParaRPr/>
          </a:p>
          <a:p>
            <a:pPr marL="0" lvl="0" indent="0" algn="l" rtl="0">
              <a:lnSpc>
                <a:spcPct val="90000"/>
              </a:lnSpc>
              <a:spcBef>
                <a:spcPts val="1000"/>
              </a:spcBef>
              <a:spcAft>
                <a:spcPts val="0"/>
              </a:spcAft>
              <a:buClr>
                <a:schemeClr val="dk1"/>
              </a:buClr>
              <a:buSzPct val="100000"/>
              <a:buNone/>
            </a:pPr>
            <a:r>
              <a:rPr lang="en-US"/>
              <a:t>	}</a:t>
            </a:r>
            <a:endParaRPr/>
          </a:p>
        </p:txBody>
      </p:sp>
      <p:sp>
        <p:nvSpPr>
          <p:cNvPr id="244" name="Google Shape;244;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90000"/>
              </a:lnSpc>
              <a:spcBef>
                <a:spcPts val="0"/>
              </a:spcBef>
              <a:spcAft>
                <a:spcPts val="0"/>
              </a:spcAft>
              <a:buClr>
                <a:schemeClr val="dk1"/>
              </a:buClr>
              <a:buSzPct val="100000"/>
              <a:buNone/>
            </a:pPr>
            <a:r>
              <a:rPr lang="en-US"/>
              <a:t>	void display()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cout&lt;&lt;“hours =“&lt;&lt;hours;</a:t>
            </a:r>
            <a:endParaRPr/>
          </a:p>
          <a:p>
            <a:pPr marL="0" lvl="0" indent="0" algn="l" rtl="0">
              <a:lnSpc>
                <a:spcPct val="90000"/>
              </a:lnSpc>
              <a:spcBef>
                <a:spcPts val="1000"/>
              </a:spcBef>
              <a:spcAft>
                <a:spcPts val="0"/>
              </a:spcAft>
              <a:buClr>
                <a:schemeClr val="dk1"/>
              </a:buClr>
              <a:buSzPct val="100000"/>
              <a:buNone/>
            </a:pPr>
            <a:r>
              <a:rPr lang="en-US"/>
              <a:t>	cout&lt;&lt;“minutes=“&lt;&lt;minutes;</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Void main()</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int t;</a:t>
            </a:r>
            <a:endParaRPr/>
          </a:p>
          <a:p>
            <a:pPr marL="0" lvl="0" indent="0" algn="l" rtl="0">
              <a:lnSpc>
                <a:spcPct val="90000"/>
              </a:lnSpc>
              <a:spcBef>
                <a:spcPts val="1000"/>
              </a:spcBef>
              <a:spcAft>
                <a:spcPts val="0"/>
              </a:spcAft>
              <a:buClr>
                <a:schemeClr val="dk1"/>
              </a:buClr>
              <a:buSzPct val="100000"/>
              <a:buNone/>
            </a:pPr>
            <a:r>
              <a:rPr lang="en-US"/>
              <a:t>	cout&lt;&lt;“Enter time in minutes”;</a:t>
            </a:r>
            <a:endParaRPr/>
          </a:p>
          <a:p>
            <a:pPr marL="0" lvl="0" indent="0" algn="l" rtl="0">
              <a:lnSpc>
                <a:spcPct val="90000"/>
              </a:lnSpc>
              <a:spcBef>
                <a:spcPts val="1000"/>
              </a:spcBef>
              <a:spcAft>
                <a:spcPts val="0"/>
              </a:spcAft>
              <a:buClr>
                <a:schemeClr val="dk1"/>
              </a:buClr>
              <a:buSzPct val="100000"/>
              <a:buNone/>
            </a:pPr>
            <a:r>
              <a:rPr lang="en-US"/>
              <a:t>	cin&gt;&gt;t;</a:t>
            </a:r>
            <a:endParaRPr/>
          </a:p>
          <a:p>
            <a:pPr marL="0" lvl="0" indent="0" algn="l" rtl="0">
              <a:lnSpc>
                <a:spcPct val="90000"/>
              </a:lnSpc>
              <a:spcBef>
                <a:spcPts val="1000"/>
              </a:spcBef>
              <a:spcAft>
                <a:spcPts val="0"/>
              </a:spcAft>
              <a:buClr>
                <a:schemeClr val="dk1"/>
              </a:buClr>
              <a:buSzPct val="100000"/>
              <a:buNone/>
            </a:pPr>
            <a:r>
              <a:rPr lang="en-US"/>
              <a:t>	</a:t>
            </a:r>
            <a:r>
              <a:rPr lang="en-US" b="1"/>
              <a:t>time t1=t;		//time t1(t);</a:t>
            </a:r>
            <a:endParaRPr b="1"/>
          </a:p>
          <a:p>
            <a:pPr marL="0" lvl="0" indent="0" algn="l" rtl="0">
              <a:lnSpc>
                <a:spcPct val="90000"/>
              </a:lnSpc>
              <a:spcBef>
                <a:spcPts val="1000"/>
              </a:spcBef>
              <a:spcAft>
                <a:spcPts val="0"/>
              </a:spcAft>
              <a:buClr>
                <a:schemeClr val="dk1"/>
              </a:buClr>
              <a:buSzPct val="100000"/>
              <a:buNone/>
            </a:pPr>
            <a:r>
              <a:rPr lang="en-US"/>
              <a:t>	t1.display();</a:t>
            </a:r>
            <a:endParaRPr/>
          </a:p>
          <a:p>
            <a:pPr marL="0" lvl="0" indent="0" algn="l" rtl="0">
              <a:lnSpc>
                <a:spcPct val="90000"/>
              </a:lnSpc>
              <a:spcBef>
                <a:spcPts val="1000"/>
              </a:spcBef>
              <a:spcAft>
                <a:spcPts val="0"/>
              </a:spcAft>
              <a:buClr>
                <a:schemeClr val="dk1"/>
              </a:buClr>
              <a:buSzPct val="100000"/>
              <a:buNone/>
            </a:pPr>
            <a:r>
              <a:rPr lang="en-US"/>
              <a:t>	getch();</a:t>
            </a:r>
            <a:endParaRPr/>
          </a:p>
          <a:p>
            <a:pPr marL="0" lvl="0" indent="0" algn="l" rtl="0">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2. Class to Basic type conversion :</a:t>
            </a:r>
            <a:endParaRPr b="1" u="sng"/>
          </a:p>
        </p:txBody>
      </p:sp>
      <p:sp>
        <p:nvSpPr>
          <p:cNvPr id="250" name="Google Shape;250;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In basic type to class type conversion, we created a constructor to perform the conversion</a:t>
            </a:r>
            <a:endParaRPr/>
          </a:p>
          <a:p>
            <a:pPr marL="228600" lvl="0" indent="-228600" algn="l" rtl="0">
              <a:lnSpc>
                <a:spcPct val="90000"/>
              </a:lnSpc>
              <a:spcBef>
                <a:spcPts val="1000"/>
              </a:spcBef>
              <a:spcAft>
                <a:spcPts val="0"/>
              </a:spcAft>
              <a:buClr>
                <a:schemeClr val="dk1"/>
              </a:buClr>
              <a:buSzPts val="2800"/>
              <a:buChar char="•"/>
            </a:pPr>
            <a:r>
              <a:rPr lang="en-US"/>
              <a:t> But to perform class to basic type conversion, you have to define a conversion function for the type you want to convert. </a:t>
            </a:r>
            <a:endParaRPr/>
          </a:p>
          <a:p>
            <a:pPr marL="228600" lvl="0" indent="-228600" algn="l" rtl="0">
              <a:lnSpc>
                <a:spcPct val="90000"/>
              </a:lnSpc>
              <a:spcBef>
                <a:spcPts val="1000"/>
              </a:spcBef>
              <a:spcAft>
                <a:spcPts val="0"/>
              </a:spcAft>
              <a:buClr>
                <a:schemeClr val="dk1"/>
              </a:buClr>
              <a:buSzPts val="2800"/>
              <a:buChar char="•"/>
            </a:pPr>
            <a:r>
              <a:rPr lang="en-US"/>
              <a:t> General form is :</a:t>
            </a:r>
            <a:endParaRPr/>
          </a:p>
          <a:p>
            <a:pPr marL="0" lvl="0" indent="0" algn="l" rtl="0">
              <a:lnSpc>
                <a:spcPct val="90000"/>
              </a:lnSpc>
              <a:spcBef>
                <a:spcPts val="1000"/>
              </a:spcBef>
              <a:spcAft>
                <a:spcPts val="0"/>
              </a:spcAft>
              <a:buClr>
                <a:schemeClr val="dk1"/>
              </a:buClr>
              <a:buSzPts val="2800"/>
              <a:buNone/>
            </a:pPr>
            <a:r>
              <a:rPr lang="en-US"/>
              <a:t>	operator basic_type_nm()</a:t>
            </a:r>
            <a:endParaRPr/>
          </a:p>
          <a:p>
            <a:pPr marL="0" lvl="0" indent="0" algn="l" rtl="0">
              <a:lnSpc>
                <a:spcPct val="90000"/>
              </a:lnSpc>
              <a:spcBef>
                <a:spcPts val="1000"/>
              </a:spcBef>
              <a:spcAft>
                <a:spcPts val="0"/>
              </a:spcAft>
              <a:buClr>
                <a:schemeClr val="dk1"/>
              </a:buClr>
              <a:buSzPts val="2800"/>
              <a:buNone/>
            </a:pPr>
            <a:r>
              <a:rPr lang="en-US"/>
              <a:t>	{</a:t>
            </a:r>
            <a:endParaRPr/>
          </a:p>
          <a:p>
            <a:pPr marL="0" lvl="0" indent="0" algn="l" rtl="0">
              <a:lnSpc>
                <a:spcPct val="90000"/>
              </a:lnSpc>
              <a:spcBef>
                <a:spcPts val="1000"/>
              </a:spcBef>
              <a:spcAft>
                <a:spcPts val="0"/>
              </a:spcAft>
              <a:buClr>
                <a:schemeClr val="dk1"/>
              </a:buClr>
              <a:buSzPts val="2800"/>
              <a:buNone/>
            </a:pPr>
            <a:r>
              <a:rPr lang="en-US"/>
              <a:t>		//code</a:t>
            </a:r>
            <a:endParaRPr/>
          </a:p>
          <a:p>
            <a:pPr marL="0" lvl="0" indent="0" algn="l" rtl="0">
              <a:lnSpc>
                <a:spcPct val="90000"/>
              </a:lnSpc>
              <a:spcBef>
                <a:spcPts val="1000"/>
              </a:spcBef>
              <a:spcAft>
                <a:spcPts val="0"/>
              </a:spcAft>
              <a:buClr>
                <a:schemeClr val="dk1"/>
              </a:buClr>
              <a:buSzPts val="2800"/>
              <a:buNone/>
            </a:pPr>
            <a:r>
              <a:rPr lang="en-US"/>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256" name="Google Shape;256;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Following condition should meet:</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The conversion function must be the member of class</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The function must not specify any return type</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It cannot take any arguments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Example :</a:t>
            </a:r>
            <a:endParaRPr b="1" u="sng"/>
          </a:p>
        </p:txBody>
      </p:sp>
      <p:sp>
        <p:nvSpPr>
          <p:cNvPr id="262" name="Google Shape;262;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a:t>#include&lt;iostream.h&gt;</a:t>
            </a:r>
            <a:endParaRPr/>
          </a:p>
          <a:p>
            <a:pPr marL="0" lvl="0" indent="0" algn="l" rtl="0">
              <a:lnSpc>
                <a:spcPct val="90000"/>
              </a:lnSpc>
              <a:spcBef>
                <a:spcPts val="1000"/>
              </a:spcBef>
              <a:spcAft>
                <a:spcPts val="0"/>
              </a:spcAft>
              <a:buClr>
                <a:schemeClr val="dk1"/>
              </a:buClr>
              <a:buSzPct val="100000"/>
              <a:buNone/>
            </a:pPr>
            <a:r>
              <a:rPr lang="en-US"/>
              <a:t>#include&lt;conio.h&gt;</a:t>
            </a:r>
            <a:endParaRPr/>
          </a:p>
          <a:p>
            <a:pPr marL="0" lvl="0" indent="0" algn="l" rtl="0">
              <a:lnSpc>
                <a:spcPct val="90000"/>
              </a:lnSpc>
              <a:spcBef>
                <a:spcPts val="1000"/>
              </a:spcBef>
              <a:spcAft>
                <a:spcPts val="0"/>
              </a:spcAft>
              <a:buClr>
                <a:schemeClr val="dk1"/>
              </a:buClr>
              <a:buSzPct val="100000"/>
              <a:buNone/>
            </a:pPr>
            <a:r>
              <a:rPr lang="en-US"/>
              <a:t>Class product</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int qty;</a:t>
            </a:r>
            <a:endParaRPr/>
          </a:p>
          <a:p>
            <a:pPr marL="0" lvl="0" indent="0" algn="l" rtl="0">
              <a:lnSpc>
                <a:spcPct val="90000"/>
              </a:lnSpc>
              <a:spcBef>
                <a:spcPts val="1000"/>
              </a:spcBef>
              <a:spcAft>
                <a:spcPts val="0"/>
              </a:spcAft>
              <a:buClr>
                <a:schemeClr val="dk1"/>
              </a:buClr>
              <a:buSzPct val="100000"/>
              <a:buNone/>
            </a:pPr>
            <a:r>
              <a:rPr lang="en-US"/>
              <a:t>	float price;</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product(int q,float p)</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qty=q;</a:t>
            </a:r>
            <a:endParaRPr/>
          </a:p>
          <a:p>
            <a:pPr marL="0" lvl="0" indent="0" algn="l" rtl="0">
              <a:lnSpc>
                <a:spcPct val="90000"/>
              </a:lnSpc>
              <a:spcBef>
                <a:spcPts val="1000"/>
              </a:spcBef>
              <a:spcAft>
                <a:spcPts val="0"/>
              </a:spcAft>
              <a:buClr>
                <a:schemeClr val="dk1"/>
              </a:buClr>
              <a:buSzPct val="100000"/>
              <a:buNone/>
            </a:pPr>
            <a:r>
              <a:rPr lang="en-US"/>
              <a:t>		price=p;</a:t>
            </a:r>
            <a:endParaRPr/>
          </a:p>
          <a:p>
            <a:pPr marL="0" lvl="0" indent="0" algn="l" rtl="0">
              <a:lnSpc>
                <a:spcPct val="90000"/>
              </a:lnSpc>
              <a:spcBef>
                <a:spcPts val="1000"/>
              </a:spcBef>
              <a:spcAft>
                <a:spcPts val="0"/>
              </a:spcAft>
              <a:buClr>
                <a:schemeClr val="dk1"/>
              </a:buClr>
              <a:buSzPct val="100000"/>
              <a:buNone/>
            </a:pPr>
            <a:r>
              <a:rPr lang="en-US"/>
              <a:t>	}</a:t>
            </a:r>
            <a:endParaRPr/>
          </a:p>
        </p:txBody>
      </p:sp>
      <p:sp>
        <p:nvSpPr>
          <p:cNvPr id="263" name="Google Shape;263;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a:t>	void display()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cout&lt;&lt;“quantity is”&lt;&lt;qty;</a:t>
            </a:r>
            <a:endParaRPr/>
          </a:p>
          <a:p>
            <a:pPr marL="0" lvl="0" indent="0" algn="l" rtl="0">
              <a:lnSpc>
                <a:spcPct val="90000"/>
              </a:lnSpc>
              <a:spcBef>
                <a:spcPts val="1000"/>
              </a:spcBef>
              <a:spcAft>
                <a:spcPts val="0"/>
              </a:spcAft>
              <a:buClr>
                <a:schemeClr val="dk1"/>
              </a:buClr>
              <a:buSzPct val="100000"/>
              <a:buNone/>
            </a:pPr>
            <a:r>
              <a:rPr lang="en-US"/>
              <a:t>	cout&lt;&lt;“Price is”&lt;&lt;price;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t>
            </a:r>
            <a:r>
              <a:rPr lang="en-US" b="1"/>
              <a:t>operator float()</a:t>
            </a:r>
            <a:endParaRPr/>
          </a:p>
          <a:p>
            <a:pPr marL="0" lvl="0" indent="0" algn="l" rtl="0">
              <a:lnSpc>
                <a:spcPct val="90000"/>
              </a:lnSpc>
              <a:spcBef>
                <a:spcPts val="1000"/>
              </a:spcBef>
              <a:spcAft>
                <a:spcPts val="0"/>
              </a:spcAft>
              <a:buClr>
                <a:schemeClr val="dk1"/>
              </a:buClr>
              <a:buSzPct val="100000"/>
              <a:buNone/>
            </a:pPr>
            <a:r>
              <a:rPr lang="en-US" b="1"/>
              <a:t>	{</a:t>
            </a:r>
            <a:endParaRPr/>
          </a:p>
          <a:p>
            <a:pPr marL="0" lvl="0" indent="0" algn="l" rtl="0">
              <a:lnSpc>
                <a:spcPct val="90000"/>
              </a:lnSpc>
              <a:spcBef>
                <a:spcPts val="1000"/>
              </a:spcBef>
              <a:spcAft>
                <a:spcPts val="0"/>
              </a:spcAft>
              <a:buClr>
                <a:schemeClr val="dk1"/>
              </a:buClr>
              <a:buSzPct val="100000"/>
              <a:buNone/>
            </a:pPr>
            <a:r>
              <a:rPr lang="en-US" b="1"/>
              <a:t>	return qty*price;</a:t>
            </a:r>
            <a:endParaRPr/>
          </a:p>
          <a:p>
            <a:pPr marL="0" lvl="0" indent="0" algn="l" rtl="0">
              <a:lnSpc>
                <a:spcPct val="90000"/>
              </a:lnSpc>
              <a:spcBef>
                <a:spcPts val="1000"/>
              </a:spcBef>
              <a:spcAft>
                <a:spcPts val="0"/>
              </a:spcAft>
              <a:buClr>
                <a:schemeClr val="dk1"/>
              </a:buClr>
              <a:buSzPct val="100000"/>
              <a:buNone/>
            </a:pPr>
            <a:r>
              <a:rPr lang="en-US" b="1"/>
              <a:t>	}</a:t>
            </a:r>
            <a:endParaRPr/>
          </a:p>
          <a:p>
            <a:pPr marL="0" lvl="0" indent="0" algn="l" rtl="0">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These operators cannot be overloaded :</a:t>
            </a:r>
            <a:endParaRPr b="1" u="sng"/>
          </a:p>
        </p:txBody>
      </p:sp>
      <p:graphicFrame>
        <p:nvGraphicFramePr>
          <p:cNvPr id="97" name="Google Shape;97;p3"/>
          <p:cNvGraphicFramePr/>
          <p:nvPr/>
        </p:nvGraphicFramePr>
        <p:xfrm>
          <a:off x="838200" y="1825625"/>
          <a:ext cx="3000000" cy="3000000"/>
        </p:xfrm>
        <a:graphic>
          <a:graphicData uri="http://schemas.openxmlformats.org/drawingml/2006/table">
            <a:tbl>
              <a:tblPr>
                <a:noFill/>
                <a:tableStyleId>{88BBAEE9-1DF6-4640-97F2-215C13A159AB}</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b="1" u="none" strike="noStrike" cap="none"/>
                        <a:t>Sr No</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Operator Symbol</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Name</a:t>
                      </a:r>
                      <a:endParaRPr sz="1800" b="1"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u="none" strike="noStrike" cap="none"/>
                        <a:t>1</a:t>
                      </a:r>
                      <a:endParaRPr sz="1800"/>
                    </a:p>
                  </a:txBody>
                  <a:tcPr marL="91450" marR="91450" marT="45725" marB="45725"/>
                </a:tc>
                <a:tc>
                  <a:txBody>
                    <a:bodyPr/>
                    <a:lstStyle/>
                    <a:p>
                      <a:pPr marL="0" marR="0" lvl="0" indent="0" algn="l" rtl="0">
                        <a:spcBef>
                          <a:spcPts val="0"/>
                        </a:spcBef>
                        <a:spcAft>
                          <a:spcPts val="0"/>
                        </a:spcAft>
                        <a:buNone/>
                      </a:pPr>
                      <a:r>
                        <a:rPr lang="en-US" sz="1800"/>
                        <a:t>Sizeof</a:t>
                      </a:r>
                      <a:endParaRPr sz="1800"/>
                    </a:p>
                  </a:txBody>
                  <a:tcPr marL="91450" marR="91450" marT="45725" marB="45725"/>
                </a:tc>
                <a:tc>
                  <a:txBody>
                    <a:bodyPr/>
                    <a:lstStyle/>
                    <a:p>
                      <a:pPr marL="0" marR="0" lvl="0" indent="0" algn="l" rtl="0">
                        <a:spcBef>
                          <a:spcPts val="0"/>
                        </a:spcBef>
                        <a:spcAft>
                          <a:spcPts val="0"/>
                        </a:spcAft>
                        <a:buNone/>
                      </a:pPr>
                      <a:r>
                        <a:rPr lang="en-US" sz="1800"/>
                        <a:t>Size of operator</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Conditional Operator</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Scope resolution operator</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b="1"/>
                        <a:t>.</a:t>
                      </a:r>
                      <a:r>
                        <a:rPr lang="en-US" sz="1800"/>
                        <a:t> And </a:t>
                      </a:r>
                      <a:r>
                        <a:rPr lang="en-US" sz="1800" b="1"/>
                        <a:t>.*</a:t>
                      </a:r>
                      <a:endParaRPr sz="1800" b="1"/>
                    </a:p>
                  </a:txBody>
                  <a:tcPr marL="91450" marR="91450" marT="45725" marB="45725"/>
                </a:tc>
                <a:tc>
                  <a:txBody>
                    <a:bodyPr/>
                    <a:lstStyle/>
                    <a:p>
                      <a:pPr marL="0" marR="0" lvl="0" indent="0" algn="l" rtl="0">
                        <a:spcBef>
                          <a:spcPts val="0"/>
                        </a:spcBef>
                        <a:spcAft>
                          <a:spcPts val="0"/>
                        </a:spcAft>
                        <a:buNone/>
                      </a:pPr>
                      <a:r>
                        <a:rPr lang="en-US" sz="1800"/>
                        <a:t>Member access operator </a:t>
                      </a:r>
                      <a:endParaRPr sz="180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269" name="Google Shape;269;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a:t>Void main()</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	product p(10,25);</a:t>
            </a:r>
            <a:endParaRPr/>
          </a:p>
          <a:p>
            <a:pPr marL="0" lvl="0" indent="0" algn="l" rtl="0">
              <a:lnSpc>
                <a:spcPct val="90000"/>
              </a:lnSpc>
              <a:spcBef>
                <a:spcPts val="1000"/>
              </a:spcBef>
              <a:spcAft>
                <a:spcPts val="0"/>
              </a:spcAft>
              <a:buClr>
                <a:schemeClr val="dk1"/>
              </a:buClr>
              <a:buSzPts val="2800"/>
              <a:buNone/>
            </a:pPr>
            <a:r>
              <a:rPr lang="en-US"/>
              <a:t>	p.display();</a:t>
            </a:r>
            <a:endParaRPr/>
          </a:p>
          <a:p>
            <a:pPr marL="0" lvl="0" indent="0" algn="l" rtl="0">
              <a:lnSpc>
                <a:spcPct val="90000"/>
              </a:lnSpc>
              <a:spcBef>
                <a:spcPts val="1000"/>
              </a:spcBef>
              <a:spcAft>
                <a:spcPts val="0"/>
              </a:spcAft>
              <a:buClr>
                <a:schemeClr val="dk1"/>
              </a:buClr>
              <a:buSzPts val="2800"/>
              <a:buNone/>
            </a:pPr>
            <a:r>
              <a:rPr lang="en-US"/>
              <a:t>	float amount;</a:t>
            </a:r>
            <a:endParaRPr/>
          </a:p>
          <a:p>
            <a:pPr marL="0" lvl="0" indent="0" algn="l" rtl="0">
              <a:lnSpc>
                <a:spcPct val="90000"/>
              </a:lnSpc>
              <a:spcBef>
                <a:spcPts val="1000"/>
              </a:spcBef>
              <a:spcAft>
                <a:spcPts val="0"/>
              </a:spcAft>
              <a:buClr>
                <a:schemeClr val="dk1"/>
              </a:buClr>
              <a:buSzPts val="2800"/>
              <a:buNone/>
            </a:pPr>
            <a:r>
              <a:rPr lang="en-US"/>
              <a:t>	amount=p;</a:t>
            </a:r>
            <a:endParaRPr/>
          </a:p>
          <a:p>
            <a:pPr marL="0" lvl="0" indent="0" algn="l" rtl="0">
              <a:lnSpc>
                <a:spcPct val="90000"/>
              </a:lnSpc>
              <a:spcBef>
                <a:spcPts val="1000"/>
              </a:spcBef>
              <a:spcAft>
                <a:spcPts val="0"/>
              </a:spcAft>
              <a:buClr>
                <a:schemeClr val="dk1"/>
              </a:buClr>
              <a:buSzPts val="2800"/>
              <a:buNone/>
            </a:pPr>
            <a:r>
              <a:rPr lang="en-US"/>
              <a:t>	cout&lt;&lt;“total amount=“&lt;&lt;amount;</a:t>
            </a:r>
            <a:endParaRPr/>
          </a:p>
          <a:p>
            <a:pPr marL="0" lvl="0" indent="0" algn="l" rtl="0">
              <a:lnSpc>
                <a:spcPct val="90000"/>
              </a:lnSpc>
              <a:spcBef>
                <a:spcPts val="1000"/>
              </a:spcBef>
              <a:spcAft>
                <a:spcPts val="0"/>
              </a:spcAft>
              <a:buClr>
                <a:schemeClr val="dk1"/>
              </a:buClr>
              <a:buSzPts val="2800"/>
              <a:buNone/>
            </a:pPr>
            <a:r>
              <a:rPr lang="en-US"/>
              <a:t>	getch();</a:t>
            </a:r>
            <a:endParaRPr/>
          </a:p>
          <a:p>
            <a:pPr marL="0" lvl="0" indent="0" algn="l" rtl="0">
              <a:lnSpc>
                <a:spcPct val="90000"/>
              </a:lnSpc>
              <a:spcBef>
                <a:spcPts val="1000"/>
              </a:spcBef>
              <a:spcAft>
                <a:spcPts val="0"/>
              </a:spcAft>
              <a:buClr>
                <a:schemeClr val="dk1"/>
              </a:buClr>
              <a:buSzPts val="2800"/>
              <a:buNone/>
            </a:pPr>
            <a:r>
              <a:rPr lang="en-US"/>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3. One Class to another class conversion :</a:t>
            </a:r>
            <a:endParaRPr b="1" u="sng"/>
          </a:p>
        </p:txBody>
      </p:sp>
      <p:sp>
        <p:nvSpPr>
          <p:cNvPr id="275" name="Google Shape;275;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We may need to apply one class to another class conversion in some cases where in an expression there are objects of different classes. </a:t>
            </a:r>
            <a:endParaRPr/>
          </a:p>
          <a:p>
            <a:pPr marL="228600" lvl="0" indent="-228600" algn="l" rtl="0">
              <a:lnSpc>
                <a:spcPct val="90000"/>
              </a:lnSpc>
              <a:spcBef>
                <a:spcPts val="1000"/>
              </a:spcBef>
              <a:spcAft>
                <a:spcPts val="0"/>
              </a:spcAft>
              <a:buClr>
                <a:schemeClr val="dk1"/>
              </a:buClr>
              <a:buSzPts val="2800"/>
              <a:buChar char="•"/>
            </a:pPr>
            <a:r>
              <a:rPr lang="en-US"/>
              <a:t> For example,</a:t>
            </a:r>
            <a:endParaRPr/>
          </a:p>
          <a:p>
            <a:pPr marL="0" lvl="0" indent="0" algn="l" rtl="0">
              <a:lnSpc>
                <a:spcPct val="90000"/>
              </a:lnSpc>
              <a:spcBef>
                <a:spcPts val="1000"/>
              </a:spcBef>
              <a:spcAft>
                <a:spcPts val="0"/>
              </a:spcAft>
              <a:buClr>
                <a:schemeClr val="dk1"/>
              </a:buClr>
              <a:buSzPts val="2800"/>
              <a:buNone/>
            </a:pPr>
            <a:r>
              <a:rPr lang="en-US"/>
              <a:t>	</a:t>
            </a:r>
            <a:r>
              <a:rPr lang="en-US" b="1"/>
              <a:t>obj1=obj2;</a:t>
            </a:r>
            <a:endParaRPr/>
          </a:p>
          <a:p>
            <a:pPr marL="228600" lvl="0" indent="-228600" algn="l" rtl="0">
              <a:lnSpc>
                <a:spcPct val="90000"/>
              </a:lnSpc>
              <a:spcBef>
                <a:spcPts val="1000"/>
              </a:spcBef>
              <a:spcAft>
                <a:spcPts val="0"/>
              </a:spcAft>
              <a:buClr>
                <a:schemeClr val="dk1"/>
              </a:buClr>
              <a:buSzPts val="2800"/>
              <a:buChar char="•"/>
            </a:pPr>
            <a:r>
              <a:rPr lang="en-US"/>
              <a:t> Here, obj1 and obj2 are objects of different classes</a:t>
            </a:r>
            <a:endParaRPr/>
          </a:p>
          <a:p>
            <a:pPr marL="228600" lvl="0" indent="-228600" algn="l" rtl="0">
              <a:lnSpc>
                <a:spcPct val="90000"/>
              </a:lnSpc>
              <a:spcBef>
                <a:spcPts val="1000"/>
              </a:spcBef>
              <a:spcAft>
                <a:spcPts val="0"/>
              </a:spcAft>
              <a:buClr>
                <a:schemeClr val="dk1"/>
              </a:buClr>
              <a:buSzPts val="2800"/>
              <a:buChar char="•"/>
            </a:pPr>
            <a:r>
              <a:rPr lang="en-US"/>
              <a:t> For this, we will create 2 classes, shop1 and shop2</a:t>
            </a:r>
            <a:endParaRPr/>
          </a:p>
          <a:p>
            <a:pPr marL="228600" lvl="0" indent="-228600" algn="l" rtl="0">
              <a:lnSpc>
                <a:spcPct val="90000"/>
              </a:lnSpc>
              <a:spcBef>
                <a:spcPts val="1000"/>
              </a:spcBef>
              <a:spcAft>
                <a:spcPts val="0"/>
              </a:spcAft>
              <a:buClr>
                <a:schemeClr val="dk1"/>
              </a:buClr>
              <a:buSzPts val="2800"/>
              <a:buChar char="•"/>
            </a:pPr>
            <a:r>
              <a:rPr lang="en-US"/>
              <a:t> Also create constructor to implement conversion of one class object to another class object</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Example :</a:t>
            </a:r>
            <a:endParaRPr b="1" u="sng"/>
          </a:p>
        </p:txBody>
      </p:sp>
      <p:sp>
        <p:nvSpPr>
          <p:cNvPr id="281" name="Google Shape;281;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chemeClr val="dk1"/>
              </a:buClr>
              <a:buSzPct val="100000"/>
              <a:buNone/>
            </a:pPr>
            <a:r>
              <a:rPr lang="en-US"/>
              <a:t>#include&lt;iostream.h&gt;</a:t>
            </a:r>
            <a:endParaRPr/>
          </a:p>
          <a:p>
            <a:pPr marL="0" lvl="0" indent="0" algn="l" rtl="0">
              <a:lnSpc>
                <a:spcPct val="90000"/>
              </a:lnSpc>
              <a:spcBef>
                <a:spcPts val="1000"/>
              </a:spcBef>
              <a:spcAft>
                <a:spcPts val="0"/>
              </a:spcAft>
              <a:buClr>
                <a:schemeClr val="dk1"/>
              </a:buClr>
              <a:buSzPct val="100000"/>
              <a:buNone/>
            </a:pPr>
            <a:r>
              <a:rPr lang="en-US"/>
              <a:t>#include&lt;conio.h&gt;</a:t>
            </a:r>
            <a:endParaRPr/>
          </a:p>
          <a:p>
            <a:pPr marL="0" lvl="0" indent="0" algn="l" rtl="0">
              <a:lnSpc>
                <a:spcPct val="90000"/>
              </a:lnSpc>
              <a:spcBef>
                <a:spcPts val="1000"/>
              </a:spcBef>
              <a:spcAft>
                <a:spcPts val="0"/>
              </a:spcAft>
              <a:buClr>
                <a:schemeClr val="dk1"/>
              </a:buClr>
              <a:buSzPct val="100000"/>
              <a:buNone/>
            </a:pPr>
            <a:r>
              <a:rPr lang="en-US"/>
              <a:t>Class shop1</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int code,qty;</a:t>
            </a:r>
            <a:endParaRPr/>
          </a:p>
          <a:p>
            <a:pPr marL="0" lvl="0" indent="0" algn="l" rtl="0">
              <a:lnSpc>
                <a:spcPct val="90000"/>
              </a:lnSpc>
              <a:spcBef>
                <a:spcPts val="1000"/>
              </a:spcBef>
              <a:spcAft>
                <a:spcPts val="0"/>
              </a:spcAft>
              <a:buClr>
                <a:schemeClr val="dk1"/>
              </a:buClr>
              <a:buSzPct val="100000"/>
              <a:buNone/>
            </a:pPr>
            <a:r>
              <a:rPr lang="en-US"/>
              <a:t>	float price;</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shop1(int c,int q,float p)</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code=c;</a:t>
            </a:r>
            <a:endParaRPr/>
          </a:p>
          <a:p>
            <a:pPr marL="0" lvl="0" indent="0" algn="l" rtl="0">
              <a:lnSpc>
                <a:spcPct val="90000"/>
              </a:lnSpc>
              <a:spcBef>
                <a:spcPts val="1000"/>
              </a:spcBef>
              <a:spcAft>
                <a:spcPts val="0"/>
              </a:spcAft>
              <a:buClr>
                <a:schemeClr val="dk1"/>
              </a:buClr>
              <a:buSzPct val="100000"/>
              <a:buNone/>
            </a:pPr>
            <a:r>
              <a:rPr lang="en-US"/>
              <a:t>	qty=q;</a:t>
            </a:r>
            <a:endParaRPr/>
          </a:p>
          <a:p>
            <a:pPr marL="0" lvl="0" indent="0" algn="l" rtl="0">
              <a:lnSpc>
                <a:spcPct val="90000"/>
              </a:lnSpc>
              <a:spcBef>
                <a:spcPts val="1000"/>
              </a:spcBef>
              <a:spcAft>
                <a:spcPts val="0"/>
              </a:spcAft>
              <a:buClr>
                <a:schemeClr val="dk1"/>
              </a:buClr>
              <a:buSzPct val="100000"/>
              <a:buNone/>
            </a:pPr>
            <a:r>
              <a:rPr lang="en-US"/>
              <a:t>	price=p;</a:t>
            </a:r>
            <a:endParaRPr/>
          </a:p>
          <a:p>
            <a:pPr marL="0" lvl="0" indent="0" algn="l" rtl="0">
              <a:lnSpc>
                <a:spcPct val="90000"/>
              </a:lnSpc>
              <a:spcBef>
                <a:spcPts val="1000"/>
              </a:spcBef>
              <a:spcAft>
                <a:spcPts val="0"/>
              </a:spcAft>
              <a:buClr>
                <a:schemeClr val="dk1"/>
              </a:buClr>
              <a:buSzPct val="100000"/>
              <a:buNone/>
            </a:pPr>
            <a:r>
              <a:rPr lang="en-US"/>
              <a:t>	}</a:t>
            </a:r>
            <a:endParaRPr/>
          </a:p>
        </p:txBody>
      </p:sp>
      <p:sp>
        <p:nvSpPr>
          <p:cNvPr id="282" name="Google Shape;282;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chemeClr val="dk1"/>
              </a:buClr>
              <a:buSzPct val="100000"/>
              <a:buNone/>
            </a:pPr>
            <a:r>
              <a:rPr lang="en-US"/>
              <a:t>	int getcode()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return code;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int getqty()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return qty;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float getprice()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return price;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288" name="Google Shape;288;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t>	void display()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cout&lt;&lt;“shop1 details”;</a:t>
            </a:r>
            <a:endParaRPr/>
          </a:p>
          <a:p>
            <a:pPr marL="0" lvl="0" indent="0" algn="l" rtl="0">
              <a:lnSpc>
                <a:spcPct val="90000"/>
              </a:lnSpc>
              <a:spcBef>
                <a:spcPts val="1000"/>
              </a:spcBef>
              <a:spcAft>
                <a:spcPts val="0"/>
              </a:spcAft>
              <a:buClr>
                <a:schemeClr val="dk1"/>
              </a:buClr>
              <a:buSzPct val="100000"/>
              <a:buNone/>
            </a:pPr>
            <a:r>
              <a:rPr lang="en-US"/>
              <a:t>	cout&lt;&lt;“item code”&lt;&lt;code;</a:t>
            </a:r>
            <a:endParaRPr/>
          </a:p>
          <a:p>
            <a:pPr marL="0" lvl="0" indent="0" algn="l" rtl="0">
              <a:lnSpc>
                <a:spcPct val="90000"/>
              </a:lnSpc>
              <a:spcBef>
                <a:spcPts val="1000"/>
              </a:spcBef>
              <a:spcAft>
                <a:spcPts val="0"/>
              </a:spcAft>
              <a:buClr>
                <a:schemeClr val="dk1"/>
              </a:buClr>
              <a:buSzPct val="100000"/>
              <a:buNone/>
            </a:pPr>
            <a:r>
              <a:rPr lang="en-US"/>
              <a:t>	cout&lt;&lt;“quantity”&lt;&lt;qty;</a:t>
            </a:r>
            <a:endParaRPr/>
          </a:p>
          <a:p>
            <a:pPr marL="0" lvl="0" indent="0" algn="l" rtl="0">
              <a:lnSpc>
                <a:spcPct val="90000"/>
              </a:lnSpc>
              <a:spcBef>
                <a:spcPts val="1000"/>
              </a:spcBef>
              <a:spcAft>
                <a:spcPts val="0"/>
              </a:spcAft>
              <a:buClr>
                <a:schemeClr val="dk1"/>
              </a:buClr>
              <a:buSzPct val="100000"/>
              <a:buNone/>
            </a:pPr>
            <a:r>
              <a:rPr lang="en-US"/>
              <a:t>	cout&lt;&lt;“price”&lt;&lt;price;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p:txBody>
      </p:sp>
      <p:sp>
        <p:nvSpPr>
          <p:cNvPr id="289" name="Google Shape;289;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t>Class shop2</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int code;</a:t>
            </a:r>
            <a:endParaRPr/>
          </a:p>
          <a:p>
            <a:pPr marL="0" lvl="0" indent="0" algn="l" rtl="0">
              <a:lnSpc>
                <a:spcPct val="90000"/>
              </a:lnSpc>
              <a:spcBef>
                <a:spcPts val="1000"/>
              </a:spcBef>
              <a:spcAft>
                <a:spcPts val="0"/>
              </a:spcAft>
              <a:buClr>
                <a:schemeClr val="dk1"/>
              </a:buClr>
              <a:buSzPct val="100000"/>
              <a:buNone/>
            </a:pPr>
            <a:r>
              <a:rPr lang="en-US"/>
              <a:t>	float amount;</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shop2(int c, float a)</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code=c;</a:t>
            </a:r>
            <a:endParaRPr/>
          </a:p>
          <a:p>
            <a:pPr marL="0" lvl="0" indent="0" algn="l" rtl="0">
              <a:lnSpc>
                <a:spcPct val="90000"/>
              </a:lnSpc>
              <a:spcBef>
                <a:spcPts val="1000"/>
              </a:spcBef>
              <a:spcAft>
                <a:spcPts val="0"/>
              </a:spcAft>
              <a:buClr>
                <a:schemeClr val="dk1"/>
              </a:buClr>
              <a:buSzPct val="100000"/>
              <a:buNone/>
            </a:pPr>
            <a:r>
              <a:rPr lang="en-US"/>
              <a:t>	amount=a;</a:t>
            </a:r>
            <a:endParaRPr/>
          </a:p>
          <a:p>
            <a:pPr marL="0" lvl="0" indent="0" algn="l" rtl="0">
              <a:lnSpc>
                <a:spcPct val="90000"/>
              </a:lnSpc>
              <a:spcBef>
                <a:spcPts val="1000"/>
              </a:spcBef>
              <a:spcAft>
                <a:spcPts val="0"/>
              </a:spcAft>
              <a:buClr>
                <a:schemeClr val="dk1"/>
              </a:buClr>
              <a:buSzPct val="100000"/>
              <a:buNone/>
            </a:pPr>
            <a:r>
              <a:rPr lang="en-US"/>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295" name="Google Shape;295;p3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a:t>	void display()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cout&lt;&lt;“shop2 details”;</a:t>
            </a:r>
            <a:endParaRPr/>
          </a:p>
          <a:p>
            <a:pPr marL="0" lvl="0" indent="0" algn="l" rtl="0">
              <a:lnSpc>
                <a:spcPct val="90000"/>
              </a:lnSpc>
              <a:spcBef>
                <a:spcPts val="1000"/>
              </a:spcBef>
              <a:spcAft>
                <a:spcPts val="0"/>
              </a:spcAft>
              <a:buClr>
                <a:schemeClr val="dk1"/>
              </a:buClr>
              <a:buSzPct val="100000"/>
              <a:buNone/>
            </a:pPr>
            <a:r>
              <a:rPr lang="en-US"/>
              <a:t>	cout&lt;&lt;“item code”&lt;&lt;code;</a:t>
            </a:r>
            <a:endParaRPr/>
          </a:p>
          <a:p>
            <a:pPr marL="0" lvl="0" indent="0" algn="l" rtl="0">
              <a:lnSpc>
                <a:spcPct val="90000"/>
              </a:lnSpc>
              <a:spcBef>
                <a:spcPts val="1000"/>
              </a:spcBef>
              <a:spcAft>
                <a:spcPts val="0"/>
              </a:spcAft>
              <a:buClr>
                <a:schemeClr val="dk1"/>
              </a:buClr>
              <a:buSzPct val="100000"/>
              <a:buNone/>
            </a:pPr>
            <a:r>
              <a:rPr lang="en-US"/>
              <a:t>	cout&lt;&lt;“total amount”&lt;&lt;amount;</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t>
            </a:r>
            <a:r>
              <a:rPr lang="en-US" b="1"/>
              <a:t>shop2(shop1 s1)</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code=s1.getcode();</a:t>
            </a:r>
            <a:endParaRPr/>
          </a:p>
          <a:p>
            <a:pPr marL="0" lvl="0" indent="0" algn="l" rtl="0">
              <a:lnSpc>
                <a:spcPct val="90000"/>
              </a:lnSpc>
              <a:spcBef>
                <a:spcPts val="1000"/>
              </a:spcBef>
              <a:spcAft>
                <a:spcPts val="0"/>
              </a:spcAft>
              <a:buClr>
                <a:schemeClr val="dk1"/>
              </a:buClr>
              <a:buSzPct val="100000"/>
              <a:buNone/>
            </a:pPr>
            <a:r>
              <a:rPr lang="en-US"/>
              <a:t>	amount=s1.getqty()*s1.getprice();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p:txBody>
      </p:sp>
      <p:sp>
        <p:nvSpPr>
          <p:cNvPr id="296" name="Google Shape;296;p34"/>
          <p:cNvSpPr txBox="1">
            <a:spLocks noGrp="1"/>
          </p:cNvSpPr>
          <p:nvPr>
            <p:ph type="body" idx="2"/>
          </p:nvPr>
        </p:nvSpPr>
        <p:spPr>
          <a:xfrm>
            <a:off x="6172200" y="1851383"/>
            <a:ext cx="5181600"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a:t>Void main()</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shop1 s1(111,5,24.5);</a:t>
            </a:r>
            <a:endParaRPr/>
          </a:p>
          <a:p>
            <a:pPr marL="0" lvl="0" indent="0" algn="l" rtl="0">
              <a:lnSpc>
                <a:spcPct val="90000"/>
              </a:lnSpc>
              <a:spcBef>
                <a:spcPts val="1000"/>
              </a:spcBef>
              <a:spcAft>
                <a:spcPts val="0"/>
              </a:spcAft>
              <a:buClr>
                <a:schemeClr val="dk1"/>
              </a:buClr>
              <a:buSzPct val="100000"/>
              <a:buNone/>
            </a:pPr>
            <a:r>
              <a:rPr lang="en-US"/>
              <a:t>	</a:t>
            </a:r>
            <a:r>
              <a:rPr lang="en-US" b="1"/>
              <a:t>shop2 s2=s1;	//shop2 s2(s1);</a:t>
            </a:r>
            <a:endParaRPr/>
          </a:p>
          <a:p>
            <a:pPr marL="0" lvl="0" indent="0" algn="l" rtl="0">
              <a:lnSpc>
                <a:spcPct val="90000"/>
              </a:lnSpc>
              <a:spcBef>
                <a:spcPts val="1000"/>
              </a:spcBef>
              <a:spcAft>
                <a:spcPts val="0"/>
              </a:spcAft>
              <a:buClr>
                <a:schemeClr val="dk1"/>
              </a:buClr>
              <a:buSzPct val="100000"/>
              <a:buNone/>
            </a:pPr>
            <a:r>
              <a:rPr lang="en-US"/>
              <a:t>	s1.display();</a:t>
            </a:r>
            <a:endParaRPr/>
          </a:p>
          <a:p>
            <a:pPr marL="0" lvl="0" indent="0" algn="l" rtl="0">
              <a:lnSpc>
                <a:spcPct val="90000"/>
              </a:lnSpc>
              <a:spcBef>
                <a:spcPts val="1000"/>
              </a:spcBef>
              <a:spcAft>
                <a:spcPts val="0"/>
              </a:spcAft>
              <a:buClr>
                <a:schemeClr val="dk1"/>
              </a:buClr>
              <a:buSzPct val="100000"/>
              <a:buNone/>
            </a:pPr>
            <a:r>
              <a:rPr lang="en-US"/>
              <a:t>	s2.display();</a:t>
            </a:r>
            <a:endParaRPr/>
          </a:p>
          <a:p>
            <a:pPr marL="0" lvl="0" indent="0" algn="l" rtl="0">
              <a:lnSpc>
                <a:spcPct val="90000"/>
              </a:lnSpc>
              <a:spcBef>
                <a:spcPts val="1000"/>
              </a:spcBef>
              <a:spcAft>
                <a:spcPts val="0"/>
              </a:spcAft>
              <a:buClr>
                <a:schemeClr val="dk1"/>
              </a:buClr>
              <a:buSzPct val="100000"/>
              <a:buNone/>
            </a:pPr>
            <a:r>
              <a:rPr lang="en-US"/>
              <a:t>	getch();</a:t>
            </a:r>
            <a:endParaRPr/>
          </a:p>
          <a:p>
            <a:pPr marL="0" lvl="0" indent="0" algn="l" rtl="0">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Comparison of different methods of conversion :</a:t>
            </a:r>
            <a:endParaRPr b="1" u="sng"/>
          </a:p>
        </p:txBody>
      </p:sp>
      <p:graphicFrame>
        <p:nvGraphicFramePr>
          <p:cNvPr id="302" name="Google Shape;302;p35"/>
          <p:cNvGraphicFramePr/>
          <p:nvPr/>
        </p:nvGraphicFramePr>
        <p:xfrm>
          <a:off x="838200" y="1825625"/>
          <a:ext cx="3000000" cy="3000000"/>
        </p:xfrm>
        <a:graphic>
          <a:graphicData uri="http://schemas.openxmlformats.org/drawingml/2006/table">
            <a:tbl>
              <a:tblPr>
                <a:noFill/>
                <a:tableStyleId>{88BBAEE9-1DF6-4640-97F2-215C13A159AB}</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b="1"/>
                        <a:t>Conversion Type</a:t>
                      </a:r>
                      <a:endParaRPr sz="1800" b="1"/>
                    </a:p>
                  </a:txBody>
                  <a:tcPr marL="91450" marR="91450" marT="45725" marB="45725"/>
                </a:tc>
                <a:tc>
                  <a:txBody>
                    <a:bodyPr/>
                    <a:lstStyle/>
                    <a:p>
                      <a:pPr marL="0" marR="0" lvl="0" indent="0" algn="l" rtl="0">
                        <a:spcBef>
                          <a:spcPts val="0"/>
                        </a:spcBef>
                        <a:spcAft>
                          <a:spcPts val="0"/>
                        </a:spcAft>
                        <a:buNone/>
                      </a:pPr>
                      <a:r>
                        <a:rPr lang="en-US" sz="1800"/>
                        <a:t>Point to remember</a:t>
                      </a:r>
                      <a:endParaRPr sz="1800"/>
                    </a:p>
                  </a:txBody>
                  <a:tcPr marL="91450" marR="91450" marT="45725" marB="45725"/>
                </a:tc>
                <a:tc>
                  <a:txBody>
                    <a:bodyPr/>
                    <a:lstStyle/>
                    <a:p>
                      <a:pPr marL="0" marR="0" lvl="0" indent="0" algn="l" rtl="0">
                        <a:spcBef>
                          <a:spcPts val="0"/>
                        </a:spcBef>
                        <a:spcAft>
                          <a:spcPts val="0"/>
                        </a:spcAft>
                        <a:buNone/>
                      </a:pPr>
                      <a:r>
                        <a:rPr lang="en-US" sz="1800"/>
                        <a:t>Remarks</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b="1"/>
                        <a:t>Basic to class type</a:t>
                      </a:r>
                      <a:endParaRPr sz="1800" b="1"/>
                    </a:p>
                  </a:txBody>
                  <a:tcPr marL="91450" marR="91450" marT="45725" marB="45725"/>
                </a:tc>
                <a:tc>
                  <a:txBody>
                    <a:bodyPr/>
                    <a:lstStyle/>
                    <a:p>
                      <a:pPr marL="0" marR="0" lvl="0" indent="0" algn="l" rtl="0">
                        <a:spcBef>
                          <a:spcPts val="0"/>
                        </a:spcBef>
                        <a:spcAft>
                          <a:spcPts val="0"/>
                        </a:spcAft>
                        <a:buNone/>
                      </a:pPr>
                      <a:r>
                        <a:rPr lang="en-US" sz="1800" b="1"/>
                        <a:t>Constructor:</a:t>
                      </a:r>
                      <a:endParaRPr/>
                    </a:p>
                    <a:p>
                      <a:pPr marL="0" marR="0" lvl="0" indent="0" algn="l" rtl="0">
                        <a:spcBef>
                          <a:spcPts val="0"/>
                        </a:spcBef>
                        <a:spcAft>
                          <a:spcPts val="0"/>
                        </a:spcAft>
                        <a:buNone/>
                      </a:pPr>
                      <a:r>
                        <a:rPr lang="en-US" sz="1800"/>
                        <a:t>Test(int a)</a:t>
                      </a:r>
                      <a:endParaRPr sz="1800"/>
                    </a:p>
                  </a:txBody>
                  <a:tcPr marL="91450" marR="91450" marT="45725" marB="45725"/>
                </a:tc>
                <a:tc>
                  <a:txBody>
                    <a:bodyPr/>
                    <a:lstStyle/>
                    <a:p>
                      <a:pPr marL="0" marR="0" lvl="0" indent="0" algn="l" rtl="0">
                        <a:spcBef>
                          <a:spcPts val="0"/>
                        </a:spcBef>
                        <a:spcAft>
                          <a:spcPts val="0"/>
                        </a:spcAft>
                        <a:buNone/>
                      </a:pPr>
                      <a:r>
                        <a:rPr lang="en-US" sz="1800"/>
                        <a:t>Basic type as argument of constructor</a:t>
                      </a:r>
                      <a:endParaRPr/>
                    </a:p>
                    <a:p>
                      <a:pPr marL="0" marR="0" lvl="0" indent="0" algn="l" rtl="0">
                        <a:spcBef>
                          <a:spcPts val="0"/>
                        </a:spcBef>
                        <a:spcAft>
                          <a:spcPts val="0"/>
                        </a:spcAft>
                        <a:buNone/>
                      </a:pPr>
                      <a:r>
                        <a:rPr lang="en-US" sz="1800"/>
                        <a:t>Int a;</a:t>
                      </a:r>
                      <a:endParaRPr/>
                    </a:p>
                    <a:p>
                      <a:pPr marL="0" marR="0" lvl="0" indent="0" algn="l" rtl="0">
                        <a:spcBef>
                          <a:spcPts val="0"/>
                        </a:spcBef>
                        <a:spcAft>
                          <a:spcPts val="0"/>
                        </a:spcAft>
                        <a:buNone/>
                      </a:pPr>
                      <a:r>
                        <a:rPr lang="en-US" sz="1800"/>
                        <a:t>Test t=a;</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b="1"/>
                        <a:t>Class type to basic</a:t>
                      </a:r>
                      <a:endParaRPr sz="1800" b="1"/>
                    </a:p>
                  </a:txBody>
                  <a:tcPr marL="91450" marR="91450" marT="45725" marB="45725"/>
                </a:tc>
                <a:tc>
                  <a:txBody>
                    <a:bodyPr/>
                    <a:lstStyle/>
                    <a:p>
                      <a:pPr marL="0" marR="0" lvl="0" indent="0" algn="l" rtl="0">
                        <a:spcBef>
                          <a:spcPts val="0"/>
                        </a:spcBef>
                        <a:spcAft>
                          <a:spcPts val="0"/>
                        </a:spcAft>
                        <a:buNone/>
                      </a:pPr>
                      <a:r>
                        <a:rPr lang="en-US" sz="1800" b="1"/>
                        <a:t>Casting operator function</a:t>
                      </a:r>
                      <a:endParaRPr sz="1800" b="1"/>
                    </a:p>
                  </a:txBody>
                  <a:tcPr marL="91450" marR="91450" marT="45725" marB="45725"/>
                </a:tc>
                <a:tc>
                  <a:txBody>
                    <a:bodyPr/>
                    <a:lstStyle/>
                    <a:p>
                      <a:pPr marL="0" marR="0" lvl="0" indent="0" algn="l" rtl="0">
                        <a:spcBef>
                          <a:spcPts val="0"/>
                        </a:spcBef>
                        <a:spcAft>
                          <a:spcPts val="0"/>
                        </a:spcAft>
                        <a:buNone/>
                      </a:pPr>
                      <a:r>
                        <a:rPr lang="en-US" sz="1800"/>
                        <a:t>Operator function of specific basic type</a:t>
                      </a:r>
                      <a:endParaRPr/>
                    </a:p>
                    <a:p>
                      <a:pPr marL="0" marR="0" lvl="0" indent="0" algn="l" rtl="0">
                        <a:spcBef>
                          <a:spcPts val="0"/>
                        </a:spcBef>
                        <a:spcAft>
                          <a:spcPts val="0"/>
                        </a:spcAft>
                        <a:buNone/>
                      </a:pPr>
                      <a:r>
                        <a:rPr lang="en-US" sz="1800"/>
                        <a:t>Operator int()</a:t>
                      </a:r>
                      <a:endParaRPr/>
                    </a:p>
                    <a:p>
                      <a:pPr marL="0" marR="0" lvl="0" indent="0" algn="l" rtl="0">
                        <a:spcBef>
                          <a:spcPts val="0"/>
                        </a:spcBef>
                        <a:spcAft>
                          <a:spcPts val="0"/>
                        </a:spcAft>
                        <a:buNone/>
                      </a:pPr>
                      <a:r>
                        <a:rPr lang="en-US" sz="1800"/>
                        <a:t>{</a:t>
                      </a:r>
                      <a:endParaRPr/>
                    </a:p>
                    <a:p>
                      <a:pPr marL="0" marR="0" lvl="0" indent="0" algn="l" rtl="0">
                        <a:spcBef>
                          <a:spcPts val="0"/>
                        </a:spcBef>
                        <a:spcAft>
                          <a:spcPts val="0"/>
                        </a:spcAft>
                        <a:buNone/>
                      </a:pPr>
                      <a:r>
                        <a:rPr lang="en-US" sz="1800"/>
                        <a:t>}</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b="1"/>
                        <a:t>One class to another class</a:t>
                      </a:r>
                      <a:endParaRPr sz="1800" b="1"/>
                    </a:p>
                  </a:txBody>
                  <a:tcPr marL="91450" marR="91450" marT="45725" marB="45725"/>
                </a:tc>
                <a:tc>
                  <a:txBody>
                    <a:bodyPr/>
                    <a:lstStyle/>
                    <a:p>
                      <a:pPr marL="0" marR="0" lvl="0" indent="0" algn="l" rtl="0">
                        <a:spcBef>
                          <a:spcPts val="0"/>
                        </a:spcBef>
                        <a:spcAft>
                          <a:spcPts val="0"/>
                        </a:spcAft>
                        <a:buNone/>
                      </a:pPr>
                      <a:r>
                        <a:rPr lang="en-US" sz="1800" b="1"/>
                        <a:t>Constructor(copy constructor)</a:t>
                      </a:r>
                      <a:endParaRPr sz="1800" b="1"/>
                    </a:p>
                    <a:p>
                      <a:pPr marL="0" marR="0" lvl="0" indent="0" algn="l" rtl="0">
                        <a:spcBef>
                          <a:spcPts val="0"/>
                        </a:spcBef>
                        <a:spcAft>
                          <a:spcPts val="0"/>
                        </a:spcAft>
                        <a:buNone/>
                      </a:pPr>
                      <a:r>
                        <a:rPr lang="en-US" sz="1800"/>
                        <a:t>Obj2=obj1;</a:t>
                      </a:r>
                      <a:endParaRPr sz="1800"/>
                    </a:p>
                  </a:txBody>
                  <a:tcPr marL="91450" marR="91450" marT="45725" marB="45725"/>
                </a:tc>
                <a:tc>
                  <a:txBody>
                    <a:bodyPr/>
                    <a:lstStyle/>
                    <a:p>
                      <a:pPr marL="0" marR="0" lvl="0" indent="0" algn="l" rtl="0">
                        <a:spcBef>
                          <a:spcPts val="0"/>
                        </a:spcBef>
                        <a:spcAft>
                          <a:spcPts val="0"/>
                        </a:spcAft>
                        <a:buNone/>
                      </a:pPr>
                      <a:r>
                        <a:rPr lang="en-US" sz="1800"/>
                        <a:t>The source class’ object as argument of the constructor</a:t>
                      </a:r>
                      <a:endParaRPr/>
                    </a:p>
                    <a:p>
                      <a:pPr marL="0" marR="0" lvl="0" indent="0" algn="l" rtl="0">
                        <a:spcBef>
                          <a:spcPts val="0"/>
                        </a:spcBef>
                        <a:spcAft>
                          <a:spcPts val="0"/>
                        </a:spcAft>
                        <a:buNone/>
                      </a:pPr>
                      <a:r>
                        <a:rPr lang="en-US" sz="1800"/>
                        <a:t>Class2(class1 c1)</a:t>
                      </a:r>
                      <a:endParaRPr/>
                    </a:p>
                    <a:p>
                      <a:pPr marL="0" marR="0" lvl="0" indent="0" algn="l" rtl="0">
                        <a:spcBef>
                          <a:spcPts val="0"/>
                        </a:spcBef>
                        <a:spcAft>
                          <a:spcPts val="0"/>
                        </a:spcAft>
                        <a:buNone/>
                      </a:pPr>
                      <a:r>
                        <a:rPr lang="en-US" sz="1800"/>
                        <a:t>{</a:t>
                      </a:r>
                      <a:endParaRPr/>
                    </a:p>
                    <a:p>
                      <a:pPr marL="0" marR="0" lvl="0" indent="0" algn="l" rtl="0">
                        <a:spcBef>
                          <a:spcPts val="0"/>
                        </a:spcBef>
                        <a:spcAft>
                          <a:spcPts val="0"/>
                        </a:spcAft>
                        <a:buNone/>
                      </a:pPr>
                      <a:r>
                        <a:rPr lang="en-US" sz="1800"/>
                        <a:t>}</a:t>
                      </a:r>
                      <a:endParaRPr sz="180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Defining Derived Class :</a:t>
            </a:r>
            <a:endParaRPr b="1" u="sng"/>
          </a:p>
        </p:txBody>
      </p:sp>
      <p:sp>
        <p:nvSpPr>
          <p:cNvPr id="308" name="Google Shape;308;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 It is the concept under Inheritance. Inheritance provides benefits of code reusability and hierarchical classification </a:t>
            </a:r>
            <a:endParaRPr/>
          </a:p>
          <a:p>
            <a:pPr marL="228600" lvl="0" indent="-228600" algn="l" rtl="0">
              <a:lnSpc>
                <a:spcPct val="90000"/>
              </a:lnSpc>
              <a:spcBef>
                <a:spcPts val="1000"/>
              </a:spcBef>
              <a:spcAft>
                <a:spcPts val="0"/>
              </a:spcAft>
              <a:buClr>
                <a:schemeClr val="dk1"/>
              </a:buClr>
              <a:buSzPts val="2800"/>
              <a:buChar char="•"/>
            </a:pPr>
            <a:r>
              <a:rPr lang="en-US"/>
              <a:t> In C++, a class can use some or all properties of another class using inheritance</a:t>
            </a:r>
            <a:endParaRPr/>
          </a:p>
          <a:p>
            <a:pPr marL="228600" lvl="0" indent="-228600" algn="l" rtl="0">
              <a:lnSpc>
                <a:spcPct val="90000"/>
              </a:lnSpc>
              <a:spcBef>
                <a:spcPts val="1000"/>
              </a:spcBef>
              <a:spcAft>
                <a:spcPts val="0"/>
              </a:spcAft>
              <a:buClr>
                <a:schemeClr val="dk1"/>
              </a:buClr>
              <a:buSzPts val="2800"/>
              <a:buChar char="•"/>
            </a:pPr>
            <a:r>
              <a:rPr lang="en-US"/>
              <a:t> The class which is being inherited is known as </a:t>
            </a:r>
            <a:r>
              <a:rPr lang="en-US" b="1"/>
              <a:t>Base Class</a:t>
            </a:r>
            <a:r>
              <a:rPr lang="en-US"/>
              <a:t> and the class that inherits the base class is known as </a:t>
            </a:r>
            <a:r>
              <a:rPr lang="en-US" b="1"/>
              <a:t>Derived Class</a:t>
            </a:r>
            <a:endParaRPr/>
          </a:p>
          <a:p>
            <a:pPr marL="228600" lvl="0" indent="-228600" algn="l" rtl="0">
              <a:lnSpc>
                <a:spcPct val="90000"/>
              </a:lnSpc>
              <a:spcBef>
                <a:spcPts val="1000"/>
              </a:spcBef>
              <a:spcAft>
                <a:spcPts val="0"/>
              </a:spcAft>
              <a:buClr>
                <a:schemeClr val="dk1"/>
              </a:buClr>
              <a:buSzPts val="2800"/>
              <a:buChar char="•"/>
            </a:pPr>
            <a:r>
              <a:rPr lang="en-US" b="1"/>
              <a:t> </a:t>
            </a:r>
            <a:r>
              <a:rPr lang="en-US"/>
              <a:t>To define a derived class from a base class is known as inheriting a class from a base class</a:t>
            </a:r>
            <a:endParaRPr/>
          </a:p>
          <a:p>
            <a:pPr marL="228600" lvl="0" indent="-228600" algn="l" rtl="0">
              <a:lnSpc>
                <a:spcPct val="90000"/>
              </a:lnSpc>
              <a:spcBef>
                <a:spcPts val="1000"/>
              </a:spcBef>
              <a:spcAft>
                <a:spcPts val="0"/>
              </a:spcAft>
              <a:buClr>
                <a:schemeClr val="dk1"/>
              </a:buClr>
              <a:buSzPts val="2800"/>
              <a:buChar char="•"/>
            </a:pPr>
            <a:r>
              <a:rPr lang="en-US" b="1"/>
              <a:t> </a:t>
            </a:r>
            <a:r>
              <a:rPr lang="en-US"/>
              <a:t>By deriving a class the class acquire some or all properties of the base class</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314" name="Google Shape;314;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Syntax :</a:t>
            </a:r>
            <a:endParaRPr/>
          </a:p>
          <a:p>
            <a:pPr marL="0" lvl="0" indent="0" algn="l" rtl="0">
              <a:lnSpc>
                <a:spcPct val="90000"/>
              </a:lnSpc>
              <a:spcBef>
                <a:spcPts val="1000"/>
              </a:spcBef>
              <a:spcAft>
                <a:spcPts val="0"/>
              </a:spcAft>
              <a:buClr>
                <a:schemeClr val="dk1"/>
              </a:buClr>
              <a:buSzPts val="2800"/>
              <a:buNone/>
            </a:pPr>
            <a:r>
              <a:rPr lang="en-US"/>
              <a:t>	</a:t>
            </a:r>
            <a:r>
              <a:rPr lang="en-US" b="1"/>
              <a:t>class derived_class_name : [private/public] base_class_name</a:t>
            </a:r>
            <a:endParaRPr b="1"/>
          </a:p>
          <a:p>
            <a:pPr marL="0" lvl="0" indent="0" algn="l" rtl="0">
              <a:lnSpc>
                <a:spcPct val="90000"/>
              </a:lnSpc>
              <a:spcBef>
                <a:spcPts val="1000"/>
              </a:spcBef>
              <a:spcAft>
                <a:spcPts val="0"/>
              </a:spcAft>
              <a:buClr>
                <a:schemeClr val="dk1"/>
              </a:buClr>
              <a:buSzPts val="2800"/>
              <a:buNone/>
            </a:pPr>
            <a:r>
              <a:rPr lang="en-US"/>
              <a:t>	{</a:t>
            </a:r>
            <a:endParaRPr/>
          </a:p>
          <a:p>
            <a:pPr marL="0" lvl="0" indent="0" algn="l" rtl="0">
              <a:lnSpc>
                <a:spcPct val="90000"/>
              </a:lnSpc>
              <a:spcBef>
                <a:spcPts val="1000"/>
              </a:spcBef>
              <a:spcAft>
                <a:spcPts val="0"/>
              </a:spcAft>
              <a:buClr>
                <a:schemeClr val="dk1"/>
              </a:buClr>
              <a:buSzPts val="2800"/>
              <a:buNone/>
            </a:pPr>
            <a:r>
              <a:rPr lang="en-US"/>
              <a:t>		//code</a:t>
            </a:r>
            <a:endParaRPr/>
          </a:p>
          <a:p>
            <a:pPr marL="0" lvl="0" indent="0" algn="l" rtl="0">
              <a:lnSpc>
                <a:spcPct val="90000"/>
              </a:lnSpc>
              <a:spcBef>
                <a:spcPts val="1000"/>
              </a:spcBef>
              <a:spcAft>
                <a:spcPts val="0"/>
              </a:spcAft>
              <a:buClr>
                <a:schemeClr val="dk1"/>
              </a:buClr>
              <a:buSzPts val="2800"/>
              <a:buNone/>
            </a:pPr>
            <a:r>
              <a:rPr lang="en-US"/>
              <a:t>	};</a:t>
            </a:r>
            <a:endParaRPr/>
          </a:p>
          <a:p>
            <a:pPr marL="228600" lvl="0" indent="-228600" algn="l" rtl="0">
              <a:lnSpc>
                <a:spcPct val="90000"/>
              </a:lnSpc>
              <a:spcBef>
                <a:spcPts val="1000"/>
              </a:spcBef>
              <a:spcAft>
                <a:spcPts val="0"/>
              </a:spcAft>
              <a:buClr>
                <a:schemeClr val="dk1"/>
              </a:buClr>
              <a:buSzPts val="2800"/>
              <a:buChar char="•"/>
            </a:pPr>
            <a:r>
              <a:rPr lang="en-US"/>
              <a:t> Here : symbol specifies the inheritance means it specifies that the class at the left side of the symbol is derived class and the class at the right side is the base class</a:t>
            </a:r>
            <a:endParaRPr/>
          </a:p>
          <a:p>
            <a:pPr marL="228600" lvl="0" indent="-228600" algn="l" rtl="0">
              <a:lnSpc>
                <a:spcPct val="90000"/>
              </a:lnSpc>
              <a:spcBef>
                <a:spcPts val="1000"/>
              </a:spcBef>
              <a:spcAft>
                <a:spcPts val="0"/>
              </a:spcAft>
              <a:buClr>
                <a:schemeClr val="dk1"/>
              </a:buClr>
              <a:buSzPts val="2800"/>
              <a:buChar char="•"/>
            </a:pPr>
            <a:r>
              <a:rPr lang="en-US"/>
              <a:t> The base class can be derived privately or publically.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320" name="Google Shape;320;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 If you do not specify any visibility, the class is derived privately. Means the private members of the base class remain private and the public members also become private in the derived class</a:t>
            </a:r>
            <a:endParaRPr/>
          </a:p>
          <a:p>
            <a:pPr marL="228600" lvl="0" indent="-228600" algn="l" rtl="0">
              <a:lnSpc>
                <a:spcPct val="90000"/>
              </a:lnSpc>
              <a:spcBef>
                <a:spcPts val="1000"/>
              </a:spcBef>
              <a:spcAft>
                <a:spcPts val="0"/>
              </a:spcAft>
              <a:buClr>
                <a:schemeClr val="dk1"/>
              </a:buClr>
              <a:buSzPts val="2800"/>
              <a:buChar char="•"/>
            </a:pPr>
            <a:r>
              <a:rPr lang="en-US"/>
              <a:t> Example, </a:t>
            </a:r>
            <a:endParaRPr/>
          </a:p>
          <a:p>
            <a:pPr marL="0" lvl="0" indent="0" algn="l" rtl="0">
              <a:lnSpc>
                <a:spcPct val="90000"/>
              </a:lnSpc>
              <a:spcBef>
                <a:spcPts val="1000"/>
              </a:spcBef>
              <a:spcAft>
                <a:spcPts val="0"/>
              </a:spcAft>
              <a:buClr>
                <a:schemeClr val="dk1"/>
              </a:buClr>
              <a:buSzPts val="2800"/>
              <a:buNone/>
            </a:pPr>
            <a:r>
              <a:rPr lang="en-US"/>
              <a:t>	class derived : base</a:t>
            </a:r>
            <a:endParaRPr/>
          </a:p>
          <a:p>
            <a:pPr marL="0" lvl="0" indent="0" algn="l" rtl="0">
              <a:lnSpc>
                <a:spcPct val="90000"/>
              </a:lnSpc>
              <a:spcBef>
                <a:spcPts val="1000"/>
              </a:spcBef>
              <a:spcAft>
                <a:spcPts val="0"/>
              </a:spcAft>
              <a:buClr>
                <a:schemeClr val="dk1"/>
              </a:buClr>
              <a:buSzPts val="2800"/>
              <a:buNone/>
            </a:pPr>
            <a:r>
              <a:rPr lang="en-US"/>
              <a:t>	{</a:t>
            </a:r>
            <a:endParaRPr/>
          </a:p>
          <a:p>
            <a:pPr marL="0" lvl="0" indent="0" algn="l" rtl="0">
              <a:lnSpc>
                <a:spcPct val="90000"/>
              </a:lnSpc>
              <a:spcBef>
                <a:spcPts val="1000"/>
              </a:spcBef>
              <a:spcAft>
                <a:spcPts val="0"/>
              </a:spcAft>
              <a:buClr>
                <a:schemeClr val="dk1"/>
              </a:buClr>
              <a:buSzPts val="2800"/>
              <a:buNone/>
            </a:pPr>
            <a:r>
              <a:rPr lang="en-US"/>
              <a:t>		//code</a:t>
            </a:r>
            <a:endParaRPr/>
          </a:p>
          <a:p>
            <a:pPr marL="0" lvl="0" indent="0" algn="l" rtl="0">
              <a:lnSpc>
                <a:spcPct val="90000"/>
              </a:lnSpc>
              <a:spcBef>
                <a:spcPts val="1000"/>
              </a:spcBef>
              <a:spcAft>
                <a:spcPts val="0"/>
              </a:spcAft>
              <a:buClr>
                <a:schemeClr val="dk1"/>
              </a:buClr>
              <a:buSzPts val="2800"/>
              <a:buNone/>
            </a:pPr>
            <a:r>
              <a:rPr lang="en-US"/>
              <a:t>	};</a:t>
            </a:r>
            <a:endParaRPr/>
          </a:p>
          <a:p>
            <a:pPr marL="0" lvl="0" indent="0" algn="l" rtl="0">
              <a:lnSpc>
                <a:spcPct val="90000"/>
              </a:lnSpc>
              <a:spcBef>
                <a:spcPts val="1000"/>
              </a:spcBef>
              <a:spcAft>
                <a:spcPts val="0"/>
              </a:spcAft>
              <a:buClr>
                <a:schemeClr val="dk1"/>
              </a:buClr>
              <a:buSzPts val="2800"/>
              <a:buNone/>
            </a:pPr>
            <a:r>
              <a:rPr lang="en-US"/>
              <a:t>Here if private keyword is omitted it will have the same effect as it is default visibility modifier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326" name="Google Shape;326;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If the visibility mode is public, then the private members of base class remain private and the public members remain public in the derived class</a:t>
            </a:r>
            <a:endParaRPr/>
          </a:p>
          <a:p>
            <a:pPr marL="228600" lvl="0" indent="-228600" algn="l" rtl="0">
              <a:lnSpc>
                <a:spcPct val="90000"/>
              </a:lnSpc>
              <a:spcBef>
                <a:spcPts val="1000"/>
              </a:spcBef>
              <a:spcAft>
                <a:spcPts val="0"/>
              </a:spcAft>
              <a:buClr>
                <a:schemeClr val="dk1"/>
              </a:buClr>
              <a:buSzPts val="2800"/>
              <a:buChar char="•"/>
            </a:pPr>
            <a:r>
              <a:rPr lang="en-US"/>
              <a:t> class derived : public base</a:t>
            </a:r>
            <a:endParaRPr/>
          </a:p>
          <a:p>
            <a:pPr marL="0" lvl="0" indent="0" algn="l" rtl="0">
              <a:lnSpc>
                <a:spcPct val="90000"/>
              </a:lnSpc>
              <a:spcBef>
                <a:spcPts val="1000"/>
              </a:spcBef>
              <a:spcAft>
                <a:spcPts val="0"/>
              </a:spcAft>
              <a:buClr>
                <a:schemeClr val="dk1"/>
              </a:buClr>
              <a:buSzPts val="2800"/>
              <a:buNone/>
            </a:pPr>
            <a:r>
              <a:rPr lang="en-US"/>
              <a:t>    {</a:t>
            </a:r>
            <a:endParaRPr/>
          </a:p>
          <a:p>
            <a:pPr marL="0" lvl="0" indent="0" algn="l" rtl="0">
              <a:lnSpc>
                <a:spcPct val="90000"/>
              </a:lnSpc>
              <a:spcBef>
                <a:spcPts val="1000"/>
              </a:spcBef>
              <a:spcAft>
                <a:spcPts val="0"/>
              </a:spcAft>
              <a:buClr>
                <a:schemeClr val="dk1"/>
              </a:buClr>
              <a:buSzPts val="2800"/>
              <a:buNone/>
            </a:pPr>
            <a:r>
              <a:rPr lang="en-US"/>
              <a:t>	//code</a:t>
            </a:r>
            <a:endParaRPr/>
          </a:p>
          <a:p>
            <a:pPr marL="0" lvl="0" indent="0" algn="l" rtl="0">
              <a:lnSpc>
                <a:spcPct val="90000"/>
              </a:lnSpc>
              <a:spcBef>
                <a:spcPts val="1000"/>
              </a:spcBef>
              <a:spcAft>
                <a:spcPts val="0"/>
              </a:spcAft>
              <a:buClr>
                <a:schemeClr val="dk1"/>
              </a:buClr>
              <a:buSzPts val="2800"/>
              <a:buNone/>
            </a:pP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103" name="Google Shape;10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Remember, when you overload an operator, you cannot change its syntax i.e. if you overload binary operator +, it will remain binary operator and will perform operation on 2 operands</a:t>
            </a:r>
            <a:endParaRPr/>
          </a:p>
          <a:p>
            <a:pPr marL="228600" lvl="0" indent="-228600" algn="l" rtl="0">
              <a:lnSpc>
                <a:spcPct val="90000"/>
              </a:lnSpc>
              <a:spcBef>
                <a:spcPts val="1000"/>
              </a:spcBef>
              <a:spcAft>
                <a:spcPts val="0"/>
              </a:spcAft>
              <a:buClr>
                <a:schemeClr val="dk1"/>
              </a:buClr>
              <a:buSzPts val="2800"/>
              <a:buChar char="•"/>
            </a:pPr>
            <a:r>
              <a:rPr lang="en-US"/>
              <a:t> Also, the basic meaning of the operator is not changed when you overload them</a:t>
            </a:r>
            <a:endParaRPr/>
          </a:p>
          <a:p>
            <a:pPr marL="228600" lvl="0" indent="-228600" algn="l" rtl="0">
              <a:lnSpc>
                <a:spcPct val="90000"/>
              </a:lnSpc>
              <a:spcBef>
                <a:spcPts val="1000"/>
              </a:spcBef>
              <a:spcAft>
                <a:spcPts val="0"/>
              </a:spcAft>
              <a:buClr>
                <a:schemeClr val="dk1"/>
              </a:buClr>
              <a:buSzPts val="2800"/>
              <a:buChar char="•"/>
            </a:pPr>
            <a:r>
              <a:rPr lang="en-US"/>
              <a:t> It implies that its original meaning still remains same on normal operands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Types Of Inheritance :</a:t>
            </a:r>
            <a:endParaRPr b="1" u="sng"/>
          </a:p>
        </p:txBody>
      </p:sp>
      <p:sp>
        <p:nvSpPr>
          <p:cNvPr id="332" name="Google Shape;332;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There are total 5 types of Inheritance in C++ as listed below :</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Single Inheritance</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Hierarchical Inheritance</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Multiple Inheritance</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Multi-level Inheritance</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Hybrid Inheritance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1. Single Inheritance</a:t>
            </a:r>
            <a:endParaRPr b="1" u="sng"/>
          </a:p>
        </p:txBody>
      </p:sp>
      <p:sp>
        <p:nvSpPr>
          <p:cNvPr id="338" name="Google Shape;338;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 In Single Inheritance, there is only one base class and one derived class. The general structure of a single inheritance is shown here :</a:t>
            </a:r>
            <a:endParaRPr/>
          </a:p>
          <a:p>
            <a:pPr marL="0" lvl="0" indent="0" algn="l" rtl="0">
              <a:lnSpc>
                <a:spcPct val="90000"/>
              </a:lnSpc>
              <a:spcBef>
                <a:spcPts val="1000"/>
              </a:spcBef>
              <a:spcAft>
                <a:spcPts val="0"/>
              </a:spcAft>
              <a:buClr>
                <a:schemeClr val="dk1"/>
              </a:buClr>
              <a:buSzPct val="100000"/>
              <a:buNone/>
            </a:pPr>
            <a:r>
              <a:rPr lang="en-US" b="1"/>
              <a:t>Class Base</a:t>
            </a:r>
            <a:endParaRPr/>
          </a:p>
          <a:p>
            <a:pPr marL="0" lvl="0" indent="0" algn="l" rtl="0">
              <a:lnSpc>
                <a:spcPct val="90000"/>
              </a:lnSpc>
              <a:spcBef>
                <a:spcPts val="1000"/>
              </a:spcBef>
              <a:spcAft>
                <a:spcPts val="0"/>
              </a:spcAft>
              <a:buClr>
                <a:schemeClr val="dk1"/>
              </a:buClr>
              <a:buSzPct val="100000"/>
              <a:buNone/>
            </a:pPr>
            <a:r>
              <a:rPr lang="en-US" b="1"/>
              <a:t>{</a:t>
            </a:r>
            <a:endParaRPr/>
          </a:p>
          <a:p>
            <a:pPr marL="0" lvl="0" indent="0" algn="l" rtl="0">
              <a:lnSpc>
                <a:spcPct val="90000"/>
              </a:lnSpc>
              <a:spcBef>
                <a:spcPts val="1000"/>
              </a:spcBef>
              <a:spcAft>
                <a:spcPts val="0"/>
              </a:spcAft>
              <a:buClr>
                <a:schemeClr val="dk1"/>
              </a:buClr>
              <a:buSzPct val="100000"/>
              <a:buNone/>
            </a:pPr>
            <a:r>
              <a:rPr lang="en-US" b="1"/>
              <a:t>	//code</a:t>
            </a:r>
            <a:endParaRPr/>
          </a:p>
          <a:p>
            <a:pPr marL="0" lvl="0" indent="0" algn="l" rtl="0">
              <a:lnSpc>
                <a:spcPct val="90000"/>
              </a:lnSpc>
              <a:spcBef>
                <a:spcPts val="1000"/>
              </a:spcBef>
              <a:spcAft>
                <a:spcPts val="0"/>
              </a:spcAft>
              <a:buClr>
                <a:schemeClr val="dk1"/>
              </a:buClr>
              <a:buSzPct val="100000"/>
              <a:buNone/>
            </a:pPr>
            <a:r>
              <a:rPr lang="en-US" b="1"/>
              <a:t>};</a:t>
            </a:r>
            <a:endParaRPr/>
          </a:p>
          <a:p>
            <a:pPr marL="0" lvl="0" indent="0" algn="l" rtl="0">
              <a:lnSpc>
                <a:spcPct val="90000"/>
              </a:lnSpc>
              <a:spcBef>
                <a:spcPts val="1000"/>
              </a:spcBef>
              <a:spcAft>
                <a:spcPts val="0"/>
              </a:spcAft>
              <a:buClr>
                <a:schemeClr val="dk1"/>
              </a:buClr>
              <a:buSzPct val="100000"/>
              <a:buNone/>
            </a:pPr>
            <a:r>
              <a:rPr lang="en-US" b="1"/>
              <a:t>Class Derived : public Base</a:t>
            </a:r>
            <a:endParaRPr/>
          </a:p>
          <a:p>
            <a:pPr marL="0" lvl="0" indent="0" algn="l" rtl="0">
              <a:lnSpc>
                <a:spcPct val="90000"/>
              </a:lnSpc>
              <a:spcBef>
                <a:spcPts val="1000"/>
              </a:spcBef>
              <a:spcAft>
                <a:spcPts val="0"/>
              </a:spcAft>
              <a:buClr>
                <a:schemeClr val="dk1"/>
              </a:buClr>
              <a:buSzPct val="100000"/>
              <a:buNone/>
            </a:pPr>
            <a:r>
              <a:rPr lang="en-US" b="1"/>
              <a:t>{</a:t>
            </a:r>
            <a:endParaRPr/>
          </a:p>
          <a:p>
            <a:pPr marL="0" lvl="0" indent="0" algn="l" rtl="0">
              <a:lnSpc>
                <a:spcPct val="90000"/>
              </a:lnSpc>
              <a:spcBef>
                <a:spcPts val="1000"/>
              </a:spcBef>
              <a:spcAft>
                <a:spcPts val="0"/>
              </a:spcAft>
              <a:buClr>
                <a:schemeClr val="dk1"/>
              </a:buClr>
              <a:buSzPct val="100000"/>
              <a:buNone/>
            </a:pPr>
            <a:r>
              <a:rPr lang="en-US" b="1"/>
              <a:t>	//code</a:t>
            </a:r>
            <a:endParaRPr/>
          </a:p>
          <a:p>
            <a:pPr marL="0" lvl="0" indent="0" algn="l" rtl="0">
              <a:lnSpc>
                <a:spcPct val="90000"/>
              </a:lnSpc>
              <a:spcBef>
                <a:spcPts val="1000"/>
              </a:spcBef>
              <a:spcAft>
                <a:spcPts val="0"/>
              </a:spcAft>
              <a:buClr>
                <a:schemeClr val="dk1"/>
              </a:buClr>
              <a:buSzPct val="100000"/>
              <a:buNone/>
            </a:pPr>
            <a:r>
              <a:rPr lang="en-US" b="1"/>
              <a:t>};</a:t>
            </a:r>
            <a:endParaRPr b="1"/>
          </a:p>
        </p:txBody>
      </p:sp>
      <p:sp>
        <p:nvSpPr>
          <p:cNvPr id="339" name="Google Shape;339;p41"/>
          <p:cNvSpPr/>
          <p:nvPr/>
        </p:nvSpPr>
        <p:spPr>
          <a:xfrm>
            <a:off x="8255358" y="2756079"/>
            <a:ext cx="2073498" cy="90152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40" name="Google Shape;340;p41"/>
          <p:cNvSpPr/>
          <p:nvPr/>
        </p:nvSpPr>
        <p:spPr>
          <a:xfrm>
            <a:off x="8255358" y="5072129"/>
            <a:ext cx="2073498" cy="90152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341" name="Google Shape;341;p41"/>
          <p:cNvCxnSpPr>
            <a:stCxn id="339" idx="2"/>
          </p:cNvCxnSpPr>
          <p:nvPr/>
        </p:nvCxnSpPr>
        <p:spPr>
          <a:xfrm>
            <a:off x="9292107" y="3657600"/>
            <a:ext cx="0" cy="1377900"/>
          </a:xfrm>
          <a:prstGeom prst="straightConnector1">
            <a:avLst/>
          </a:prstGeom>
          <a:noFill/>
          <a:ln w="19050" cap="flat" cmpd="sng">
            <a:solidFill>
              <a:schemeClr val="dk1"/>
            </a:solidFill>
            <a:prstDash val="solid"/>
            <a:miter lim="800000"/>
            <a:headEnd type="none" w="sm" len="sm"/>
            <a:tailEnd type="triangle" w="med" len="med"/>
          </a:ln>
        </p:spPr>
      </p:cxnSp>
      <p:sp>
        <p:nvSpPr>
          <p:cNvPr id="342" name="Google Shape;342;p41"/>
          <p:cNvSpPr/>
          <p:nvPr/>
        </p:nvSpPr>
        <p:spPr>
          <a:xfrm>
            <a:off x="8912180" y="2716025"/>
            <a:ext cx="799275"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a:solidFill>
                  <a:schemeClr val="dk1"/>
                </a:solidFill>
                <a:latin typeface="Arial"/>
                <a:ea typeface="Arial"/>
                <a:cs typeface="Arial"/>
                <a:sym typeface="Arial"/>
              </a:rPr>
              <a:t>A</a:t>
            </a:r>
            <a:endParaRPr sz="5400" b="0" i="0" u="none" strike="noStrike" cap="none">
              <a:solidFill>
                <a:schemeClr val="dk1"/>
              </a:solidFill>
              <a:latin typeface="Arial"/>
              <a:ea typeface="Arial"/>
              <a:cs typeface="Arial"/>
              <a:sym typeface="Arial"/>
            </a:endParaRPr>
          </a:p>
        </p:txBody>
      </p:sp>
      <p:sp>
        <p:nvSpPr>
          <p:cNvPr id="343" name="Google Shape;343;p41"/>
          <p:cNvSpPr/>
          <p:nvPr/>
        </p:nvSpPr>
        <p:spPr>
          <a:xfrm>
            <a:off x="8628845" y="5035639"/>
            <a:ext cx="114913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a:solidFill>
                  <a:schemeClr val="dk1"/>
                </a:solidFill>
                <a:latin typeface="Arial"/>
                <a:ea typeface="Arial"/>
                <a:cs typeface="Arial"/>
                <a:sym typeface="Arial"/>
              </a:rPr>
              <a:t> B</a:t>
            </a:r>
            <a:endParaRPr sz="5400" b="0" i="0" u="none" strike="noStrike" cap="non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Program :</a:t>
            </a:r>
            <a:endParaRPr b="1" u="sng"/>
          </a:p>
        </p:txBody>
      </p:sp>
      <p:sp>
        <p:nvSpPr>
          <p:cNvPr id="349" name="Google Shape;349;p4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90000"/>
              </a:lnSpc>
              <a:spcBef>
                <a:spcPts val="0"/>
              </a:spcBef>
              <a:spcAft>
                <a:spcPts val="0"/>
              </a:spcAft>
              <a:buClr>
                <a:schemeClr val="dk1"/>
              </a:buClr>
              <a:buSzPct val="100000"/>
              <a:buNone/>
            </a:pPr>
            <a:r>
              <a:rPr lang="en-US"/>
              <a:t>#include&lt;iostream.h&gt;</a:t>
            </a:r>
            <a:endParaRPr/>
          </a:p>
          <a:p>
            <a:pPr marL="0" lvl="0" indent="0" algn="l" rtl="0">
              <a:lnSpc>
                <a:spcPct val="90000"/>
              </a:lnSpc>
              <a:spcBef>
                <a:spcPts val="1000"/>
              </a:spcBef>
              <a:spcAft>
                <a:spcPts val="0"/>
              </a:spcAft>
              <a:buClr>
                <a:schemeClr val="dk1"/>
              </a:buClr>
              <a:buSzPct val="100000"/>
              <a:buNone/>
            </a:pPr>
            <a:r>
              <a:rPr lang="en-US"/>
              <a:t>#include&lt;conio.h&gt;</a:t>
            </a:r>
            <a:endParaRPr/>
          </a:p>
          <a:p>
            <a:pPr marL="0" lvl="0" indent="0" algn="l" rtl="0">
              <a:lnSpc>
                <a:spcPct val="90000"/>
              </a:lnSpc>
              <a:spcBef>
                <a:spcPts val="1000"/>
              </a:spcBef>
              <a:spcAft>
                <a:spcPts val="0"/>
              </a:spcAft>
              <a:buClr>
                <a:schemeClr val="dk1"/>
              </a:buClr>
              <a:buSzPct val="100000"/>
              <a:buNone/>
            </a:pPr>
            <a:r>
              <a:rPr lang="en-US"/>
              <a:t>Class base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int x;</a:t>
            </a:r>
            <a:endParaRPr/>
          </a:p>
          <a:p>
            <a:pPr marL="0" lvl="0" indent="0" algn="l" rtl="0">
              <a:lnSpc>
                <a:spcPct val="90000"/>
              </a:lnSpc>
              <a:spcBef>
                <a:spcPts val="1000"/>
              </a:spcBef>
              <a:spcAft>
                <a:spcPts val="0"/>
              </a:spcAft>
              <a:buClr>
                <a:schemeClr val="dk1"/>
              </a:buClr>
              <a:buSzPct val="100000"/>
              <a:buNone/>
            </a:pPr>
            <a:r>
              <a:rPr lang="en-US"/>
              <a:t>	void getdata()</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cout&lt;&lt;“Enter value of x”;</a:t>
            </a:r>
            <a:endParaRPr/>
          </a:p>
          <a:p>
            <a:pPr marL="0" lvl="0" indent="0" algn="l" rtl="0">
              <a:lnSpc>
                <a:spcPct val="90000"/>
              </a:lnSpc>
              <a:spcBef>
                <a:spcPts val="1000"/>
              </a:spcBef>
              <a:spcAft>
                <a:spcPts val="0"/>
              </a:spcAft>
              <a:buClr>
                <a:schemeClr val="dk1"/>
              </a:buClr>
              <a:buSzPct val="100000"/>
              <a:buNone/>
            </a:pPr>
            <a:r>
              <a:rPr lang="en-US"/>
              <a:t>	cin&gt;&gt;x;</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p:txBody>
      </p:sp>
      <p:sp>
        <p:nvSpPr>
          <p:cNvPr id="350" name="Google Shape;350;p4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90000"/>
              </a:lnSpc>
              <a:spcBef>
                <a:spcPts val="0"/>
              </a:spcBef>
              <a:spcAft>
                <a:spcPts val="0"/>
              </a:spcAft>
              <a:buClr>
                <a:schemeClr val="dk1"/>
              </a:buClr>
              <a:buSzPct val="100000"/>
              <a:buNone/>
            </a:pPr>
            <a:r>
              <a:rPr lang="en-US" b="1"/>
              <a:t>Class derived : public base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int y;</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void get()</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cout&lt;&lt;“Enter value of y”;</a:t>
            </a:r>
            <a:endParaRPr/>
          </a:p>
          <a:p>
            <a:pPr marL="0" lvl="0" indent="0" algn="l" rtl="0">
              <a:lnSpc>
                <a:spcPct val="90000"/>
              </a:lnSpc>
              <a:spcBef>
                <a:spcPts val="1000"/>
              </a:spcBef>
              <a:spcAft>
                <a:spcPts val="0"/>
              </a:spcAft>
              <a:buClr>
                <a:schemeClr val="dk1"/>
              </a:buClr>
              <a:buSzPct val="100000"/>
              <a:buNone/>
            </a:pPr>
            <a:r>
              <a:rPr lang="en-US"/>
              <a:t>	cin&gt;&gt;y;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void product()</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cout&lt;&lt;“product is”&lt;&lt;x*y;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356" name="Google Shape;356;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Void main()</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	derived d;</a:t>
            </a:r>
            <a:endParaRPr/>
          </a:p>
          <a:p>
            <a:pPr marL="0" lvl="0" indent="0" algn="l" rtl="0">
              <a:lnSpc>
                <a:spcPct val="90000"/>
              </a:lnSpc>
              <a:spcBef>
                <a:spcPts val="1000"/>
              </a:spcBef>
              <a:spcAft>
                <a:spcPts val="0"/>
              </a:spcAft>
              <a:buClr>
                <a:schemeClr val="dk1"/>
              </a:buClr>
              <a:buSzPts val="2800"/>
              <a:buNone/>
            </a:pPr>
            <a:r>
              <a:rPr lang="en-US"/>
              <a:t>	d.getdata();</a:t>
            </a:r>
            <a:endParaRPr/>
          </a:p>
          <a:p>
            <a:pPr marL="0" lvl="0" indent="0" algn="l" rtl="0">
              <a:lnSpc>
                <a:spcPct val="90000"/>
              </a:lnSpc>
              <a:spcBef>
                <a:spcPts val="1000"/>
              </a:spcBef>
              <a:spcAft>
                <a:spcPts val="0"/>
              </a:spcAft>
              <a:buClr>
                <a:schemeClr val="dk1"/>
              </a:buClr>
              <a:buSzPts val="2800"/>
              <a:buNone/>
            </a:pPr>
            <a:r>
              <a:rPr lang="en-US"/>
              <a:t>	d.get();</a:t>
            </a:r>
            <a:endParaRPr/>
          </a:p>
          <a:p>
            <a:pPr marL="0" lvl="0" indent="0" algn="l" rtl="0">
              <a:lnSpc>
                <a:spcPct val="90000"/>
              </a:lnSpc>
              <a:spcBef>
                <a:spcPts val="1000"/>
              </a:spcBef>
              <a:spcAft>
                <a:spcPts val="0"/>
              </a:spcAft>
              <a:buClr>
                <a:schemeClr val="dk1"/>
              </a:buClr>
              <a:buSzPts val="2800"/>
              <a:buNone/>
            </a:pPr>
            <a:r>
              <a:rPr lang="en-US"/>
              <a:t>	d.product();</a:t>
            </a:r>
            <a:endParaRPr/>
          </a:p>
          <a:p>
            <a:pPr marL="0" lvl="0" indent="0" algn="l" rtl="0">
              <a:lnSpc>
                <a:spcPct val="90000"/>
              </a:lnSpc>
              <a:spcBef>
                <a:spcPts val="1000"/>
              </a:spcBef>
              <a:spcAft>
                <a:spcPts val="0"/>
              </a:spcAft>
              <a:buClr>
                <a:schemeClr val="dk1"/>
              </a:buClr>
              <a:buSzPts val="2800"/>
              <a:buNone/>
            </a:pPr>
            <a:r>
              <a:rPr lang="en-US"/>
              <a:t>	getch();</a:t>
            </a:r>
            <a:endParaRPr/>
          </a:p>
          <a:p>
            <a:pPr marL="0" lvl="0" indent="0" algn="l" rtl="0">
              <a:lnSpc>
                <a:spcPct val="90000"/>
              </a:lnSpc>
              <a:spcBef>
                <a:spcPts val="1000"/>
              </a:spcBef>
              <a:spcAft>
                <a:spcPts val="0"/>
              </a:spcAft>
              <a:buClr>
                <a:schemeClr val="dk1"/>
              </a:buClr>
              <a:buSzPts val="2800"/>
              <a:buNone/>
            </a:pPr>
            <a:r>
              <a:rPr lang="en-US"/>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2. Hierarchical Inheritance :</a:t>
            </a:r>
            <a:endParaRPr b="1" u="sng"/>
          </a:p>
        </p:txBody>
      </p:sp>
      <p:sp>
        <p:nvSpPr>
          <p:cNvPr id="362" name="Google Shape;362;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dk1"/>
              </a:buClr>
              <a:buSzPct val="100000"/>
              <a:buChar char="•"/>
            </a:pPr>
            <a:r>
              <a:rPr lang="en-US"/>
              <a:t> When in a program, there is only one base class and several classes from the single base class, it is known as hierarchical inheritance. </a:t>
            </a:r>
            <a:endParaRPr/>
          </a:p>
          <a:p>
            <a:pPr marL="0" lvl="0" indent="0" algn="l" rtl="0">
              <a:lnSpc>
                <a:spcPct val="90000"/>
              </a:lnSpc>
              <a:spcBef>
                <a:spcPts val="1000"/>
              </a:spcBef>
              <a:spcAft>
                <a:spcPts val="0"/>
              </a:spcAft>
              <a:buClr>
                <a:schemeClr val="dk1"/>
              </a:buClr>
              <a:buSzPct val="100000"/>
              <a:buNone/>
            </a:pPr>
            <a:r>
              <a:rPr lang="en-US"/>
              <a:t>Class base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Class derived1 : public base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Class derived2 : public base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endParaRPr/>
          </a:p>
        </p:txBody>
      </p:sp>
      <p:sp>
        <p:nvSpPr>
          <p:cNvPr id="363" name="Google Shape;363;p44"/>
          <p:cNvSpPr/>
          <p:nvPr/>
        </p:nvSpPr>
        <p:spPr>
          <a:xfrm>
            <a:off x="7675808" y="2562896"/>
            <a:ext cx="1790164" cy="87576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A</a:t>
            </a:r>
            <a:endParaRPr/>
          </a:p>
        </p:txBody>
      </p:sp>
      <p:sp>
        <p:nvSpPr>
          <p:cNvPr id="364" name="Google Shape;364;p44"/>
          <p:cNvSpPr/>
          <p:nvPr/>
        </p:nvSpPr>
        <p:spPr>
          <a:xfrm>
            <a:off x="6096000" y="4480729"/>
            <a:ext cx="1790164" cy="87576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B</a:t>
            </a:r>
            <a:endParaRPr sz="1800" b="0" i="0" u="none" strike="noStrike" cap="none">
              <a:solidFill>
                <a:schemeClr val="dk1"/>
              </a:solidFill>
              <a:latin typeface="Arial"/>
              <a:ea typeface="Arial"/>
              <a:cs typeface="Arial"/>
              <a:sym typeface="Arial"/>
            </a:endParaRPr>
          </a:p>
        </p:txBody>
      </p:sp>
      <p:sp>
        <p:nvSpPr>
          <p:cNvPr id="365" name="Google Shape;365;p44"/>
          <p:cNvSpPr/>
          <p:nvPr/>
        </p:nvSpPr>
        <p:spPr>
          <a:xfrm>
            <a:off x="9465972" y="4480730"/>
            <a:ext cx="1790164" cy="87576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C</a:t>
            </a:r>
            <a:endParaRPr sz="1800" b="0" i="0" u="none" strike="noStrike" cap="none">
              <a:solidFill>
                <a:schemeClr val="dk1"/>
              </a:solidFill>
              <a:latin typeface="Arial"/>
              <a:ea typeface="Arial"/>
              <a:cs typeface="Arial"/>
              <a:sym typeface="Arial"/>
            </a:endParaRPr>
          </a:p>
        </p:txBody>
      </p:sp>
      <p:cxnSp>
        <p:nvCxnSpPr>
          <p:cNvPr id="366" name="Google Shape;366;p44"/>
          <p:cNvCxnSpPr>
            <a:stCxn id="363" idx="1"/>
          </p:cNvCxnSpPr>
          <p:nvPr/>
        </p:nvCxnSpPr>
        <p:spPr>
          <a:xfrm rot="10800000">
            <a:off x="6748508" y="3000778"/>
            <a:ext cx="927300" cy="0"/>
          </a:xfrm>
          <a:prstGeom prst="straightConnector1">
            <a:avLst/>
          </a:prstGeom>
          <a:noFill/>
          <a:ln w="9525" cap="flat" cmpd="sng">
            <a:solidFill>
              <a:schemeClr val="dk1"/>
            </a:solidFill>
            <a:prstDash val="solid"/>
            <a:miter lim="800000"/>
            <a:headEnd type="none" w="sm" len="sm"/>
            <a:tailEnd type="none" w="sm" len="sm"/>
          </a:ln>
        </p:spPr>
      </p:cxnSp>
      <p:cxnSp>
        <p:nvCxnSpPr>
          <p:cNvPr id="367" name="Google Shape;367;p44"/>
          <p:cNvCxnSpPr/>
          <p:nvPr/>
        </p:nvCxnSpPr>
        <p:spPr>
          <a:xfrm rot="10800000">
            <a:off x="9482608" y="3000776"/>
            <a:ext cx="927278" cy="1"/>
          </a:xfrm>
          <a:prstGeom prst="straightConnector1">
            <a:avLst/>
          </a:prstGeom>
          <a:noFill/>
          <a:ln w="9525" cap="flat" cmpd="sng">
            <a:solidFill>
              <a:schemeClr val="dk1"/>
            </a:solidFill>
            <a:prstDash val="solid"/>
            <a:miter lim="800000"/>
            <a:headEnd type="none" w="sm" len="sm"/>
            <a:tailEnd type="none" w="sm" len="sm"/>
          </a:ln>
        </p:spPr>
      </p:cxnSp>
      <p:cxnSp>
        <p:nvCxnSpPr>
          <p:cNvPr id="368" name="Google Shape;368;p44"/>
          <p:cNvCxnSpPr/>
          <p:nvPr/>
        </p:nvCxnSpPr>
        <p:spPr>
          <a:xfrm>
            <a:off x="6735651" y="3000776"/>
            <a:ext cx="0" cy="1412484"/>
          </a:xfrm>
          <a:prstGeom prst="straightConnector1">
            <a:avLst/>
          </a:prstGeom>
          <a:noFill/>
          <a:ln w="9525" cap="flat" cmpd="sng">
            <a:solidFill>
              <a:schemeClr val="dk1"/>
            </a:solidFill>
            <a:prstDash val="solid"/>
            <a:miter lim="800000"/>
            <a:headEnd type="none" w="sm" len="sm"/>
            <a:tailEnd type="triangle" w="med" len="med"/>
          </a:ln>
        </p:spPr>
      </p:cxnSp>
      <p:cxnSp>
        <p:nvCxnSpPr>
          <p:cNvPr id="369" name="Google Shape;369;p44"/>
          <p:cNvCxnSpPr/>
          <p:nvPr/>
        </p:nvCxnSpPr>
        <p:spPr>
          <a:xfrm>
            <a:off x="10409886" y="3000776"/>
            <a:ext cx="0" cy="1412484"/>
          </a:xfrm>
          <a:prstGeom prst="straightConnector1">
            <a:avLst/>
          </a:prstGeom>
          <a:noFill/>
          <a:ln w="9525" cap="flat" cmpd="sng">
            <a:solidFill>
              <a:schemeClr val="dk1"/>
            </a:solidFill>
            <a:prstDash val="solid"/>
            <a:miter lim="800000"/>
            <a:headEnd type="none" w="sm" len="sm"/>
            <a:tailEnd type="triangle" w="med" len="med"/>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Program :</a:t>
            </a:r>
            <a:endParaRPr b="1" u="sng"/>
          </a:p>
        </p:txBody>
      </p:sp>
      <p:sp>
        <p:nvSpPr>
          <p:cNvPr id="375" name="Google Shape;375;p4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sz="1800"/>
              <a:t>#include&lt;iostream.h&gt;</a:t>
            </a:r>
            <a:endParaRPr/>
          </a:p>
          <a:p>
            <a:pPr marL="0" lvl="0" indent="0" algn="l" rtl="0">
              <a:lnSpc>
                <a:spcPct val="90000"/>
              </a:lnSpc>
              <a:spcBef>
                <a:spcPts val="1000"/>
              </a:spcBef>
              <a:spcAft>
                <a:spcPts val="0"/>
              </a:spcAft>
              <a:buClr>
                <a:schemeClr val="dk1"/>
              </a:buClr>
              <a:buSzPts val="1800"/>
              <a:buNone/>
            </a:pPr>
            <a:r>
              <a:rPr lang="en-US" sz="1800"/>
              <a:t>#include&lt;conio.h&gt;</a:t>
            </a:r>
            <a:endParaRPr/>
          </a:p>
          <a:p>
            <a:pPr marL="0" lvl="0" indent="0" algn="l" rtl="0">
              <a:lnSpc>
                <a:spcPct val="90000"/>
              </a:lnSpc>
              <a:spcBef>
                <a:spcPts val="1000"/>
              </a:spcBef>
              <a:spcAft>
                <a:spcPts val="0"/>
              </a:spcAft>
              <a:buClr>
                <a:schemeClr val="dk1"/>
              </a:buClr>
              <a:buSzPts val="1800"/>
              <a:buNone/>
            </a:pPr>
            <a:r>
              <a:rPr lang="en-US" sz="1800"/>
              <a:t>Class A</a:t>
            </a:r>
            <a:endParaRPr/>
          </a:p>
          <a:p>
            <a:pPr marL="0" lvl="0" indent="0" algn="l" rtl="0">
              <a:lnSpc>
                <a:spcPct val="90000"/>
              </a:lnSpc>
              <a:spcBef>
                <a:spcPts val="1000"/>
              </a:spcBef>
              <a:spcAft>
                <a:spcPts val="0"/>
              </a:spcAft>
              <a:buClr>
                <a:schemeClr val="dk1"/>
              </a:buClr>
              <a:buSzPts val="1800"/>
              <a:buNone/>
            </a:pPr>
            <a:r>
              <a:rPr lang="en-US" sz="1800"/>
              <a:t>{</a:t>
            </a:r>
            <a:endParaRPr/>
          </a:p>
          <a:p>
            <a:pPr marL="0" lvl="0" indent="0" algn="l" rtl="0">
              <a:lnSpc>
                <a:spcPct val="90000"/>
              </a:lnSpc>
              <a:spcBef>
                <a:spcPts val="1000"/>
              </a:spcBef>
              <a:spcAft>
                <a:spcPts val="0"/>
              </a:spcAft>
              <a:buClr>
                <a:schemeClr val="dk1"/>
              </a:buClr>
              <a:buSzPts val="1800"/>
              <a:buNone/>
            </a:pPr>
            <a:r>
              <a:rPr lang="en-US" sz="1800"/>
              <a:t>	public:</a:t>
            </a:r>
            <a:endParaRPr/>
          </a:p>
          <a:p>
            <a:pPr marL="0" lvl="0" indent="0" algn="l" rtl="0">
              <a:lnSpc>
                <a:spcPct val="90000"/>
              </a:lnSpc>
              <a:spcBef>
                <a:spcPts val="1000"/>
              </a:spcBef>
              <a:spcAft>
                <a:spcPts val="0"/>
              </a:spcAft>
              <a:buClr>
                <a:schemeClr val="dk1"/>
              </a:buClr>
              <a:buSzPts val="1800"/>
              <a:buNone/>
            </a:pPr>
            <a:r>
              <a:rPr lang="en-US" sz="1800"/>
              <a:t>	int x,y;</a:t>
            </a:r>
            <a:endParaRPr/>
          </a:p>
          <a:p>
            <a:pPr marL="0" lvl="0" indent="0" algn="l" rtl="0">
              <a:lnSpc>
                <a:spcPct val="90000"/>
              </a:lnSpc>
              <a:spcBef>
                <a:spcPts val="1000"/>
              </a:spcBef>
              <a:spcAft>
                <a:spcPts val="0"/>
              </a:spcAft>
              <a:buClr>
                <a:schemeClr val="dk1"/>
              </a:buClr>
              <a:buSzPts val="1800"/>
              <a:buNone/>
            </a:pPr>
            <a:r>
              <a:rPr lang="en-US" sz="1800"/>
              <a:t>	void getdata()</a:t>
            </a:r>
            <a:endParaRPr/>
          </a:p>
          <a:p>
            <a:pPr marL="0" lvl="0" indent="0" algn="l" rtl="0">
              <a:lnSpc>
                <a:spcPct val="90000"/>
              </a:lnSpc>
              <a:spcBef>
                <a:spcPts val="1000"/>
              </a:spcBef>
              <a:spcAft>
                <a:spcPts val="0"/>
              </a:spcAft>
              <a:buClr>
                <a:schemeClr val="dk1"/>
              </a:buClr>
              <a:buSzPts val="1800"/>
              <a:buNone/>
            </a:pPr>
            <a:r>
              <a:rPr lang="en-US" sz="1800"/>
              <a:t>	{</a:t>
            </a:r>
            <a:endParaRPr/>
          </a:p>
          <a:p>
            <a:pPr marL="0" lvl="0" indent="0" algn="l" rtl="0">
              <a:lnSpc>
                <a:spcPct val="90000"/>
              </a:lnSpc>
              <a:spcBef>
                <a:spcPts val="1000"/>
              </a:spcBef>
              <a:spcAft>
                <a:spcPts val="0"/>
              </a:spcAft>
              <a:buClr>
                <a:schemeClr val="dk1"/>
              </a:buClr>
              <a:buSzPts val="1800"/>
              <a:buNone/>
            </a:pPr>
            <a:r>
              <a:rPr lang="en-US" sz="1800"/>
              <a:t>	cout&lt;&lt;“Enter x and y”;</a:t>
            </a:r>
            <a:endParaRPr/>
          </a:p>
          <a:p>
            <a:pPr marL="0" lvl="0" indent="0" algn="l" rtl="0">
              <a:lnSpc>
                <a:spcPct val="90000"/>
              </a:lnSpc>
              <a:spcBef>
                <a:spcPts val="1000"/>
              </a:spcBef>
              <a:spcAft>
                <a:spcPts val="0"/>
              </a:spcAft>
              <a:buClr>
                <a:schemeClr val="dk1"/>
              </a:buClr>
              <a:buSzPts val="1800"/>
              <a:buNone/>
            </a:pPr>
            <a:r>
              <a:rPr lang="en-US" sz="1800"/>
              <a:t>	cin&gt;&gt;x&gt;&gt;y;</a:t>
            </a:r>
            <a:endParaRPr/>
          </a:p>
          <a:p>
            <a:pPr marL="0" lvl="0" indent="0" algn="l" rtl="0">
              <a:lnSpc>
                <a:spcPct val="90000"/>
              </a:lnSpc>
              <a:spcBef>
                <a:spcPts val="1000"/>
              </a:spcBef>
              <a:spcAft>
                <a:spcPts val="0"/>
              </a:spcAft>
              <a:buClr>
                <a:schemeClr val="dk1"/>
              </a:buClr>
              <a:buSzPts val="1800"/>
              <a:buNone/>
            </a:pPr>
            <a:r>
              <a:rPr lang="en-US" sz="1800"/>
              <a:t>	}</a:t>
            </a:r>
            <a:endParaRPr/>
          </a:p>
          <a:p>
            <a:pPr marL="0" lvl="0" indent="0" algn="l" rtl="0">
              <a:lnSpc>
                <a:spcPct val="90000"/>
              </a:lnSpc>
              <a:spcBef>
                <a:spcPts val="1000"/>
              </a:spcBef>
              <a:spcAft>
                <a:spcPts val="0"/>
              </a:spcAft>
              <a:buClr>
                <a:schemeClr val="dk1"/>
              </a:buClr>
              <a:buSzPts val="1800"/>
              <a:buNone/>
            </a:pPr>
            <a:r>
              <a:rPr lang="en-US" sz="1800"/>
              <a:t>};</a:t>
            </a:r>
            <a:endParaRPr sz="1800"/>
          </a:p>
        </p:txBody>
      </p:sp>
      <p:sp>
        <p:nvSpPr>
          <p:cNvPr id="376" name="Google Shape;376;p4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400"/>
              <a:buNone/>
            </a:pPr>
            <a:r>
              <a:rPr lang="en-US" sz="1400"/>
              <a:t>Class B : public A</a:t>
            </a:r>
            <a:endParaRPr/>
          </a:p>
          <a:p>
            <a:pPr marL="0" lvl="0" indent="0" algn="l" rtl="0">
              <a:lnSpc>
                <a:spcPct val="90000"/>
              </a:lnSpc>
              <a:spcBef>
                <a:spcPts val="1000"/>
              </a:spcBef>
              <a:spcAft>
                <a:spcPts val="0"/>
              </a:spcAft>
              <a:buClr>
                <a:schemeClr val="dk1"/>
              </a:buClr>
              <a:buSzPts val="1400"/>
              <a:buNone/>
            </a:pPr>
            <a:r>
              <a:rPr lang="en-US" sz="1400"/>
              <a:t>{</a:t>
            </a:r>
            <a:endParaRPr/>
          </a:p>
          <a:p>
            <a:pPr marL="0" lvl="0" indent="0" algn="l" rtl="0">
              <a:lnSpc>
                <a:spcPct val="90000"/>
              </a:lnSpc>
              <a:spcBef>
                <a:spcPts val="1000"/>
              </a:spcBef>
              <a:spcAft>
                <a:spcPts val="0"/>
              </a:spcAft>
              <a:buClr>
                <a:schemeClr val="dk1"/>
              </a:buClr>
              <a:buSzPts val="1400"/>
              <a:buNone/>
            </a:pPr>
            <a:r>
              <a:rPr lang="en-US" sz="1400"/>
              <a:t>	public:</a:t>
            </a:r>
            <a:endParaRPr/>
          </a:p>
          <a:p>
            <a:pPr marL="0" lvl="0" indent="0" algn="l" rtl="0">
              <a:lnSpc>
                <a:spcPct val="90000"/>
              </a:lnSpc>
              <a:spcBef>
                <a:spcPts val="1000"/>
              </a:spcBef>
              <a:spcAft>
                <a:spcPts val="0"/>
              </a:spcAft>
              <a:buClr>
                <a:schemeClr val="dk1"/>
              </a:buClr>
              <a:buSzPts val="1400"/>
              <a:buNone/>
            </a:pPr>
            <a:r>
              <a:rPr lang="en-US" sz="1400"/>
              <a:t>	void product()</a:t>
            </a:r>
            <a:endParaRPr/>
          </a:p>
          <a:p>
            <a:pPr marL="0" lvl="0" indent="0" algn="l" rtl="0">
              <a:lnSpc>
                <a:spcPct val="90000"/>
              </a:lnSpc>
              <a:spcBef>
                <a:spcPts val="1000"/>
              </a:spcBef>
              <a:spcAft>
                <a:spcPts val="0"/>
              </a:spcAft>
              <a:buClr>
                <a:schemeClr val="dk1"/>
              </a:buClr>
              <a:buSzPts val="1400"/>
              <a:buNone/>
            </a:pPr>
            <a:r>
              <a:rPr lang="en-US" sz="1400"/>
              <a:t>	{</a:t>
            </a:r>
            <a:endParaRPr/>
          </a:p>
          <a:p>
            <a:pPr marL="0" lvl="0" indent="0" algn="l" rtl="0">
              <a:lnSpc>
                <a:spcPct val="90000"/>
              </a:lnSpc>
              <a:spcBef>
                <a:spcPts val="1000"/>
              </a:spcBef>
              <a:spcAft>
                <a:spcPts val="0"/>
              </a:spcAft>
              <a:buClr>
                <a:schemeClr val="dk1"/>
              </a:buClr>
              <a:buSzPts val="1400"/>
              <a:buNone/>
            </a:pPr>
            <a:r>
              <a:rPr lang="en-US" sz="1400"/>
              <a:t>	cout&lt;&lt;“Product is”&lt;&lt;x*y;</a:t>
            </a:r>
            <a:endParaRPr/>
          </a:p>
          <a:p>
            <a:pPr marL="0" lvl="0" indent="0" algn="l" rtl="0">
              <a:lnSpc>
                <a:spcPct val="90000"/>
              </a:lnSpc>
              <a:spcBef>
                <a:spcPts val="1000"/>
              </a:spcBef>
              <a:spcAft>
                <a:spcPts val="0"/>
              </a:spcAft>
              <a:buClr>
                <a:schemeClr val="dk1"/>
              </a:buClr>
              <a:buSzPts val="1400"/>
              <a:buNone/>
            </a:pPr>
            <a:r>
              <a:rPr lang="en-US" sz="1400"/>
              <a:t>	}</a:t>
            </a:r>
            <a:endParaRPr/>
          </a:p>
          <a:p>
            <a:pPr marL="0" lvl="0" indent="0" algn="l" rtl="0">
              <a:lnSpc>
                <a:spcPct val="90000"/>
              </a:lnSpc>
              <a:spcBef>
                <a:spcPts val="1000"/>
              </a:spcBef>
              <a:spcAft>
                <a:spcPts val="0"/>
              </a:spcAft>
              <a:buClr>
                <a:schemeClr val="dk1"/>
              </a:buClr>
              <a:buSzPts val="1400"/>
              <a:buNone/>
            </a:pPr>
            <a:r>
              <a:rPr lang="en-US" sz="1400"/>
              <a:t>};</a:t>
            </a:r>
            <a:endParaRPr/>
          </a:p>
          <a:p>
            <a:pPr marL="0" lvl="0" indent="0" algn="l" rtl="0">
              <a:lnSpc>
                <a:spcPct val="90000"/>
              </a:lnSpc>
              <a:spcBef>
                <a:spcPts val="1000"/>
              </a:spcBef>
              <a:spcAft>
                <a:spcPts val="0"/>
              </a:spcAft>
              <a:buClr>
                <a:schemeClr val="dk1"/>
              </a:buClr>
              <a:buSzPts val="1400"/>
              <a:buNone/>
            </a:pPr>
            <a:r>
              <a:rPr lang="en-US" sz="1400"/>
              <a:t>Class C : public A</a:t>
            </a:r>
            <a:endParaRPr/>
          </a:p>
          <a:p>
            <a:pPr marL="0" lvl="0" indent="0" algn="l" rtl="0">
              <a:lnSpc>
                <a:spcPct val="90000"/>
              </a:lnSpc>
              <a:spcBef>
                <a:spcPts val="1000"/>
              </a:spcBef>
              <a:spcAft>
                <a:spcPts val="0"/>
              </a:spcAft>
              <a:buClr>
                <a:schemeClr val="dk1"/>
              </a:buClr>
              <a:buSzPts val="1400"/>
              <a:buNone/>
            </a:pPr>
            <a:r>
              <a:rPr lang="en-US" sz="1400"/>
              <a:t>{</a:t>
            </a:r>
            <a:endParaRPr/>
          </a:p>
          <a:p>
            <a:pPr marL="0" lvl="0" indent="0" algn="l" rtl="0">
              <a:lnSpc>
                <a:spcPct val="90000"/>
              </a:lnSpc>
              <a:spcBef>
                <a:spcPts val="1000"/>
              </a:spcBef>
              <a:spcAft>
                <a:spcPts val="0"/>
              </a:spcAft>
              <a:buClr>
                <a:schemeClr val="dk1"/>
              </a:buClr>
              <a:buSzPts val="1400"/>
              <a:buNone/>
            </a:pPr>
            <a:r>
              <a:rPr lang="en-US" sz="1400"/>
              <a:t>	public:</a:t>
            </a:r>
            <a:endParaRPr/>
          </a:p>
          <a:p>
            <a:pPr marL="0" lvl="0" indent="0" algn="l" rtl="0">
              <a:lnSpc>
                <a:spcPct val="90000"/>
              </a:lnSpc>
              <a:spcBef>
                <a:spcPts val="1000"/>
              </a:spcBef>
              <a:spcAft>
                <a:spcPts val="0"/>
              </a:spcAft>
              <a:buClr>
                <a:schemeClr val="dk1"/>
              </a:buClr>
              <a:buSzPts val="1400"/>
              <a:buNone/>
            </a:pPr>
            <a:r>
              <a:rPr lang="en-US" sz="1400"/>
              <a:t>	void sum()</a:t>
            </a:r>
            <a:endParaRPr/>
          </a:p>
          <a:p>
            <a:pPr marL="0" lvl="0" indent="0" algn="l" rtl="0">
              <a:lnSpc>
                <a:spcPct val="90000"/>
              </a:lnSpc>
              <a:spcBef>
                <a:spcPts val="1000"/>
              </a:spcBef>
              <a:spcAft>
                <a:spcPts val="0"/>
              </a:spcAft>
              <a:buClr>
                <a:schemeClr val="dk1"/>
              </a:buClr>
              <a:buSzPts val="1400"/>
              <a:buNone/>
            </a:pPr>
            <a:r>
              <a:rPr lang="en-US" sz="1400"/>
              <a:t>	{</a:t>
            </a:r>
            <a:endParaRPr/>
          </a:p>
          <a:p>
            <a:pPr marL="0" lvl="0" indent="0" algn="l" rtl="0">
              <a:lnSpc>
                <a:spcPct val="90000"/>
              </a:lnSpc>
              <a:spcBef>
                <a:spcPts val="1000"/>
              </a:spcBef>
              <a:spcAft>
                <a:spcPts val="0"/>
              </a:spcAft>
              <a:buClr>
                <a:schemeClr val="dk1"/>
              </a:buClr>
              <a:buSzPts val="1400"/>
              <a:buNone/>
            </a:pPr>
            <a:r>
              <a:rPr lang="en-US" sz="1400"/>
              <a:t>	cout&lt;&lt;“Sum is”&lt;&lt;x+y;</a:t>
            </a:r>
            <a:endParaRPr/>
          </a:p>
          <a:p>
            <a:pPr marL="0" lvl="0" indent="0" algn="l" rtl="0">
              <a:lnSpc>
                <a:spcPct val="90000"/>
              </a:lnSpc>
              <a:spcBef>
                <a:spcPts val="1000"/>
              </a:spcBef>
              <a:spcAft>
                <a:spcPts val="0"/>
              </a:spcAft>
              <a:buClr>
                <a:schemeClr val="dk1"/>
              </a:buClr>
              <a:buSzPts val="1400"/>
              <a:buNone/>
            </a:pPr>
            <a:r>
              <a:rPr lang="en-US" sz="1400"/>
              <a:t>	}</a:t>
            </a:r>
            <a:endParaRPr/>
          </a:p>
          <a:p>
            <a:pPr marL="0" lvl="0" indent="0" algn="l" rtl="0">
              <a:lnSpc>
                <a:spcPct val="90000"/>
              </a:lnSpc>
              <a:spcBef>
                <a:spcPts val="1000"/>
              </a:spcBef>
              <a:spcAft>
                <a:spcPts val="0"/>
              </a:spcAft>
              <a:buClr>
                <a:schemeClr val="dk1"/>
              </a:buClr>
              <a:buSzPts val="1400"/>
              <a:buNone/>
            </a:pPr>
            <a:r>
              <a:rPr lang="en-US" sz="1400"/>
              <a:t>};</a:t>
            </a:r>
            <a:endParaRPr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382" name="Google Shape;382;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t>Void main()</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B objb;</a:t>
            </a:r>
            <a:endParaRPr/>
          </a:p>
          <a:p>
            <a:pPr marL="0" lvl="0" indent="0" algn="l" rtl="0">
              <a:lnSpc>
                <a:spcPct val="90000"/>
              </a:lnSpc>
              <a:spcBef>
                <a:spcPts val="1000"/>
              </a:spcBef>
              <a:spcAft>
                <a:spcPts val="0"/>
              </a:spcAft>
              <a:buClr>
                <a:schemeClr val="dk1"/>
              </a:buClr>
              <a:buSzPct val="100000"/>
              <a:buNone/>
            </a:pPr>
            <a:r>
              <a:rPr lang="en-US"/>
              <a:t>	C objc;</a:t>
            </a:r>
            <a:endParaRPr/>
          </a:p>
          <a:p>
            <a:pPr marL="0" lvl="0" indent="0" algn="l" rtl="0">
              <a:lnSpc>
                <a:spcPct val="90000"/>
              </a:lnSpc>
              <a:spcBef>
                <a:spcPts val="1000"/>
              </a:spcBef>
              <a:spcAft>
                <a:spcPts val="0"/>
              </a:spcAft>
              <a:buClr>
                <a:schemeClr val="dk1"/>
              </a:buClr>
              <a:buSzPct val="100000"/>
              <a:buNone/>
            </a:pPr>
            <a:r>
              <a:rPr lang="en-US"/>
              <a:t>	objb.getdata();</a:t>
            </a:r>
            <a:endParaRPr/>
          </a:p>
          <a:p>
            <a:pPr marL="0" lvl="0" indent="0" algn="l" rtl="0">
              <a:lnSpc>
                <a:spcPct val="90000"/>
              </a:lnSpc>
              <a:spcBef>
                <a:spcPts val="1000"/>
              </a:spcBef>
              <a:spcAft>
                <a:spcPts val="0"/>
              </a:spcAft>
              <a:buClr>
                <a:schemeClr val="dk1"/>
              </a:buClr>
              <a:buSzPct val="100000"/>
              <a:buNone/>
            </a:pPr>
            <a:r>
              <a:rPr lang="en-US"/>
              <a:t>	objb.product();</a:t>
            </a:r>
            <a:endParaRPr/>
          </a:p>
          <a:p>
            <a:pPr marL="0" lvl="0" indent="0" algn="l" rtl="0">
              <a:lnSpc>
                <a:spcPct val="90000"/>
              </a:lnSpc>
              <a:spcBef>
                <a:spcPts val="1000"/>
              </a:spcBef>
              <a:spcAft>
                <a:spcPts val="0"/>
              </a:spcAft>
              <a:buClr>
                <a:schemeClr val="dk1"/>
              </a:buClr>
              <a:buSzPct val="100000"/>
              <a:buNone/>
            </a:pPr>
            <a:r>
              <a:rPr lang="en-US"/>
              <a:t>	objc.getdata();</a:t>
            </a:r>
            <a:endParaRPr/>
          </a:p>
          <a:p>
            <a:pPr marL="0" lvl="0" indent="0" algn="l" rtl="0">
              <a:lnSpc>
                <a:spcPct val="90000"/>
              </a:lnSpc>
              <a:spcBef>
                <a:spcPts val="1000"/>
              </a:spcBef>
              <a:spcAft>
                <a:spcPts val="0"/>
              </a:spcAft>
              <a:buClr>
                <a:schemeClr val="dk1"/>
              </a:buClr>
              <a:buSzPct val="100000"/>
              <a:buNone/>
            </a:pPr>
            <a:r>
              <a:rPr lang="en-US"/>
              <a:t>	objc.sum();</a:t>
            </a:r>
            <a:endParaRPr/>
          </a:p>
          <a:p>
            <a:pPr marL="0" lvl="0" indent="0" algn="l" rtl="0">
              <a:lnSpc>
                <a:spcPct val="90000"/>
              </a:lnSpc>
              <a:spcBef>
                <a:spcPts val="1000"/>
              </a:spcBef>
              <a:spcAft>
                <a:spcPts val="0"/>
              </a:spcAft>
              <a:buClr>
                <a:schemeClr val="dk1"/>
              </a:buClr>
              <a:buSzPct val="100000"/>
              <a:buNone/>
            </a:pPr>
            <a:r>
              <a:rPr lang="en-US"/>
              <a:t>	getch();</a:t>
            </a:r>
            <a:endParaRPr/>
          </a:p>
          <a:p>
            <a:pPr marL="0" lvl="0" indent="0" algn="l" rtl="0">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3. Multiple Inheritance :</a:t>
            </a:r>
            <a:endParaRPr b="1" u="sng"/>
          </a:p>
        </p:txBody>
      </p:sp>
      <p:sp>
        <p:nvSpPr>
          <p:cNvPr id="388" name="Google Shape;388;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US"/>
              <a:t> When in a program, a class derives from more than one base class, it is known as multiple inheritance. </a:t>
            </a:r>
            <a:endParaRPr/>
          </a:p>
          <a:p>
            <a:pPr marL="228600" lvl="0" indent="-228600" algn="l" rtl="0">
              <a:lnSpc>
                <a:spcPct val="90000"/>
              </a:lnSpc>
              <a:spcBef>
                <a:spcPts val="1000"/>
              </a:spcBef>
              <a:spcAft>
                <a:spcPts val="0"/>
              </a:spcAft>
              <a:buClr>
                <a:schemeClr val="dk1"/>
              </a:buClr>
              <a:buSzPct val="100000"/>
              <a:buChar char="•"/>
            </a:pPr>
            <a:r>
              <a:rPr lang="en-US"/>
              <a:t> Syntax:</a:t>
            </a:r>
            <a:endParaRPr/>
          </a:p>
          <a:p>
            <a:pPr marL="0" lvl="0" indent="0" algn="l" rtl="0">
              <a:lnSpc>
                <a:spcPct val="90000"/>
              </a:lnSpc>
              <a:spcBef>
                <a:spcPts val="1000"/>
              </a:spcBef>
              <a:spcAft>
                <a:spcPts val="0"/>
              </a:spcAft>
              <a:buClr>
                <a:schemeClr val="dk1"/>
              </a:buClr>
              <a:buSzPct val="100000"/>
              <a:buNone/>
            </a:pPr>
            <a:r>
              <a:rPr lang="en-US"/>
              <a:t>	class base1</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class base2</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t>
            </a:r>
            <a:r>
              <a:rPr lang="en-US" b="1"/>
              <a:t>class derived : public base1,public base2</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	};</a:t>
            </a:r>
            <a:endParaRPr/>
          </a:p>
        </p:txBody>
      </p:sp>
      <p:sp>
        <p:nvSpPr>
          <p:cNvPr id="389" name="Google Shape;389;p47"/>
          <p:cNvSpPr/>
          <p:nvPr/>
        </p:nvSpPr>
        <p:spPr>
          <a:xfrm>
            <a:off x="6877318" y="2794715"/>
            <a:ext cx="1803043" cy="78561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A</a:t>
            </a:r>
            <a:endParaRPr sz="1800" b="0" i="0" u="none" strike="noStrike" cap="none">
              <a:solidFill>
                <a:schemeClr val="dk1"/>
              </a:solidFill>
              <a:latin typeface="Arial"/>
              <a:ea typeface="Arial"/>
              <a:cs typeface="Arial"/>
              <a:sym typeface="Arial"/>
            </a:endParaRPr>
          </a:p>
        </p:txBody>
      </p:sp>
      <p:sp>
        <p:nvSpPr>
          <p:cNvPr id="390" name="Google Shape;390;p47"/>
          <p:cNvSpPr/>
          <p:nvPr/>
        </p:nvSpPr>
        <p:spPr>
          <a:xfrm>
            <a:off x="8065661" y="5167603"/>
            <a:ext cx="1803043" cy="78561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C</a:t>
            </a:r>
            <a:endParaRPr sz="1800" b="0" i="0" u="none" strike="noStrike" cap="none">
              <a:solidFill>
                <a:schemeClr val="dk1"/>
              </a:solidFill>
              <a:latin typeface="Arial"/>
              <a:ea typeface="Arial"/>
              <a:cs typeface="Arial"/>
              <a:sym typeface="Arial"/>
            </a:endParaRPr>
          </a:p>
        </p:txBody>
      </p:sp>
      <p:sp>
        <p:nvSpPr>
          <p:cNvPr id="391" name="Google Shape;391;p47"/>
          <p:cNvSpPr/>
          <p:nvPr/>
        </p:nvSpPr>
        <p:spPr>
          <a:xfrm>
            <a:off x="9191759" y="2794715"/>
            <a:ext cx="1803043" cy="78561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B</a:t>
            </a:r>
            <a:endParaRPr sz="1800" b="0" i="0" u="none" strike="noStrike" cap="none">
              <a:solidFill>
                <a:schemeClr val="dk1"/>
              </a:solidFill>
              <a:latin typeface="Arial"/>
              <a:ea typeface="Arial"/>
              <a:cs typeface="Arial"/>
              <a:sym typeface="Arial"/>
            </a:endParaRPr>
          </a:p>
        </p:txBody>
      </p:sp>
      <p:cxnSp>
        <p:nvCxnSpPr>
          <p:cNvPr id="392" name="Google Shape;392;p47"/>
          <p:cNvCxnSpPr/>
          <p:nvPr/>
        </p:nvCxnSpPr>
        <p:spPr>
          <a:xfrm>
            <a:off x="7778839" y="3580327"/>
            <a:ext cx="0" cy="618186"/>
          </a:xfrm>
          <a:prstGeom prst="straightConnector1">
            <a:avLst/>
          </a:prstGeom>
          <a:noFill/>
          <a:ln w="19050" cap="flat" cmpd="sng">
            <a:solidFill>
              <a:schemeClr val="dk1"/>
            </a:solidFill>
            <a:prstDash val="solid"/>
            <a:miter lim="800000"/>
            <a:headEnd type="none" w="sm" len="sm"/>
            <a:tailEnd type="none" w="sm" len="sm"/>
          </a:ln>
        </p:spPr>
      </p:cxnSp>
      <p:cxnSp>
        <p:nvCxnSpPr>
          <p:cNvPr id="393" name="Google Shape;393;p47"/>
          <p:cNvCxnSpPr/>
          <p:nvPr/>
        </p:nvCxnSpPr>
        <p:spPr>
          <a:xfrm>
            <a:off x="10155527" y="3580327"/>
            <a:ext cx="0" cy="618186"/>
          </a:xfrm>
          <a:prstGeom prst="straightConnector1">
            <a:avLst/>
          </a:prstGeom>
          <a:noFill/>
          <a:ln w="19050" cap="flat" cmpd="sng">
            <a:solidFill>
              <a:schemeClr val="dk1"/>
            </a:solidFill>
            <a:prstDash val="solid"/>
            <a:miter lim="800000"/>
            <a:headEnd type="none" w="sm" len="sm"/>
            <a:tailEnd type="none" w="sm" len="sm"/>
          </a:ln>
        </p:spPr>
      </p:cxnSp>
      <p:cxnSp>
        <p:nvCxnSpPr>
          <p:cNvPr id="394" name="Google Shape;394;p47"/>
          <p:cNvCxnSpPr/>
          <p:nvPr/>
        </p:nvCxnSpPr>
        <p:spPr>
          <a:xfrm>
            <a:off x="7778839" y="4198513"/>
            <a:ext cx="2376688" cy="0"/>
          </a:xfrm>
          <a:prstGeom prst="straightConnector1">
            <a:avLst/>
          </a:prstGeom>
          <a:noFill/>
          <a:ln w="19050" cap="flat" cmpd="sng">
            <a:solidFill>
              <a:schemeClr val="dk1"/>
            </a:solidFill>
            <a:prstDash val="solid"/>
            <a:miter lim="800000"/>
            <a:headEnd type="none" w="sm" len="sm"/>
            <a:tailEnd type="none" w="sm" len="sm"/>
          </a:ln>
        </p:spPr>
      </p:cxnSp>
      <p:cxnSp>
        <p:nvCxnSpPr>
          <p:cNvPr id="395" name="Google Shape;395;p47"/>
          <p:cNvCxnSpPr/>
          <p:nvPr/>
        </p:nvCxnSpPr>
        <p:spPr>
          <a:xfrm rot="10800000">
            <a:off x="8967183" y="4198513"/>
            <a:ext cx="0" cy="953036"/>
          </a:xfrm>
          <a:prstGeom prst="straightConnector1">
            <a:avLst/>
          </a:prstGeom>
          <a:noFill/>
          <a:ln w="19050" cap="flat" cmpd="sng">
            <a:solidFill>
              <a:schemeClr val="dk1"/>
            </a:solidFill>
            <a:prstDash val="solid"/>
            <a:miter lim="800000"/>
            <a:headEnd type="none" w="sm" len="sm"/>
            <a:tailEnd type="none" w="sm" len="sm"/>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Example :</a:t>
            </a:r>
            <a:endParaRPr b="1" u="sng"/>
          </a:p>
        </p:txBody>
      </p:sp>
      <p:sp>
        <p:nvSpPr>
          <p:cNvPr id="401" name="Google Shape;401;p4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a:t>#include&lt;iostream.h&gt;</a:t>
            </a:r>
            <a:endParaRPr/>
          </a:p>
          <a:p>
            <a:pPr marL="0" lvl="0" indent="0" algn="l" rtl="0">
              <a:lnSpc>
                <a:spcPct val="90000"/>
              </a:lnSpc>
              <a:spcBef>
                <a:spcPts val="1000"/>
              </a:spcBef>
              <a:spcAft>
                <a:spcPts val="0"/>
              </a:spcAft>
              <a:buClr>
                <a:schemeClr val="dk1"/>
              </a:buClr>
              <a:buSzPct val="100000"/>
              <a:buNone/>
            </a:pPr>
            <a:r>
              <a:rPr lang="en-US"/>
              <a:t>#include&lt;conio.h&gt;</a:t>
            </a:r>
            <a:endParaRPr/>
          </a:p>
          <a:p>
            <a:pPr marL="0" lvl="0" indent="0" algn="l" rtl="0">
              <a:lnSpc>
                <a:spcPct val="90000"/>
              </a:lnSpc>
              <a:spcBef>
                <a:spcPts val="1000"/>
              </a:spcBef>
              <a:spcAft>
                <a:spcPts val="0"/>
              </a:spcAft>
              <a:buClr>
                <a:schemeClr val="dk1"/>
              </a:buClr>
              <a:buSzPct val="100000"/>
              <a:buNone/>
            </a:pPr>
            <a:r>
              <a:rPr lang="en-US"/>
              <a:t>class A</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int a;</a:t>
            </a:r>
            <a:endParaRPr/>
          </a:p>
          <a:p>
            <a:pPr marL="0" lvl="0" indent="0" algn="l" rtl="0">
              <a:lnSpc>
                <a:spcPct val="90000"/>
              </a:lnSpc>
              <a:spcBef>
                <a:spcPts val="1000"/>
              </a:spcBef>
              <a:spcAft>
                <a:spcPts val="0"/>
              </a:spcAft>
              <a:buClr>
                <a:schemeClr val="dk1"/>
              </a:buClr>
              <a:buSzPct val="100000"/>
              <a:buNone/>
            </a:pPr>
            <a:r>
              <a:rPr lang="en-US"/>
              <a:t>	A()</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a=5;</a:t>
            </a:r>
            <a:endParaRPr/>
          </a:p>
          <a:p>
            <a:pPr marL="0" lvl="0" indent="0" algn="l" rtl="0">
              <a:lnSpc>
                <a:spcPct val="90000"/>
              </a:lnSpc>
              <a:spcBef>
                <a:spcPts val="1000"/>
              </a:spcBef>
              <a:spcAft>
                <a:spcPts val="0"/>
              </a:spcAft>
              <a:buClr>
                <a:schemeClr val="dk1"/>
              </a:buClr>
              <a:buSzPct val="100000"/>
              <a:buNone/>
            </a:pPr>
            <a:r>
              <a:rPr lang="en-US"/>
              <a:t>	cout&lt;&lt;“Constructor of A”;</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endParaRPr/>
          </a:p>
        </p:txBody>
      </p:sp>
      <p:sp>
        <p:nvSpPr>
          <p:cNvPr id="402" name="Google Shape;402;p4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a:t>Class B</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int b=10;</a:t>
            </a:r>
            <a:endParaRPr/>
          </a:p>
          <a:p>
            <a:pPr marL="0" lvl="0" indent="0" algn="l" rtl="0">
              <a:lnSpc>
                <a:spcPct val="90000"/>
              </a:lnSpc>
              <a:spcBef>
                <a:spcPts val="1000"/>
              </a:spcBef>
              <a:spcAft>
                <a:spcPts val="0"/>
              </a:spcAft>
              <a:buClr>
                <a:schemeClr val="dk1"/>
              </a:buClr>
              <a:buSzPct val="100000"/>
              <a:buNone/>
            </a:pPr>
            <a:r>
              <a:rPr lang="en-US"/>
              <a:t>	B()</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cout&lt;&lt;“Constructor of B”;</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b="1"/>
              <a:t>Class C : public B, public A</a:t>
            </a:r>
            <a:endParaRPr/>
          </a:p>
          <a:p>
            <a:pPr marL="0" lvl="0" indent="0" algn="l" rtl="0">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408" name="Google Shape;408;p4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	public:</a:t>
            </a:r>
            <a:endParaRPr/>
          </a:p>
          <a:p>
            <a:pPr marL="0" lvl="0" indent="0" algn="l" rtl="0">
              <a:lnSpc>
                <a:spcPct val="90000"/>
              </a:lnSpc>
              <a:spcBef>
                <a:spcPts val="1000"/>
              </a:spcBef>
              <a:spcAft>
                <a:spcPts val="0"/>
              </a:spcAft>
              <a:buClr>
                <a:schemeClr val="dk1"/>
              </a:buClr>
              <a:buSzPts val="2800"/>
              <a:buNone/>
            </a:pPr>
            <a:r>
              <a:rPr lang="en-US"/>
              <a:t>	int c=20;</a:t>
            </a:r>
            <a:endParaRPr/>
          </a:p>
          <a:p>
            <a:pPr marL="0" lvl="0" indent="0" algn="l" rtl="0">
              <a:lnSpc>
                <a:spcPct val="90000"/>
              </a:lnSpc>
              <a:spcBef>
                <a:spcPts val="1000"/>
              </a:spcBef>
              <a:spcAft>
                <a:spcPts val="0"/>
              </a:spcAft>
              <a:buClr>
                <a:schemeClr val="dk1"/>
              </a:buClr>
              <a:buSzPts val="2800"/>
              <a:buNone/>
            </a:pPr>
            <a:r>
              <a:rPr lang="en-US"/>
              <a:t>	C()</a:t>
            </a:r>
            <a:endParaRPr/>
          </a:p>
          <a:p>
            <a:pPr marL="0" lvl="0" indent="0" algn="l" rtl="0">
              <a:lnSpc>
                <a:spcPct val="90000"/>
              </a:lnSpc>
              <a:spcBef>
                <a:spcPts val="1000"/>
              </a:spcBef>
              <a:spcAft>
                <a:spcPts val="0"/>
              </a:spcAft>
              <a:buClr>
                <a:schemeClr val="dk1"/>
              </a:buClr>
              <a:buSzPts val="2800"/>
              <a:buNone/>
            </a:pPr>
            <a:r>
              <a:rPr lang="en-US"/>
              <a:t>	{</a:t>
            </a:r>
            <a:endParaRPr/>
          </a:p>
          <a:p>
            <a:pPr marL="0" lvl="0" indent="0" algn="l" rtl="0">
              <a:lnSpc>
                <a:spcPct val="90000"/>
              </a:lnSpc>
              <a:spcBef>
                <a:spcPts val="1000"/>
              </a:spcBef>
              <a:spcAft>
                <a:spcPts val="0"/>
              </a:spcAft>
              <a:buClr>
                <a:schemeClr val="dk1"/>
              </a:buClr>
              <a:buSzPts val="2800"/>
              <a:buNone/>
            </a:pPr>
            <a:r>
              <a:rPr lang="en-US"/>
              <a:t>	cout&lt;&lt;“Constructor of c”;</a:t>
            </a:r>
            <a:endParaRPr/>
          </a:p>
          <a:p>
            <a:pPr marL="0" lvl="0" indent="0" algn="l" rtl="0">
              <a:lnSpc>
                <a:spcPct val="90000"/>
              </a:lnSpc>
              <a:spcBef>
                <a:spcPts val="1000"/>
              </a:spcBef>
              <a:spcAft>
                <a:spcPts val="0"/>
              </a:spcAft>
              <a:buClr>
                <a:schemeClr val="dk1"/>
              </a:buClr>
              <a:buSzPts val="2800"/>
              <a:buNone/>
            </a:pPr>
            <a:r>
              <a:rPr lang="en-US"/>
              <a:t>	}</a:t>
            </a:r>
            <a:endParaRPr/>
          </a:p>
          <a:p>
            <a:pPr marL="0" lvl="0" indent="0" algn="l" rtl="0">
              <a:lnSpc>
                <a:spcPct val="90000"/>
              </a:lnSpc>
              <a:spcBef>
                <a:spcPts val="1000"/>
              </a:spcBef>
              <a:spcAft>
                <a:spcPts val="0"/>
              </a:spcAft>
              <a:buClr>
                <a:schemeClr val="dk1"/>
              </a:buClr>
              <a:buSzPts val="2800"/>
              <a:buNone/>
            </a:pPr>
            <a:r>
              <a:rPr lang="en-US"/>
              <a:t>};</a:t>
            </a:r>
            <a:endParaRPr/>
          </a:p>
        </p:txBody>
      </p:sp>
      <p:sp>
        <p:nvSpPr>
          <p:cNvPr id="409" name="Google Shape;409;p4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Void main()</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	C obj;</a:t>
            </a:r>
            <a:endParaRPr/>
          </a:p>
          <a:p>
            <a:pPr marL="0" lvl="0" indent="0" algn="l" rtl="0">
              <a:lnSpc>
                <a:spcPct val="90000"/>
              </a:lnSpc>
              <a:spcBef>
                <a:spcPts val="1000"/>
              </a:spcBef>
              <a:spcAft>
                <a:spcPts val="0"/>
              </a:spcAft>
              <a:buClr>
                <a:schemeClr val="dk1"/>
              </a:buClr>
              <a:buSzPts val="2800"/>
              <a:buNone/>
            </a:pPr>
            <a:r>
              <a:rPr lang="en-US"/>
              <a:t>	cout&lt;&lt;“a=“&lt;&lt;obj.a;</a:t>
            </a:r>
            <a:endParaRPr/>
          </a:p>
          <a:p>
            <a:pPr marL="0" lvl="0" indent="0" algn="l" rtl="0">
              <a:lnSpc>
                <a:spcPct val="90000"/>
              </a:lnSpc>
              <a:spcBef>
                <a:spcPts val="1000"/>
              </a:spcBef>
              <a:spcAft>
                <a:spcPts val="0"/>
              </a:spcAft>
              <a:buClr>
                <a:schemeClr val="dk1"/>
              </a:buClr>
              <a:buSzPts val="2800"/>
              <a:buNone/>
            </a:pPr>
            <a:r>
              <a:rPr lang="en-US"/>
              <a:t>	cout&lt;&lt;“b=“&lt;&lt;obj.b;</a:t>
            </a:r>
            <a:endParaRPr/>
          </a:p>
          <a:p>
            <a:pPr marL="0" lvl="0" indent="0" algn="l" rtl="0">
              <a:lnSpc>
                <a:spcPct val="90000"/>
              </a:lnSpc>
              <a:spcBef>
                <a:spcPts val="1000"/>
              </a:spcBef>
              <a:spcAft>
                <a:spcPts val="0"/>
              </a:spcAft>
              <a:buClr>
                <a:schemeClr val="dk1"/>
              </a:buClr>
              <a:buSzPts val="2800"/>
              <a:buNone/>
            </a:pPr>
            <a:r>
              <a:rPr lang="en-US"/>
              <a:t>	cout&lt;&lt;“c=“&lt;&lt;obj.c;</a:t>
            </a:r>
            <a:endParaRPr/>
          </a:p>
          <a:p>
            <a:pPr marL="0" lvl="0" indent="0" algn="l" rtl="0">
              <a:lnSpc>
                <a:spcPct val="90000"/>
              </a:lnSpc>
              <a:spcBef>
                <a:spcPts val="1000"/>
              </a:spcBef>
              <a:spcAft>
                <a:spcPts val="0"/>
              </a:spcAft>
              <a:buClr>
                <a:schemeClr val="dk1"/>
              </a:buClr>
              <a:buSzPts val="2800"/>
              <a:buNone/>
            </a:pPr>
            <a:r>
              <a:rPr lang="en-US"/>
              <a:t>	getch();</a:t>
            </a:r>
            <a:endParaRPr/>
          </a:p>
          <a:p>
            <a:pPr marL="0" lvl="0" indent="0" algn="l" rtl="0">
              <a:lnSpc>
                <a:spcPct val="90000"/>
              </a:lnSpc>
              <a:spcBef>
                <a:spcPts val="1000"/>
              </a:spcBef>
              <a:spcAft>
                <a:spcPts val="0"/>
              </a:spcAft>
              <a:buClr>
                <a:schemeClr val="dk1"/>
              </a:buClr>
              <a:buSzPts val="2800"/>
              <a:buNone/>
            </a:pPr>
            <a:r>
              <a:rPr lang="en-US"/>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Overloading Unary And Binary Operators :</a:t>
            </a:r>
            <a:endParaRPr b="1" u="sng"/>
          </a:p>
        </p:txBody>
      </p:sp>
      <p:sp>
        <p:nvSpPr>
          <p:cNvPr id="109" name="Google Shape;10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Overloading Unary Operations :</a:t>
            </a:r>
            <a:endParaRPr/>
          </a:p>
          <a:p>
            <a:pPr marL="0" lvl="0" indent="0" algn="l" rtl="0">
              <a:lnSpc>
                <a:spcPct val="90000"/>
              </a:lnSpc>
              <a:spcBef>
                <a:spcPts val="1000"/>
              </a:spcBef>
              <a:spcAft>
                <a:spcPts val="0"/>
              </a:spcAft>
              <a:buClr>
                <a:schemeClr val="dk1"/>
              </a:buClr>
              <a:buSzPts val="2800"/>
              <a:buNone/>
            </a:pPr>
            <a:r>
              <a:rPr lang="en-US"/>
              <a:t>	Unary operators are the ones that take only one operand such as unary minus operator. The unary minus ( - ) operator simply changes the sign of the number, </a:t>
            </a:r>
            <a:endParaRPr/>
          </a:p>
          <a:p>
            <a:pPr marL="0" lvl="0" indent="0" algn="l" rtl="0">
              <a:lnSpc>
                <a:spcPct val="90000"/>
              </a:lnSpc>
              <a:spcBef>
                <a:spcPts val="1000"/>
              </a:spcBef>
              <a:spcAft>
                <a:spcPts val="0"/>
              </a:spcAft>
              <a:buClr>
                <a:schemeClr val="dk1"/>
              </a:buClr>
              <a:buSzPts val="2800"/>
              <a:buNone/>
            </a:pPr>
            <a:r>
              <a:rPr lang="en-US"/>
              <a:t>		a = 5;</a:t>
            </a:r>
            <a:endParaRPr/>
          </a:p>
          <a:p>
            <a:pPr marL="0" lvl="0" indent="0" algn="l" rtl="0">
              <a:lnSpc>
                <a:spcPct val="90000"/>
              </a:lnSpc>
              <a:spcBef>
                <a:spcPts val="1000"/>
              </a:spcBef>
              <a:spcAft>
                <a:spcPts val="0"/>
              </a:spcAft>
              <a:buClr>
                <a:schemeClr val="dk1"/>
              </a:buClr>
              <a:buSzPts val="2800"/>
              <a:buNone/>
            </a:pPr>
            <a:r>
              <a:rPr lang="en-US"/>
              <a:t>		b = -a;</a:t>
            </a:r>
            <a:endParaRPr/>
          </a:p>
          <a:p>
            <a:pPr marL="0" lvl="0" indent="0" algn="l" rtl="0">
              <a:lnSpc>
                <a:spcPct val="90000"/>
              </a:lnSpc>
              <a:spcBef>
                <a:spcPts val="1000"/>
              </a:spcBef>
              <a:spcAft>
                <a:spcPts val="0"/>
              </a:spcAft>
              <a:buClr>
                <a:schemeClr val="dk1"/>
              </a:buClr>
              <a:buSzPts val="2800"/>
              <a:buNone/>
            </a:pPr>
            <a:r>
              <a:rPr lang="en-US"/>
              <a:t>Here, we have used unary minus operator with a to negative its value</a:t>
            </a:r>
            <a:endParaRPr/>
          </a:p>
          <a:p>
            <a:pPr marL="0" lvl="0" indent="0" algn="l" rtl="0">
              <a:lnSpc>
                <a:spcPct val="90000"/>
              </a:lnSpc>
              <a:spcBef>
                <a:spcPts val="1000"/>
              </a:spcBef>
              <a:spcAft>
                <a:spcPts val="0"/>
              </a:spcAft>
              <a:buClr>
                <a:schemeClr val="dk1"/>
              </a:buClr>
              <a:buSzPts val="2800"/>
              <a:buNone/>
            </a:pPr>
            <a:r>
              <a:rPr lang="en-US"/>
              <a:t>But the basic meaning of unary minus operator which applies to the normal numbers. Now we will overload this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4. Multi-level Inheritance :</a:t>
            </a:r>
            <a:endParaRPr b="1" u="sng"/>
          </a:p>
        </p:txBody>
      </p:sp>
      <p:sp>
        <p:nvSpPr>
          <p:cNvPr id="415" name="Google Shape;415;p5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US"/>
              <a:t>When a class derives from another derived class, it is known as multi-level inheritance. </a:t>
            </a:r>
            <a:endParaRPr/>
          </a:p>
          <a:p>
            <a:pPr marL="228600" lvl="0" indent="-228600" algn="l" rtl="0">
              <a:lnSpc>
                <a:spcPct val="90000"/>
              </a:lnSpc>
              <a:spcBef>
                <a:spcPts val="1000"/>
              </a:spcBef>
              <a:spcAft>
                <a:spcPts val="0"/>
              </a:spcAft>
              <a:buClr>
                <a:schemeClr val="dk1"/>
              </a:buClr>
              <a:buSzPct val="100000"/>
              <a:buChar char="•"/>
            </a:pPr>
            <a:r>
              <a:rPr lang="en-US"/>
              <a:t>Syntax: </a:t>
            </a:r>
            <a:endParaRPr/>
          </a:p>
          <a:p>
            <a:pPr marL="0" lvl="0" indent="0" algn="l" rtl="0">
              <a:lnSpc>
                <a:spcPct val="90000"/>
              </a:lnSpc>
              <a:spcBef>
                <a:spcPts val="1000"/>
              </a:spcBef>
              <a:spcAft>
                <a:spcPts val="0"/>
              </a:spcAft>
              <a:buClr>
                <a:schemeClr val="dk1"/>
              </a:buClr>
              <a:buSzPct val="100000"/>
              <a:buNone/>
            </a:pPr>
            <a:r>
              <a:rPr lang="en-US"/>
              <a:t>Class base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Class derived1 : public base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Class derived2 : public derived1</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a:t>
            </a:r>
            <a:endParaRPr/>
          </a:p>
        </p:txBody>
      </p:sp>
      <p:sp>
        <p:nvSpPr>
          <p:cNvPr id="416" name="Google Shape;416;p50"/>
          <p:cNvSpPr/>
          <p:nvPr/>
        </p:nvSpPr>
        <p:spPr>
          <a:xfrm>
            <a:off x="8770513" y="2356834"/>
            <a:ext cx="2034862" cy="83712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A</a:t>
            </a:r>
            <a:endParaRPr sz="1800" b="0" i="0" u="none" strike="noStrike" cap="none">
              <a:solidFill>
                <a:schemeClr val="dk1"/>
              </a:solidFill>
              <a:latin typeface="Arial"/>
              <a:ea typeface="Arial"/>
              <a:cs typeface="Arial"/>
              <a:sym typeface="Arial"/>
            </a:endParaRPr>
          </a:p>
        </p:txBody>
      </p:sp>
      <p:sp>
        <p:nvSpPr>
          <p:cNvPr id="417" name="Google Shape;417;p50"/>
          <p:cNvSpPr/>
          <p:nvPr/>
        </p:nvSpPr>
        <p:spPr>
          <a:xfrm>
            <a:off x="8770513" y="3886435"/>
            <a:ext cx="2034862" cy="83712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B</a:t>
            </a:r>
            <a:endParaRPr sz="1800" b="0" i="0" u="none" strike="noStrike" cap="none">
              <a:solidFill>
                <a:schemeClr val="dk1"/>
              </a:solidFill>
              <a:latin typeface="Arial"/>
              <a:ea typeface="Arial"/>
              <a:cs typeface="Arial"/>
              <a:sym typeface="Arial"/>
            </a:endParaRPr>
          </a:p>
        </p:txBody>
      </p:sp>
      <p:sp>
        <p:nvSpPr>
          <p:cNvPr id="418" name="Google Shape;418;p50"/>
          <p:cNvSpPr/>
          <p:nvPr/>
        </p:nvSpPr>
        <p:spPr>
          <a:xfrm>
            <a:off x="8770513" y="5416036"/>
            <a:ext cx="2034862" cy="83712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C</a:t>
            </a:r>
            <a:endParaRPr sz="1800" b="0" i="0" u="none" strike="noStrike" cap="none">
              <a:solidFill>
                <a:schemeClr val="dk1"/>
              </a:solidFill>
              <a:latin typeface="Arial"/>
              <a:ea typeface="Arial"/>
              <a:cs typeface="Arial"/>
              <a:sym typeface="Arial"/>
            </a:endParaRPr>
          </a:p>
        </p:txBody>
      </p:sp>
      <p:cxnSp>
        <p:nvCxnSpPr>
          <p:cNvPr id="419" name="Google Shape;419;p50"/>
          <p:cNvCxnSpPr>
            <a:stCxn id="416" idx="2"/>
          </p:cNvCxnSpPr>
          <p:nvPr/>
        </p:nvCxnSpPr>
        <p:spPr>
          <a:xfrm>
            <a:off x="9787944" y="3193961"/>
            <a:ext cx="0" cy="692400"/>
          </a:xfrm>
          <a:prstGeom prst="straightConnector1">
            <a:avLst/>
          </a:prstGeom>
          <a:noFill/>
          <a:ln w="19050" cap="flat" cmpd="sng">
            <a:solidFill>
              <a:schemeClr val="dk1"/>
            </a:solidFill>
            <a:prstDash val="solid"/>
            <a:miter lim="800000"/>
            <a:headEnd type="none" w="sm" len="sm"/>
            <a:tailEnd type="triangle" w="med" len="med"/>
          </a:ln>
        </p:spPr>
      </p:cxnSp>
      <p:cxnSp>
        <p:nvCxnSpPr>
          <p:cNvPr id="420" name="Google Shape;420;p50"/>
          <p:cNvCxnSpPr/>
          <p:nvPr/>
        </p:nvCxnSpPr>
        <p:spPr>
          <a:xfrm>
            <a:off x="9772919" y="4723562"/>
            <a:ext cx="0" cy="692474"/>
          </a:xfrm>
          <a:prstGeom prst="straightConnector1">
            <a:avLst/>
          </a:prstGeom>
          <a:noFill/>
          <a:ln w="19050" cap="flat" cmpd="sng">
            <a:solidFill>
              <a:schemeClr val="dk1"/>
            </a:solidFill>
            <a:prstDash val="solid"/>
            <a:miter lim="800000"/>
            <a:headEnd type="none" w="sm" len="sm"/>
            <a:tailEnd type="triangle" w="med" len="med"/>
          </a:ln>
        </p:spPr>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Example :</a:t>
            </a:r>
            <a:endParaRPr b="1" u="sng"/>
          </a:p>
        </p:txBody>
      </p:sp>
      <p:sp>
        <p:nvSpPr>
          <p:cNvPr id="426" name="Google Shape;426;p5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90000"/>
              </a:lnSpc>
              <a:spcBef>
                <a:spcPts val="0"/>
              </a:spcBef>
              <a:spcAft>
                <a:spcPts val="0"/>
              </a:spcAft>
              <a:buClr>
                <a:schemeClr val="dk1"/>
              </a:buClr>
              <a:buSzPct val="100000"/>
              <a:buNone/>
            </a:pPr>
            <a:r>
              <a:rPr lang="en-US"/>
              <a:t>#include&lt;iostream.h&gt;</a:t>
            </a:r>
            <a:endParaRPr/>
          </a:p>
          <a:p>
            <a:pPr marL="0" lvl="0" indent="0" algn="l" rtl="0">
              <a:lnSpc>
                <a:spcPct val="90000"/>
              </a:lnSpc>
              <a:spcBef>
                <a:spcPts val="1000"/>
              </a:spcBef>
              <a:spcAft>
                <a:spcPts val="0"/>
              </a:spcAft>
              <a:buClr>
                <a:schemeClr val="dk1"/>
              </a:buClr>
              <a:buSzPct val="100000"/>
              <a:buNone/>
            </a:pPr>
            <a:r>
              <a:rPr lang="en-US"/>
              <a:t>#include&lt;conio.h&gt;</a:t>
            </a:r>
            <a:endParaRPr/>
          </a:p>
          <a:p>
            <a:pPr marL="0" lvl="0" indent="0" algn="l" rtl="0">
              <a:lnSpc>
                <a:spcPct val="90000"/>
              </a:lnSpc>
              <a:spcBef>
                <a:spcPts val="1000"/>
              </a:spcBef>
              <a:spcAft>
                <a:spcPts val="0"/>
              </a:spcAft>
              <a:buClr>
                <a:schemeClr val="dk1"/>
              </a:buClr>
              <a:buSzPct val="100000"/>
              <a:buNone/>
            </a:pPr>
            <a:r>
              <a:rPr lang="en-US"/>
              <a:t>Class A</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void dispA()</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cout&lt;&lt;”display of A”;</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Class B : public A</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endParaRPr/>
          </a:p>
        </p:txBody>
      </p:sp>
      <p:sp>
        <p:nvSpPr>
          <p:cNvPr id="427" name="Google Shape;427;p5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90000"/>
              </a:lnSpc>
              <a:spcBef>
                <a:spcPts val="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void dispB()</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cout&lt;&lt;“display of B”;</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Class C : public B</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void dispC()</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cout&lt;&lt;“display of C”;</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433" name="Google Shape;433;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Void main()</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	C obj;</a:t>
            </a:r>
            <a:endParaRPr/>
          </a:p>
          <a:p>
            <a:pPr marL="0" lvl="0" indent="0" algn="l" rtl="0">
              <a:lnSpc>
                <a:spcPct val="90000"/>
              </a:lnSpc>
              <a:spcBef>
                <a:spcPts val="1000"/>
              </a:spcBef>
              <a:spcAft>
                <a:spcPts val="0"/>
              </a:spcAft>
              <a:buClr>
                <a:schemeClr val="dk1"/>
              </a:buClr>
              <a:buSzPts val="2800"/>
              <a:buNone/>
            </a:pPr>
            <a:r>
              <a:rPr lang="en-US"/>
              <a:t>	obj.dispA();</a:t>
            </a:r>
            <a:endParaRPr/>
          </a:p>
          <a:p>
            <a:pPr marL="0" lvl="0" indent="0" algn="l" rtl="0">
              <a:lnSpc>
                <a:spcPct val="90000"/>
              </a:lnSpc>
              <a:spcBef>
                <a:spcPts val="1000"/>
              </a:spcBef>
              <a:spcAft>
                <a:spcPts val="0"/>
              </a:spcAft>
              <a:buClr>
                <a:schemeClr val="dk1"/>
              </a:buClr>
              <a:buSzPts val="2800"/>
              <a:buNone/>
            </a:pPr>
            <a:r>
              <a:rPr lang="en-US"/>
              <a:t>	obj.dispB();</a:t>
            </a:r>
            <a:endParaRPr/>
          </a:p>
          <a:p>
            <a:pPr marL="0" lvl="0" indent="0" algn="l" rtl="0">
              <a:lnSpc>
                <a:spcPct val="90000"/>
              </a:lnSpc>
              <a:spcBef>
                <a:spcPts val="1000"/>
              </a:spcBef>
              <a:spcAft>
                <a:spcPts val="0"/>
              </a:spcAft>
              <a:buClr>
                <a:schemeClr val="dk1"/>
              </a:buClr>
              <a:buSzPts val="2800"/>
              <a:buNone/>
            </a:pPr>
            <a:r>
              <a:rPr lang="en-US"/>
              <a:t>	obj.dispC();</a:t>
            </a:r>
            <a:endParaRPr/>
          </a:p>
          <a:p>
            <a:pPr marL="0" lvl="0" indent="0" algn="l" rtl="0">
              <a:lnSpc>
                <a:spcPct val="90000"/>
              </a:lnSpc>
              <a:spcBef>
                <a:spcPts val="1000"/>
              </a:spcBef>
              <a:spcAft>
                <a:spcPts val="0"/>
              </a:spcAft>
              <a:buClr>
                <a:schemeClr val="dk1"/>
              </a:buClr>
              <a:buSzPts val="2800"/>
              <a:buNone/>
            </a:pPr>
            <a:r>
              <a:rPr lang="en-US"/>
              <a:t>	getch();</a:t>
            </a:r>
            <a:endParaRPr/>
          </a:p>
          <a:p>
            <a:pPr marL="0" lvl="0" indent="0" algn="l" rtl="0">
              <a:lnSpc>
                <a:spcPct val="90000"/>
              </a:lnSpc>
              <a:spcBef>
                <a:spcPts val="1000"/>
              </a:spcBef>
              <a:spcAft>
                <a:spcPts val="0"/>
              </a:spcAft>
              <a:buClr>
                <a:schemeClr val="dk1"/>
              </a:buClr>
              <a:buSzPts val="2800"/>
              <a:buNone/>
            </a:pPr>
            <a:r>
              <a:rPr lang="en-US"/>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5. Hybrid Inheritance :</a:t>
            </a:r>
            <a:endParaRPr b="1" u="sng"/>
          </a:p>
        </p:txBody>
      </p:sp>
      <p:sp>
        <p:nvSpPr>
          <p:cNvPr id="439" name="Google Shape;439;p5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ct val="100000"/>
              <a:buChar char="•"/>
            </a:pPr>
            <a:r>
              <a:rPr lang="en-US"/>
              <a:t> Hybrid inheritance is the combination of two different types of inheritance. </a:t>
            </a:r>
            <a:endParaRPr/>
          </a:p>
          <a:p>
            <a:pPr marL="228600" lvl="0" indent="-228600" algn="l" rtl="0">
              <a:lnSpc>
                <a:spcPct val="90000"/>
              </a:lnSpc>
              <a:spcBef>
                <a:spcPts val="1000"/>
              </a:spcBef>
              <a:spcAft>
                <a:spcPts val="0"/>
              </a:spcAft>
              <a:buClr>
                <a:schemeClr val="dk1"/>
              </a:buClr>
              <a:buSzPct val="100000"/>
              <a:buChar char="•"/>
            </a:pPr>
            <a:r>
              <a:rPr lang="en-US"/>
              <a:t> For example, there is a combination of multiple and hierarchical inheritance is known as hybrid inheritance. </a:t>
            </a:r>
            <a:endParaRPr/>
          </a:p>
          <a:p>
            <a:pPr marL="228600" lvl="0" indent="-228600" algn="l" rtl="0">
              <a:lnSpc>
                <a:spcPct val="90000"/>
              </a:lnSpc>
              <a:spcBef>
                <a:spcPts val="1000"/>
              </a:spcBef>
              <a:spcAft>
                <a:spcPts val="0"/>
              </a:spcAft>
              <a:buClr>
                <a:schemeClr val="dk1"/>
              </a:buClr>
              <a:buSzPct val="100000"/>
              <a:buChar char="•"/>
            </a:pPr>
            <a:r>
              <a:rPr lang="en-US"/>
              <a:t> Syntax:	class base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class derived1: public base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t>
            </a:r>
            <a:endParaRPr/>
          </a:p>
        </p:txBody>
      </p:sp>
      <p:sp>
        <p:nvSpPr>
          <p:cNvPr id="440" name="Google Shape;440;p5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0000"/>
              </a:lnSpc>
              <a:spcBef>
                <a:spcPts val="0"/>
              </a:spcBef>
              <a:spcAft>
                <a:spcPts val="0"/>
              </a:spcAft>
              <a:buClr>
                <a:schemeClr val="dk1"/>
              </a:buClr>
              <a:buSzPct val="100000"/>
              <a:buNone/>
            </a:pPr>
            <a:r>
              <a:rPr lang="en-US"/>
              <a:t>	class derived2 : public base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class derived3 :public derived1, public derived2</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//code</a:t>
            </a:r>
            <a:endParaRPr/>
          </a:p>
          <a:p>
            <a:pPr marL="0" lvl="0" indent="0" algn="l" rtl="0">
              <a:lnSpc>
                <a:spcPct val="90000"/>
              </a:lnSpc>
              <a:spcBef>
                <a:spcPts val="1000"/>
              </a:spcBef>
              <a:spcAft>
                <a:spcPts val="0"/>
              </a:spcAft>
              <a:buClr>
                <a:schemeClr val="dk1"/>
              </a:buClr>
              <a:buSzPct val="100000"/>
              <a:buNone/>
            </a:pPr>
            <a:r>
              <a:rPr lang="en-US"/>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Example :</a:t>
            </a:r>
            <a:endParaRPr b="1" u="sng"/>
          </a:p>
        </p:txBody>
      </p:sp>
      <p:sp>
        <p:nvSpPr>
          <p:cNvPr id="446" name="Google Shape;446;p5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400"/>
              <a:buNone/>
            </a:pPr>
            <a:r>
              <a:rPr lang="en-US" sz="1400"/>
              <a:t>#include&lt;iostream.h&gt;</a:t>
            </a:r>
            <a:endParaRPr/>
          </a:p>
          <a:p>
            <a:pPr marL="0" lvl="0" indent="0" algn="l" rtl="0">
              <a:lnSpc>
                <a:spcPct val="90000"/>
              </a:lnSpc>
              <a:spcBef>
                <a:spcPts val="1000"/>
              </a:spcBef>
              <a:spcAft>
                <a:spcPts val="0"/>
              </a:spcAft>
              <a:buClr>
                <a:schemeClr val="dk1"/>
              </a:buClr>
              <a:buSzPts val="1400"/>
              <a:buNone/>
            </a:pPr>
            <a:r>
              <a:rPr lang="en-US" sz="1400"/>
              <a:t>#include&lt;conio.h&gt;</a:t>
            </a:r>
            <a:endParaRPr/>
          </a:p>
          <a:p>
            <a:pPr marL="0" lvl="0" indent="0" algn="l" rtl="0">
              <a:lnSpc>
                <a:spcPct val="90000"/>
              </a:lnSpc>
              <a:spcBef>
                <a:spcPts val="1000"/>
              </a:spcBef>
              <a:spcAft>
                <a:spcPts val="0"/>
              </a:spcAft>
              <a:buClr>
                <a:schemeClr val="dk1"/>
              </a:buClr>
              <a:buSzPts val="1400"/>
              <a:buNone/>
            </a:pPr>
            <a:r>
              <a:rPr lang="en-US" sz="1400"/>
              <a:t>Class A</a:t>
            </a:r>
            <a:endParaRPr/>
          </a:p>
          <a:p>
            <a:pPr marL="0" lvl="0" indent="0" algn="l" rtl="0">
              <a:lnSpc>
                <a:spcPct val="90000"/>
              </a:lnSpc>
              <a:spcBef>
                <a:spcPts val="1000"/>
              </a:spcBef>
              <a:spcAft>
                <a:spcPts val="0"/>
              </a:spcAft>
              <a:buClr>
                <a:schemeClr val="dk1"/>
              </a:buClr>
              <a:buSzPts val="1400"/>
              <a:buNone/>
            </a:pPr>
            <a:r>
              <a:rPr lang="en-US" sz="1400"/>
              <a:t>{</a:t>
            </a:r>
            <a:endParaRPr/>
          </a:p>
          <a:p>
            <a:pPr marL="0" lvl="0" indent="0" algn="l" rtl="0">
              <a:lnSpc>
                <a:spcPct val="90000"/>
              </a:lnSpc>
              <a:spcBef>
                <a:spcPts val="1000"/>
              </a:spcBef>
              <a:spcAft>
                <a:spcPts val="0"/>
              </a:spcAft>
              <a:buClr>
                <a:schemeClr val="dk1"/>
              </a:buClr>
              <a:buSzPts val="1400"/>
              <a:buNone/>
            </a:pPr>
            <a:r>
              <a:rPr lang="en-US" sz="1400"/>
              <a:t>	public:</a:t>
            </a:r>
            <a:endParaRPr/>
          </a:p>
          <a:p>
            <a:pPr marL="0" lvl="0" indent="0" algn="l" rtl="0">
              <a:lnSpc>
                <a:spcPct val="90000"/>
              </a:lnSpc>
              <a:spcBef>
                <a:spcPts val="1000"/>
              </a:spcBef>
              <a:spcAft>
                <a:spcPts val="0"/>
              </a:spcAft>
              <a:buClr>
                <a:schemeClr val="dk1"/>
              </a:buClr>
              <a:buSzPts val="1400"/>
              <a:buNone/>
            </a:pPr>
            <a:r>
              <a:rPr lang="en-US" sz="1400"/>
              <a:t>	int x;</a:t>
            </a:r>
            <a:endParaRPr/>
          </a:p>
          <a:p>
            <a:pPr marL="0" lvl="0" indent="0" algn="l" rtl="0">
              <a:lnSpc>
                <a:spcPct val="90000"/>
              </a:lnSpc>
              <a:spcBef>
                <a:spcPts val="1000"/>
              </a:spcBef>
              <a:spcAft>
                <a:spcPts val="0"/>
              </a:spcAft>
              <a:buClr>
                <a:schemeClr val="dk1"/>
              </a:buClr>
              <a:buSzPts val="1400"/>
              <a:buNone/>
            </a:pPr>
            <a:r>
              <a:rPr lang="en-US" sz="1400"/>
              <a:t>};</a:t>
            </a:r>
            <a:endParaRPr/>
          </a:p>
          <a:p>
            <a:pPr marL="0" lvl="0" indent="0" algn="l" rtl="0">
              <a:lnSpc>
                <a:spcPct val="90000"/>
              </a:lnSpc>
              <a:spcBef>
                <a:spcPts val="1000"/>
              </a:spcBef>
              <a:spcAft>
                <a:spcPts val="0"/>
              </a:spcAft>
              <a:buClr>
                <a:schemeClr val="dk1"/>
              </a:buClr>
              <a:buSzPts val="1400"/>
              <a:buNone/>
            </a:pPr>
            <a:r>
              <a:rPr lang="en-US" sz="1400"/>
              <a:t>Class B : public A</a:t>
            </a:r>
            <a:endParaRPr/>
          </a:p>
          <a:p>
            <a:pPr marL="0" lvl="0" indent="0" algn="l" rtl="0">
              <a:lnSpc>
                <a:spcPct val="90000"/>
              </a:lnSpc>
              <a:spcBef>
                <a:spcPts val="1000"/>
              </a:spcBef>
              <a:spcAft>
                <a:spcPts val="0"/>
              </a:spcAft>
              <a:buClr>
                <a:schemeClr val="dk1"/>
              </a:buClr>
              <a:buSzPts val="1400"/>
              <a:buNone/>
            </a:pPr>
            <a:r>
              <a:rPr lang="en-US" sz="1400"/>
              <a:t>{</a:t>
            </a:r>
            <a:endParaRPr/>
          </a:p>
          <a:p>
            <a:pPr marL="0" lvl="0" indent="0" algn="l" rtl="0">
              <a:lnSpc>
                <a:spcPct val="90000"/>
              </a:lnSpc>
              <a:spcBef>
                <a:spcPts val="1000"/>
              </a:spcBef>
              <a:spcAft>
                <a:spcPts val="0"/>
              </a:spcAft>
              <a:buClr>
                <a:schemeClr val="dk1"/>
              </a:buClr>
              <a:buSzPts val="1400"/>
              <a:buNone/>
            </a:pPr>
            <a:r>
              <a:rPr lang="en-US" sz="1400"/>
              <a:t>	public:</a:t>
            </a:r>
            <a:endParaRPr/>
          </a:p>
          <a:p>
            <a:pPr marL="0" lvl="0" indent="0" algn="l" rtl="0">
              <a:lnSpc>
                <a:spcPct val="90000"/>
              </a:lnSpc>
              <a:spcBef>
                <a:spcPts val="1000"/>
              </a:spcBef>
              <a:spcAft>
                <a:spcPts val="0"/>
              </a:spcAft>
              <a:buClr>
                <a:schemeClr val="dk1"/>
              </a:buClr>
              <a:buSzPts val="1400"/>
              <a:buNone/>
            </a:pPr>
            <a:r>
              <a:rPr lang="en-US" sz="1400"/>
              <a:t>	B()</a:t>
            </a:r>
            <a:endParaRPr/>
          </a:p>
          <a:p>
            <a:pPr marL="0" lvl="0" indent="0" algn="l" rtl="0">
              <a:lnSpc>
                <a:spcPct val="90000"/>
              </a:lnSpc>
              <a:spcBef>
                <a:spcPts val="1000"/>
              </a:spcBef>
              <a:spcAft>
                <a:spcPts val="0"/>
              </a:spcAft>
              <a:buClr>
                <a:schemeClr val="dk1"/>
              </a:buClr>
              <a:buSzPts val="1400"/>
              <a:buNone/>
            </a:pPr>
            <a:r>
              <a:rPr lang="en-US" sz="1400"/>
              <a:t>	{</a:t>
            </a:r>
            <a:endParaRPr/>
          </a:p>
          <a:p>
            <a:pPr marL="0" lvl="0" indent="0" algn="l" rtl="0">
              <a:lnSpc>
                <a:spcPct val="90000"/>
              </a:lnSpc>
              <a:spcBef>
                <a:spcPts val="1000"/>
              </a:spcBef>
              <a:spcAft>
                <a:spcPts val="0"/>
              </a:spcAft>
              <a:buClr>
                <a:schemeClr val="dk1"/>
              </a:buClr>
              <a:buSzPts val="1400"/>
              <a:buNone/>
            </a:pPr>
            <a:r>
              <a:rPr lang="en-US" sz="1400"/>
              <a:t>		x=10;</a:t>
            </a:r>
            <a:endParaRPr/>
          </a:p>
          <a:p>
            <a:pPr marL="0" lvl="0" indent="0" algn="l" rtl="0">
              <a:lnSpc>
                <a:spcPct val="90000"/>
              </a:lnSpc>
              <a:spcBef>
                <a:spcPts val="1000"/>
              </a:spcBef>
              <a:spcAft>
                <a:spcPts val="0"/>
              </a:spcAft>
              <a:buClr>
                <a:schemeClr val="dk1"/>
              </a:buClr>
              <a:buSzPts val="1400"/>
              <a:buNone/>
            </a:pPr>
            <a:r>
              <a:rPr lang="en-US" sz="1400"/>
              <a:t>	}</a:t>
            </a:r>
            <a:endParaRPr/>
          </a:p>
          <a:p>
            <a:pPr marL="0" lvl="0" indent="0" algn="l" rtl="0">
              <a:lnSpc>
                <a:spcPct val="90000"/>
              </a:lnSpc>
              <a:spcBef>
                <a:spcPts val="1000"/>
              </a:spcBef>
              <a:spcAft>
                <a:spcPts val="0"/>
              </a:spcAft>
              <a:buClr>
                <a:schemeClr val="dk1"/>
              </a:buClr>
              <a:buSzPts val="1400"/>
              <a:buNone/>
            </a:pPr>
            <a:r>
              <a:rPr lang="en-US" sz="1400"/>
              <a:t>};</a:t>
            </a:r>
            <a:endParaRPr sz="1400"/>
          </a:p>
        </p:txBody>
      </p:sp>
      <p:sp>
        <p:nvSpPr>
          <p:cNvPr id="447" name="Google Shape;447;p5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40000" lnSpcReduction="20000"/>
          </a:bodyPr>
          <a:lstStyle/>
          <a:p>
            <a:pPr marL="0" lvl="0" indent="0" algn="l" rtl="0">
              <a:lnSpc>
                <a:spcPct val="90000"/>
              </a:lnSpc>
              <a:spcBef>
                <a:spcPts val="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Class C</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int y;</a:t>
            </a:r>
            <a:endParaRPr/>
          </a:p>
          <a:p>
            <a:pPr marL="0" lvl="0" indent="0" algn="l" rtl="0">
              <a:lnSpc>
                <a:spcPct val="90000"/>
              </a:lnSpc>
              <a:spcBef>
                <a:spcPts val="1000"/>
              </a:spcBef>
              <a:spcAft>
                <a:spcPts val="0"/>
              </a:spcAft>
              <a:buClr>
                <a:schemeClr val="dk1"/>
              </a:buClr>
              <a:buSzPct val="100000"/>
              <a:buNone/>
            </a:pPr>
            <a:r>
              <a:rPr lang="en-US"/>
              <a:t>	C()</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y=4;</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Class D :public B, public C</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void sum()</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cout&lt;&lt;“sum”&lt;&lt;x+y;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453" name="Google Shape;453;p5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Void main()</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	d obj;</a:t>
            </a:r>
            <a:endParaRPr/>
          </a:p>
          <a:p>
            <a:pPr marL="0" lvl="0" indent="0" algn="l" rtl="0">
              <a:lnSpc>
                <a:spcPct val="90000"/>
              </a:lnSpc>
              <a:spcBef>
                <a:spcPts val="1000"/>
              </a:spcBef>
              <a:spcAft>
                <a:spcPts val="0"/>
              </a:spcAft>
              <a:buClr>
                <a:schemeClr val="dk1"/>
              </a:buClr>
              <a:buSzPts val="2800"/>
              <a:buNone/>
            </a:pPr>
            <a:r>
              <a:rPr lang="en-US"/>
              <a:t>	obj.sum();</a:t>
            </a:r>
            <a:endParaRPr/>
          </a:p>
          <a:p>
            <a:pPr marL="0" lvl="0" indent="0" algn="l" rtl="0">
              <a:lnSpc>
                <a:spcPct val="90000"/>
              </a:lnSpc>
              <a:spcBef>
                <a:spcPts val="1000"/>
              </a:spcBef>
              <a:spcAft>
                <a:spcPts val="0"/>
              </a:spcAft>
              <a:buClr>
                <a:schemeClr val="dk1"/>
              </a:buClr>
              <a:buSzPts val="2800"/>
              <a:buNone/>
            </a:pPr>
            <a:r>
              <a:rPr lang="en-US"/>
              <a:t>	getch();</a:t>
            </a:r>
            <a:endParaRPr/>
          </a:p>
          <a:p>
            <a:pPr marL="0" lvl="0" indent="0" algn="l" rtl="0">
              <a:lnSpc>
                <a:spcPct val="90000"/>
              </a:lnSpc>
              <a:spcBef>
                <a:spcPts val="1000"/>
              </a:spcBef>
              <a:spcAft>
                <a:spcPts val="0"/>
              </a:spcAft>
              <a:buClr>
                <a:schemeClr val="dk1"/>
              </a:buClr>
              <a:buSzPts val="2800"/>
              <a:buNone/>
            </a:pPr>
            <a:r>
              <a:rPr lang="en-US"/>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Visibility Modifiers :</a:t>
            </a:r>
            <a:endParaRPr b="1" u="sng"/>
          </a:p>
        </p:txBody>
      </p:sp>
      <p:sp>
        <p:nvSpPr>
          <p:cNvPr id="459" name="Google Shape;459;p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C++ supports 3 useful modifies as follows:</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Private</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Protected</a:t>
            </a:r>
            <a:endParaRPr/>
          </a:p>
          <a:p>
            <a:pPr marL="514350" lvl="0" indent="-514350" algn="l" rtl="0">
              <a:lnSpc>
                <a:spcPct val="90000"/>
              </a:lnSpc>
              <a:spcBef>
                <a:spcPts val="1000"/>
              </a:spcBef>
              <a:spcAft>
                <a:spcPts val="0"/>
              </a:spcAft>
              <a:buClr>
                <a:schemeClr val="dk1"/>
              </a:buClr>
              <a:buSzPts val="2800"/>
              <a:buFont typeface="Arial"/>
              <a:buAutoNum type="arabicPeriod"/>
            </a:pPr>
            <a:r>
              <a:rPr lang="en-US"/>
              <a:t> Public</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graphicFrame>
        <p:nvGraphicFramePr>
          <p:cNvPr id="460" name="Google Shape;460;p56"/>
          <p:cNvGraphicFramePr/>
          <p:nvPr/>
        </p:nvGraphicFramePr>
        <p:xfrm>
          <a:off x="1710028" y="4155123"/>
          <a:ext cx="3000000" cy="3000000"/>
        </p:xfrm>
        <a:graphic>
          <a:graphicData uri="http://schemas.openxmlformats.org/drawingml/2006/table">
            <a:tbl>
              <a:tblPr>
                <a:noFill/>
                <a:tableStyleId>{88BBAEE9-1DF6-4640-97F2-215C13A159AB}</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en-US" sz="1800" b="1"/>
                        <a:t>Access</a:t>
                      </a:r>
                      <a:endParaRPr sz="1800" b="1"/>
                    </a:p>
                  </a:txBody>
                  <a:tcPr marL="91450" marR="91450" marT="45725" marB="45725"/>
                </a:tc>
                <a:tc>
                  <a:txBody>
                    <a:bodyPr/>
                    <a:lstStyle/>
                    <a:p>
                      <a:pPr marL="0" marR="0" lvl="0" indent="0" algn="l" rtl="0">
                        <a:spcBef>
                          <a:spcPts val="0"/>
                        </a:spcBef>
                        <a:spcAft>
                          <a:spcPts val="0"/>
                        </a:spcAft>
                        <a:buNone/>
                      </a:pPr>
                      <a:r>
                        <a:rPr lang="en-US" sz="1800" b="1"/>
                        <a:t>Private</a:t>
                      </a:r>
                      <a:endParaRPr sz="1800" b="1"/>
                    </a:p>
                  </a:txBody>
                  <a:tcPr marL="91450" marR="91450" marT="45725" marB="45725"/>
                </a:tc>
                <a:tc>
                  <a:txBody>
                    <a:bodyPr/>
                    <a:lstStyle/>
                    <a:p>
                      <a:pPr marL="0" marR="0" lvl="0" indent="0" algn="l" rtl="0">
                        <a:spcBef>
                          <a:spcPts val="0"/>
                        </a:spcBef>
                        <a:spcAft>
                          <a:spcPts val="0"/>
                        </a:spcAft>
                        <a:buNone/>
                      </a:pPr>
                      <a:r>
                        <a:rPr lang="en-US" sz="1800" b="1"/>
                        <a:t>Protected</a:t>
                      </a:r>
                      <a:endParaRPr sz="1800" b="1"/>
                    </a:p>
                  </a:txBody>
                  <a:tcPr marL="91450" marR="91450" marT="45725" marB="45725"/>
                </a:tc>
                <a:tc>
                  <a:txBody>
                    <a:bodyPr/>
                    <a:lstStyle/>
                    <a:p>
                      <a:pPr marL="0" marR="0" lvl="0" indent="0" algn="l" rtl="0">
                        <a:spcBef>
                          <a:spcPts val="0"/>
                        </a:spcBef>
                        <a:spcAft>
                          <a:spcPts val="0"/>
                        </a:spcAft>
                        <a:buNone/>
                      </a:pPr>
                      <a:r>
                        <a:rPr lang="en-US" sz="1800" b="1"/>
                        <a:t>Public</a:t>
                      </a:r>
                      <a:endParaRPr sz="1800" b="1"/>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Within the same class</a:t>
                      </a:r>
                      <a:endParaRPr sz="1800"/>
                    </a:p>
                  </a:txBody>
                  <a:tcPr marL="91450" marR="91450" marT="45725" marB="45725"/>
                </a:tc>
                <a:tc>
                  <a:txBody>
                    <a:bodyPr/>
                    <a:lstStyle/>
                    <a:p>
                      <a:pPr marL="0" marR="0" lvl="0" indent="0" algn="l" rtl="0">
                        <a:spcBef>
                          <a:spcPts val="0"/>
                        </a:spcBef>
                        <a:spcAft>
                          <a:spcPts val="0"/>
                        </a:spcAft>
                        <a:buNone/>
                      </a:pPr>
                      <a:r>
                        <a:rPr lang="en-US" sz="1800"/>
                        <a:t>Yes</a:t>
                      </a:r>
                      <a:endParaRPr sz="1800"/>
                    </a:p>
                  </a:txBody>
                  <a:tcPr marL="91450" marR="91450" marT="45725" marB="45725"/>
                </a:tc>
                <a:tc>
                  <a:txBody>
                    <a:bodyPr/>
                    <a:lstStyle/>
                    <a:p>
                      <a:pPr marL="0" marR="0" lvl="0" indent="0" algn="l" rtl="0">
                        <a:spcBef>
                          <a:spcPts val="0"/>
                        </a:spcBef>
                        <a:spcAft>
                          <a:spcPts val="0"/>
                        </a:spcAft>
                        <a:buNone/>
                      </a:pPr>
                      <a:r>
                        <a:rPr lang="en-US" sz="1800"/>
                        <a:t>Yes</a:t>
                      </a:r>
                      <a:endParaRPr sz="1800"/>
                    </a:p>
                  </a:txBody>
                  <a:tcPr marL="91450" marR="91450" marT="45725" marB="45725"/>
                </a:tc>
                <a:tc>
                  <a:txBody>
                    <a:bodyPr/>
                    <a:lstStyle/>
                    <a:p>
                      <a:pPr marL="0" marR="0" lvl="0" indent="0" algn="l" rtl="0">
                        <a:spcBef>
                          <a:spcPts val="0"/>
                        </a:spcBef>
                        <a:spcAft>
                          <a:spcPts val="0"/>
                        </a:spcAft>
                        <a:buNone/>
                      </a:pPr>
                      <a:r>
                        <a:rPr lang="en-US" sz="1800"/>
                        <a:t>Yes</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In derived class</a:t>
                      </a:r>
                      <a:endParaRPr sz="1800"/>
                    </a:p>
                  </a:txBody>
                  <a:tcPr marL="91450" marR="91450" marT="45725" marB="45725"/>
                </a:tc>
                <a:tc>
                  <a:txBody>
                    <a:bodyPr/>
                    <a:lstStyle/>
                    <a:p>
                      <a:pPr marL="0" marR="0" lvl="0" indent="0" algn="l" rtl="0">
                        <a:spcBef>
                          <a:spcPts val="0"/>
                        </a:spcBef>
                        <a:spcAft>
                          <a:spcPts val="0"/>
                        </a:spcAft>
                        <a:buNone/>
                      </a:pPr>
                      <a:r>
                        <a:rPr lang="en-US" sz="1800"/>
                        <a:t>No</a:t>
                      </a:r>
                      <a:endParaRPr sz="1800"/>
                    </a:p>
                  </a:txBody>
                  <a:tcPr marL="91450" marR="91450" marT="45725" marB="45725"/>
                </a:tc>
                <a:tc>
                  <a:txBody>
                    <a:bodyPr/>
                    <a:lstStyle/>
                    <a:p>
                      <a:pPr marL="0" marR="0" lvl="0" indent="0" algn="l" rtl="0">
                        <a:spcBef>
                          <a:spcPts val="0"/>
                        </a:spcBef>
                        <a:spcAft>
                          <a:spcPts val="0"/>
                        </a:spcAft>
                        <a:buNone/>
                      </a:pPr>
                      <a:r>
                        <a:rPr lang="en-US" sz="1800"/>
                        <a:t>Yes</a:t>
                      </a:r>
                      <a:endParaRPr sz="1800"/>
                    </a:p>
                  </a:txBody>
                  <a:tcPr marL="91450" marR="91450" marT="45725" marB="45725"/>
                </a:tc>
                <a:tc>
                  <a:txBody>
                    <a:bodyPr/>
                    <a:lstStyle/>
                    <a:p>
                      <a:pPr marL="0" marR="0" lvl="0" indent="0" algn="l" rtl="0">
                        <a:spcBef>
                          <a:spcPts val="0"/>
                        </a:spcBef>
                        <a:spcAft>
                          <a:spcPts val="0"/>
                        </a:spcAft>
                        <a:buNone/>
                      </a:pPr>
                      <a:r>
                        <a:rPr lang="en-US" sz="1800"/>
                        <a:t>Yes</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In classes other than derived class</a:t>
                      </a:r>
                      <a:endParaRPr sz="1800"/>
                    </a:p>
                  </a:txBody>
                  <a:tcPr marL="91450" marR="91450" marT="45725" marB="45725"/>
                </a:tc>
                <a:tc>
                  <a:txBody>
                    <a:bodyPr/>
                    <a:lstStyle/>
                    <a:p>
                      <a:pPr marL="0" marR="0" lvl="0" indent="0" algn="l" rtl="0">
                        <a:spcBef>
                          <a:spcPts val="0"/>
                        </a:spcBef>
                        <a:spcAft>
                          <a:spcPts val="0"/>
                        </a:spcAft>
                        <a:buNone/>
                      </a:pPr>
                      <a:r>
                        <a:rPr lang="en-US" sz="1800"/>
                        <a:t>No</a:t>
                      </a:r>
                      <a:endParaRPr sz="1800"/>
                    </a:p>
                  </a:txBody>
                  <a:tcPr marL="91450" marR="91450" marT="45725" marB="45725"/>
                </a:tc>
                <a:tc>
                  <a:txBody>
                    <a:bodyPr/>
                    <a:lstStyle/>
                    <a:p>
                      <a:pPr marL="0" marR="0" lvl="0" indent="0" algn="l" rtl="0">
                        <a:spcBef>
                          <a:spcPts val="0"/>
                        </a:spcBef>
                        <a:spcAft>
                          <a:spcPts val="0"/>
                        </a:spcAft>
                        <a:buNone/>
                      </a:pPr>
                      <a:r>
                        <a:rPr lang="en-US" sz="1800"/>
                        <a:t>No</a:t>
                      </a:r>
                      <a:endParaRPr sz="1800"/>
                    </a:p>
                  </a:txBody>
                  <a:tcPr marL="91450" marR="91450" marT="45725" marB="45725"/>
                </a:tc>
                <a:tc>
                  <a:txBody>
                    <a:bodyPr/>
                    <a:lstStyle/>
                    <a:p>
                      <a:pPr marL="0" marR="0" lvl="0" indent="0" algn="l" rtl="0">
                        <a:spcBef>
                          <a:spcPts val="0"/>
                        </a:spcBef>
                        <a:spcAft>
                          <a:spcPts val="0"/>
                        </a:spcAft>
                        <a:buNone/>
                      </a:pPr>
                      <a:r>
                        <a:rPr lang="en-US" sz="1800"/>
                        <a:t>yes</a:t>
                      </a:r>
                      <a:endParaRPr sz="180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466" name="Google Shape;466;p5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Private :	The private members can be accessed within the same class only</a:t>
            </a:r>
            <a:endParaRPr/>
          </a:p>
          <a:p>
            <a:pPr marL="228600" lvl="0" indent="-228600" algn="l" rtl="0">
              <a:lnSpc>
                <a:spcPct val="90000"/>
              </a:lnSpc>
              <a:spcBef>
                <a:spcPts val="1000"/>
              </a:spcBef>
              <a:spcAft>
                <a:spcPts val="0"/>
              </a:spcAft>
              <a:buClr>
                <a:schemeClr val="dk1"/>
              </a:buClr>
              <a:buSzPts val="2800"/>
              <a:buChar char="•"/>
            </a:pPr>
            <a:r>
              <a:rPr lang="en-US"/>
              <a:t> Protected :   The protected members can be accessed within the same class as well as they can be accessed by the members of its derived class too. But cannot be accessed by the other class that does not inherit them</a:t>
            </a:r>
            <a:endParaRPr/>
          </a:p>
          <a:p>
            <a:pPr marL="228600" lvl="0" indent="-228600" algn="l" rtl="0">
              <a:lnSpc>
                <a:spcPct val="90000"/>
              </a:lnSpc>
              <a:spcBef>
                <a:spcPts val="1000"/>
              </a:spcBef>
              <a:spcAft>
                <a:spcPts val="0"/>
              </a:spcAft>
              <a:buClr>
                <a:schemeClr val="dk1"/>
              </a:buClr>
              <a:buSzPts val="2800"/>
              <a:buChar char="•"/>
            </a:pPr>
            <a:r>
              <a:rPr lang="en-US"/>
              <a:t> Public :     The public members can be accessed from anywhere in the program. Within the class, derived class and from other class also.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Virtual Base Class :</a:t>
            </a:r>
            <a:endParaRPr b="1" u="sng"/>
          </a:p>
        </p:txBody>
      </p:sp>
      <p:sp>
        <p:nvSpPr>
          <p:cNvPr id="472" name="Google Shape;472;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Hybrid inheritance with multiple path. </a:t>
            </a:r>
            <a:endParaRPr/>
          </a:p>
          <a:p>
            <a:pPr marL="0" lvl="0" indent="0" algn="l" rtl="0">
              <a:lnSpc>
                <a:spcPct val="90000"/>
              </a:lnSpc>
              <a:spcBef>
                <a:spcPts val="1000"/>
              </a:spcBef>
              <a:spcAft>
                <a:spcPts val="0"/>
              </a:spcAft>
              <a:buClr>
                <a:schemeClr val="dk1"/>
              </a:buClr>
              <a:buSzPct val="100000"/>
              <a:buNone/>
            </a:pPr>
            <a:endParaRPr/>
          </a:p>
        </p:txBody>
      </p:sp>
      <p:sp>
        <p:nvSpPr>
          <p:cNvPr id="473" name="Google Shape;473;p58"/>
          <p:cNvSpPr/>
          <p:nvPr/>
        </p:nvSpPr>
        <p:spPr>
          <a:xfrm>
            <a:off x="5009882" y="2073499"/>
            <a:ext cx="2691684" cy="78561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Book</a:t>
            </a:r>
            <a:endParaRPr sz="1800" b="0" i="0" u="none" strike="noStrike" cap="none">
              <a:solidFill>
                <a:schemeClr val="dk1"/>
              </a:solidFill>
              <a:latin typeface="Arial"/>
              <a:ea typeface="Arial"/>
              <a:cs typeface="Arial"/>
              <a:sym typeface="Arial"/>
            </a:endParaRPr>
          </a:p>
        </p:txBody>
      </p:sp>
      <p:sp>
        <p:nvSpPr>
          <p:cNvPr id="474" name="Google Shape;474;p58"/>
          <p:cNvSpPr/>
          <p:nvPr/>
        </p:nvSpPr>
        <p:spPr>
          <a:xfrm>
            <a:off x="2318198" y="3673933"/>
            <a:ext cx="2691684" cy="78561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Book Price</a:t>
            </a:r>
            <a:endParaRPr sz="1800" b="0" i="0" u="none" strike="noStrike" cap="none">
              <a:solidFill>
                <a:schemeClr val="dk1"/>
              </a:solidFill>
              <a:latin typeface="Arial"/>
              <a:ea typeface="Arial"/>
              <a:cs typeface="Arial"/>
              <a:sym typeface="Arial"/>
            </a:endParaRPr>
          </a:p>
        </p:txBody>
      </p:sp>
      <p:sp>
        <p:nvSpPr>
          <p:cNvPr id="475" name="Google Shape;475;p58"/>
          <p:cNvSpPr/>
          <p:nvPr/>
        </p:nvSpPr>
        <p:spPr>
          <a:xfrm>
            <a:off x="7853966" y="3673934"/>
            <a:ext cx="2691684" cy="78561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Discount</a:t>
            </a:r>
            <a:endParaRPr sz="1800" b="0" i="0" u="none" strike="noStrike" cap="none">
              <a:solidFill>
                <a:schemeClr val="dk1"/>
              </a:solidFill>
              <a:latin typeface="Arial"/>
              <a:ea typeface="Arial"/>
              <a:cs typeface="Arial"/>
              <a:sym typeface="Arial"/>
            </a:endParaRPr>
          </a:p>
        </p:txBody>
      </p:sp>
      <p:sp>
        <p:nvSpPr>
          <p:cNvPr id="476" name="Google Shape;476;p58"/>
          <p:cNvSpPr/>
          <p:nvPr/>
        </p:nvSpPr>
        <p:spPr>
          <a:xfrm>
            <a:off x="5009882" y="5121970"/>
            <a:ext cx="2691684" cy="78561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Publisher</a:t>
            </a:r>
            <a:endParaRPr sz="1800" b="0" i="0" u="none" strike="noStrike" cap="none">
              <a:solidFill>
                <a:schemeClr val="dk1"/>
              </a:solidFill>
              <a:latin typeface="Arial"/>
              <a:ea typeface="Arial"/>
              <a:cs typeface="Arial"/>
              <a:sym typeface="Arial"/>
            </a:endParaRPr>
          </a:p>
        </p:txBody>
      </p:sp>
      <p:cxnSp>
        <p:nvCxnSpPr>
          <p:cNvPr id="477" name="Google Shape;477;p58"/>
          <p:cNvCxnSpPr>
            <a:stCxn id="473" idx="2"/>
          </p:cNvCxnSpPr>
          <p:nvPr/>
        </p:nvCxnSpPr>
        <p:spPr>
          <a:xfrm>
            <a:off x="6355724" y="2859110"/>
            <a:ext cx="0" cy="219000"/>
          </a:xfrm>
          <a:prstGeom prst="straightConnector1">
            <a:avLst/>
          </a:prstGeom>
          <a:noFill/>
          <a:ln w="19050" cap="flat" cmpd="sng">
            <a:solidFill>
              <a:schemeClr val="dk1"/>
            </a:solidFill>
            <a:prstDash val="solid"/>
            <a:miter lim="800000"/>
            <a:headEnd type="none" w="sm" len="sm"/>
            <a:tailEnd type="none" w="sm" len="sm"/>
          </a:ln>
        </p:spPr>
      </p:cxnSp>
      <p:cxnSp>
        <p:nvCxnSpPr>
          <p:cNvPr id="478" name="Google Shape;478;p58"/>
          <p:cNvCxnSpPr/>
          <p:nvPr/>
        </p:nvCxnSpPr>
        <p:spPr>
          <a:xfrm rot="10800000">
            <a:off x="4130898" y="3078051"/>
            <a:ext cx="4449651" cy="0"/>
          </a:xfrm>
          <a:prstGeom prst="straightConnector1">
            <a:avLst/>
          </a:prstGeom>
          <a:noFill/>
          <a:ln w="19050" cap="flat" cmpd="sng">
            <a:solidFill>
              <a:schemeClr val="dk1"/>
            </a:solidFill>
            <a:prstDash val="solid"/>
            <a:miter lim="800000"/>
            <a:headEnd type="none" w="sm" len="sm"/>
            <a:tailEnd type="none" w="sm" len="sm"/>
          </a:ln>
        </p:spPr>
      </p:cxnSp>
      <p:cxnSp>
        <p:nvCxnSpPr>
          <p:cNvPr id="479" name="Google Shape;479;p58"/>
          <p:cNvCxnSpPr/>
          <p:nvPr/>
        </p:nvCxnSpPr>
        <p:spPr>
          <a:xfrm>
            <a:off x="4121239" y="3078051"/>
            <a:ext cx="0" cy="595882"/>
          </a:xfrm>
          <a:prstGeom prst="straightConnector1">
            <a:avLst/>
          </a:prstGeom>
          <a:noFill/>
          <a:ln w="19050" cap="flat" cmpd="sng">
            <a:solidFill>
              <a:schemeClr val="dk1"/>
            </a:solidFill>
            <a:prstDash val="solid"/>
            <a:miter lim="800000"/>
            <a:headEnd type="none" w="sm" len="sm"/>
            <a:tailEnd type="triangle" w="med" len="med"/>
          </a:ln>
        </p:spPr>
      </p:cxnSp>
      <p:cxnSp>
        <p:nvCxnSpPr>
          <p:cNvPr id="480" name="Google Shape;480;p58"/>
          <p:cNvCxnSpPr/>
          <p:nvPr/>
        </p:nvCxnSpPr>
        <p:spPr>
          <a:xfrm>
            <a:off x="8580549" y="3078051"/>
            <a:ext cx="0" cy="595882"/>
          </a:xfrm>
          <a:prstGeom prst="straightConnector1">
            <a:avLst/>
          </a:prstGeom>
          <a:noFill/>
          <a:ln w="19050" cap="flat" cmpd="sng">
            <a:solidFill>
              <a:schemeClr val="dk1"/>
            </a:solidFill>
            <a:prstDash val="solid"/>
            <a:miter lim="800000"/>
            <a:headEnd type="none" w="sm" len="sm"/>
            <a:tailEnd type="triangle" w="med" len="med"/>
          </a:ln>
        </p:spPr>
      </p:cxnSp>
      <p:cxnSp>
        <p:nvCxnSpPr>
          <p:cNvPr id="481" name="Google Shape;481;p58"/>
          <p:cNvCxnSpPr/>
          <p:nvPr/>
        </p:nvCxnSpPr>
        <p:spPr>
          <a:xfrm>
            <a:off x="4121239" y="4459544"/>
            <a:ext cx="0" cy="202608"/>
          </a:xfrm>
          <a:prstGeom prst="straightConnector1">
            <a:avLst/>
          </a:prstGeom>
          <a:noFill/>
          <a:ln w="19050" cap="flat" cmpd="sng">
            <a:solidFill>
              <a:schemeClr val="dk1"/>
            </a:solidFill>
            <a:prstDash val="solid"/>
            <a:miter lim="800000"/>
            <a:headEnd type="none" w="sm" len="sm"/>
            <a:tailEnd type="none" w="sm" len="sm"/>
          </a:ln>
        </p:spPr>
      </p:cxnSp>
      <p:cxnSp>
        <p:nvCxnSpPr>
          <p:cNvPr id="482" name="Google Shape;482;p58"/>
          <p:cNvCxnSpPr/>
          <p:nvPr/>
        </p:nvCxnSpPr>
        <p:spPr>
          <a:xfrm>
            <a:off x="8580549" y="4459544"/>
            <a:ext cx="0" cy="202608"/>
          </a:xfrm>
          <a:prstGeom prst="straightConnector1">
            <a:avLst/>
          </a:prstGeom>
          <a:noFill/>
          <a:ln w="19050" cap="flat" cmpd="sng">
            <a:solidFill>
              <a:schemeClr val="dk1"/>
            </a:solidFill>
            <a:prstDash val="solid"/>
            <a:miter lim="800000"/>
            <a:headEnd type="none" w="sm" len="sm"/>
            <a:tailEnd type="none" w="sm" len="sm"/>
          </a:ln>
        </p:spPr>
      </p:cxnSp>
      <p:cxnSp>
        <p:nvCxnSpPr>
          <p:cNvPr id="483" name="Google Shape;483;p58"/>
          <p:cNvCxnSpPr/>
          <p:nvPr/>
        </p:nvCxnSpPr>
        <p:spPr>
          <a:xfrm>
            <a:off x="4121239" y="4662152"/>
            <a:ext cx="4459310" cy="0"/>
          </a:xfrm>
          <a:prstGeom prst="straightConnector1">
            <a:avLst/>
          </a:prstGeom>
          <a:noFill/>
          <a:ln w="19050" cap="flat" cmpd="sng">
            <a:solidFill>
              <a:schemeClr val="dk1"/>
            </a:solidFill>
            <a:prstDash val="solid"/>
            <a:miter lim="800000"/>
            <a:headEnd type="none" w="sm" len="sm"/>
            <a:tailEnd type="none" w="sm" len="sm"/>
          </a:ln>
        </p:spPr>
      </p:cxnSp>
      <p:cxnSp>
        <p:nvCxnSpPr>
          <p:cNvPr id="484" name="Google Shape;484;p58"/>
          <p:cNvCxnSpPr>
            <a:endCxn id="476" idx="0"/>
          </p:cNvCxnSpPr>
          <p:nvPr/>
        </p:nvCxnSpPr>
        <p:spPr>
          <a:xfrm>
            <a:off x="6355724" y="4662070"/>
            <a:ext cx="0" cy="459900"/>
          </a:xfrm>
          <a:prstGeom prst="straightConnector1">
            <a:avLst/>
          </a:prstGeom>
          <a:noFill/>
          <a:ln w="19050" cap="flat" cmpd="sng">
            <a:solidFill>
              <a:schemeClr val="dk1"/>
            </a:solidFill>
            <a:prstDash val="solid"/>
            <a:miter lim="800000"/>
            <a:headEnd type="none" w="sm" len="sm"/>
            <a:tailEnd type="triangle" w="med" len="med"/>
          </a:ln>
        </p:spPr>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490" name="Google Shape;490;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 In hybrid inheritance, we combined multilevel and multiple inheritance. </a:t>
            </a:r>
            <a:endParaRPr/>
          </a:p>
          <a:p>
            <a:pPr marL="228600" lvl="0" indent="-228600" algn="l" rtl="0">
              <a:lnSpc>
                <a:spcPct val="90000"/>
              </a:lnSpc>
              <a:spcBef>
                <a:spcPts val="1000"/>
              </a:spcBef>
              <a:spcAft>
                <a:spcPts val="0"/>
              </a:spcAft>
              <a:buClr>
                <a:schemeClr val="dk1"/>
              </a:buClr>
              <a:buSzPts val="2800"/>
              <a:buChar char="•"/>
            </a:pPr>
            <a:r>
              <a:rPr lang="en-US"/>
              <a:t> If we try to implement the above inheritance, there might be some problems because all the members of book class will be inherited in publisher class twice, one via bookprice and other via discout class. </a:t>
            </a:r>
            <a:endParaRPr/>
          </a:p>
          <a:p>
            <a:pPr marL="228600" lvl="0" indent="-228600" algn="l" rtl="0">
              <a:lnSpc>
                <a:spcPct val="90000"/>
              </a:lnSpc>
              <a:spcBef>
                <a:spcPts val="1000"/>
              </a:spcBef>
              <a:spcAft>
                <a:spcPts val="0"/>
              </a:spcAft>
              <a:buClr>
                <a:schemeClr val="dk1"/>
              </a:buClr>
              <a:buSzPts val="2800"/>
              <a:buChar char="•"/>
            </a:pPr>
            <a:r>
              <a:rPr lang="en-US"/>
              <a:t> So properties of book class in publisher class will create ambiguity and will result in error.</a:t>
            </a:r>
            <a:endParaRPr/>
          </a:p>
          <a:p>
            <a:pPr marL="228600" lvl="0" indent="-228600" algn="l" rtl="0">
              <a:lnSpc>
                <a:spcPct val="90000"/>
              </a:lnSpc>
              <a:spcBef>
                <a:spcPts val="1000"/>
              </a:spcBef>
              <a:spcAft>
                <a:spcPts val="0"/>
              </a:spcAft>
              <a:buClr>
                <a:schemeClr val="dk1"/>
              </a:buClr>
              <a:buSzPts val="2800"/>
              <a:buChar char="•"/>
            </a:pPr>
            <a:r>
              <a:rPr lang="en-US"/>
              <a:t> The solution to this problem is virtual base class. </a:t>
            </a:r>
            <a:endParaRPr/>
          </a:p>
          <a:p>
            <a:pPr marL="228600" lvl="0" indent="-228600" algn="l" rtl="0">
              <a:lnSpc>
                <a:spcPct val="90000"/>
              </a:lnSpc>
              <a:spcBef>
                <a:spcPts val="1000"/>
              </a:spcBef>
              <a:spcAft>
                <a:spcPts val="0"/>
              </a:spcAft>
              <a:buClr>
                <a:schemeClr val="dk1"/>
              </a:buClr>
              <a:buSzPts val="2800"/>
              <a:buChar char="•"/>
            </a:pPr>
            <a:r>
              <a:rPr lang="en-US"/>
              <a:t> We can remove ambiguity by declaring the base class of publisher i.e. bookprice and discount as virtual base class.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115" name="Google Shape;115;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u="sng"/>
              <a:t> Syntax :</a:t>
            </a:r>
            <a:endParaRPr/>
          </a:p>
          <a:p>
            <a:pPr marL="0" lvl="0" indent="0" algn="l" rtl="0">
              <a:lnSpc>
                <a:spcPct val="90000"/>
              </a:lnSpc>
              <a:spcBef>
                <a:spcPts val="1000"/>
              </a:spcBef>
              <a:spcAft>
                <a:spcPts val="0"/>
              </a:spcAft>
              <a:buClr>
                <a:schemeClr val="dk1"/>
              </a:buClr>
              <a:buSzPts val="2800"/>
              <a:buNone/>
            </a:pPr>
            <a:r>
              <a:rPr lang="en-US"/>
              <a:t>	return_type </a:t>
            </a:r>
            <a:r>
              <a:rPr lang="en-US" b="1" u="sng"/>
              <a:t>operator</a:t>
            </a:r>
            <a:r>
              <a:rPr lang="en-US"/>
              <a:t> operator_symbol(args)</a:t>
            </a:r>
            <a:endParaRPr/>
          </a:p>
          <a:p>
            <a:pPr marL="0" lvl="0" indent="0" algn="l" rtl="0">
              <a:lnSpc>
                <a:spcPct val="90000"/>
              </a:lnSpc>
              <a:spcBef>
                <a:spcPts val="1000"/>
              </a:spcBef>
              <a:spcAft>
                <a:spcPts val="0"/>
              </a:spcAft>
              <a:buClr>
                <a:schemeClr val="dk1"/>
              </a:buClr>
              <a:buSzPts val="2800"/>
              <a:buNone/>
            </a:pPr>
            <a:r>
              <a:rPr lang="en-US"/>
              <a:t>	{</a:t>
            </a:r>
            <a:endParaRPr/>
          </a:p>
          <a:p>
            <a:pPr marL="0" lvl="0" indent="0" algn="l" rtl="0">
              <a:lnSpc>
                <a:spcPct val="90000"/>
              </a:lnSpc>
              <a:spcBef>
                <a:spcPts val="1000"/>
              </a:spcBef>
              <a:spcAft>
                <a:spcPts val="0"/>
              </a:spcAft>
              <a:buClr>
                <a:schemeClr val="dk1"/>
              </a:buClr>
              <a:buSzPts val="2800"/>
              <a:buNone/>
            </a:pPr>
            <a:r>
              <a:rPr lang="en-US"/>
              <a:t>		//code for overloading</a:t>
            </a:r>
            <a:endParaRPr/>
          </a:p>
          <a:p>
            <a:pPr marL="0" lvl="0" indent="0" algn="l" rtl="0">
              <a:lnSpc>
                <a:spcPct val="90000"/>
              </a:lnSpc>
              <a:spcBef>
                <a:spcPts val="1000"/>
              </a:spcBef>
              <a:spcAft>
                <a:spcPts val="0"/>
              </a:spcAft>
              <a:buClr>
                <a:schemeClr val="dk1"/>
              </a:buClr>
              <a:buSzPts val="2800"/>
              <a:buNone/>
            </a:pPr>
            <a:r>
              <a:rPr lang="en-US"/>
              <a:t>	}</a:t>
            </a:r>
            <a:endParaRPr/>
          </a:p>
          <a:p>
            <a:pPr marL="228600" lvl="0" indent="-228600" algn="l" rtl="0">
              <a:lnSpc>
                <a:spcPct val="90000"/>
              </a:lnSpc>
              <a:spcBef>
                <a:spcPts val="1000"/>
              </a:spcBef>
              <a:spcAft>
                <a:spcPts val="0"/>
              </a:spcAft>
              <a:buClr>
                <a:schemeClr val="dk1"/>
              </a:buClr>
              <a:buSzPts val="2800"/>
              <a:buChar char="•"/>
            </a:pPr>
            <a:r>
              <a:rPr lang="en-US"/>
              <a:t> Here the operator is a keyword to specify that the function defines operator overloading . Symbol specifies the symbol of operator to be overloaded</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496" name="Google Shape;496;p6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dk1"/>
              </a:buClr>
              <a:buSzPct val="100000"/>
              <a:buChar char="•"/>
            </a:pPr>
            <a:r>
              <a:rPr lang="en-US"/>
              <a:t> It ensures that the properties of the book class will be inherited only once. </a:t>
            </a:r>
            <a:endParaRPr/>
          </a:p>
          <a:p>
            <a:pPr marL="228600" lvl="0" indent="-228600" algn="l" rtl="0">
              <a:lnSpc>
                <a:spcPct val="90000"/>
              </a:lnSpc>
              <a:spcBef>
                <a:spcPts val="1000"/>
              </a:spcBef>
              <a:spcAft>
                <a:spcPts val="0"/>
              </a:spcAft>
              <a:buClr>
                <a:schemeClr val="dk1"/>
              </a:buClr>
              <a:buSzPct val="100000"/>
              <a:buChar char="•"/>
            </a:pPr>
            <a:r>
              <a:rPr lang="en-US"/>
              <a:t> A class can be declared as virtual by using the virtual keyword. </a:t>
            </a:r>
            <a:endParaRPr/>
          </a:p>
          <a:p>
            <a:pPr marL="228600" lvl="0" indent="-228600" algn="l" rtl="0">
              <a:lnSpc>
                <a:spcPct val="90000"/>
              </a:lnSpc>
              <a:spcBef>
                <a:spcPts val="1000"/>
              </a:spcBef>
              <a:spcAft>
                <a:spcPts val="0"/>
              </a:spcAft>
              <a:buClr>
                <a:schemeClr val="dk1"/>
              </a:buClr>
              <a:buSzPct val="100000"/>
              <a:buChar char="•"/>
            </a:pPr>
            <a:r>
              <a:rPr lang="en-US"/>
              <a:t> Syntax :</a:t>
            </a:r>
            <a:endParaRPr/>
          </a:p>
          <a:p>
            <a:pPr marL="0" lvl="0" indent="0" algn="l" rtl="0">
              <a:lnSpc>
                <a:spcPct val="90000"/>
              </a:lnSpc>
              <a:spcBef>
                <a:spcPts val="1000"/>
              </a:spcBef>
              <a:spcAft>
                <a:spcPts val="0"/>
              </a:spcAft>
              <a:buClr>
                <a:schemeClr val="dk1"/>
              </a:buClr>
              <a:buSzPct val="100000"/>
              <a:buNone/>
            </a:pPr>
            <a:r>
              <a:rPr lang="en-US"/>
              <a:t>	class grandparent</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class parent1 : virtual public grandparent</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class parent2 : virtual public grandparent</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class child : public parent1, public parent2</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Example :</a:t>
            </a:r>
            <a:endParaRPr b="1" u="sng"/>
          </a:p>
        </p:txBody>
      </p:sp>
      <p:sp>
        <p:nvSpPr>
          <p:cNvPr id="502" name="Google Shape;502;p6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90000"/>
              </a:lnSpc>
              <a:spcBef>
                <a:spcPts val="0"/>
              </a:spcBef>
              <a:spcAft>
                <a:spcPts val="0"/>
              </a:spcAft>
              <a:buClr>
                <a:schemeClr val="dk1"/>
              </a:buClr>
              <a:buSzPct val="100000"/>
              <a:buNone/>
            </a:pPr>
            <a:r>
              <a:rPr lang="en-US"/>
              <a:t>#include&lt;iostream.h&gt;</a:t>
            </a:r>
            <a:endParaRPr/>
          </a:p>
          <a:p>
            <a:pPr marL="0" lvl="0" indent="0" algn="l" rtl="0">
              <a:lnSpc>
                <a:spcPct val="90000"/>
              </a:lnSpc>
              <a:spcBef>
                <a:spcPts val="1000"/>
              </a:spcBef>
              <a:spcAft>
                <a:spcPts val="0"/>
              </a:spcAft>
              <a:buClr>
                <a:schemeClr val="dk1"/>
              </a:buClr>
              <a:buSzPct val="100000"/>
              <a:buNone/>
            </a:pPr>
            <a:r>
              <a:rPr lang="en-US"/>
              <a:t>#include&lt;conio.h&gt;</a:t>
            </a:r>
            <a:endParaRPr/>
          </a:p>
          <a:p>
            <a:pPr marL="0" lvl="0" indent="0" algn="l" rtl="0">
              <a:lnSpc>
                <a:spcPct val="90000"/>
              </a:lnSpc>
              <a:spcBef>
                <a:spcPts val="1000"/>
              </a:spcBef>
              <a:spcAft>
                <a:spcPts val="0"/>
              </a:spcAft>
              <a:buClr>
                <a:schemeClr val="dk1"/>
              </a:buClr>
              <a:buSzPct val="100000"/>
              <a:buNone/>
            </a:pPr>
            <a:r>
              <a:rPr lang="en-US"/>
              <a:t>Class book</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protected:</a:t>
            </a:r>
            <a:endParaRPr/>
          </a:p>
          <a:p>
            <a:pPr marL="0" lvl="0" indent="0" algn="l" rtl="0">
              <a:lnSpc>
                <a:spcPct val="90000"/>
              </a:lnSpc>
              <a:spcBef>
                <a:spcPts val="1000"/>
              </a:spcBef>
              <a:spcAft>
                <a:spcPts val="0"/>
              </a:spcAft>
              <a:buClr>
                <a:schemeClr val="dk1"/>
              </a:buClr>
              <a:buSzPct val="100000"/>
              <a:buNone/>
            </a:pPr>
            <a:r>
              <a:rPr lang="en-US"/>
              <a:t>	int b_id;</a:t>
            </a:r>
            <a:endParaRPr/>
          </a:p>
          <a:p>
            <a:pPr marL="0" lvl="0" indent="0" algn="l" rtl="0">
              <a:lnSpc>
                <a:spcPct val="90000"/>
              </a:lnSpc>
              <a:spcBef>
                <a:spcPts val="1000"/>
              </a:spcBef>
              <a:spcAft>
                <a:spcPts val="0"/>
              </a:spcAft>
              <a:buClr>
                <a:schemeClr val="dk1"/>
              </a:buClr>
              <a:buSzPct val="100000"/>
              <a:buNone/>
            </a:pPr>
            <a:r>
              <a:rPr lang="en-US"/>
              <a:t>	char name[10];</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void getbook()</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cout&lt;&lt;“Enter book id”;</a:t>
            </a:r>
            <a:endParaRPr/>
          </a:p>
          <a:p>
            <a:pPr marL="0" lvl="0" indent="0" algn="l" rtl="0">
              <a:lnSpc>
                <a:spcPct val="90000"/>
              </a:lnSpc>
              <a:spcBef>
                <a:spcPts val="1000"/>
              </a:spcBef>
              <a:spcAft>
                <a:spcPts val="0"/>
              </a:spcAft>
              <a:buClr>
                <a:schemeClr val="dk1"/>
              </a:buClr>
              <a:buSzPct val="100000"/>
              <a:buNone/>
            </a:pPr>
            <a:r>
              <a:rPr lang="en-US"/>
              <a:t>	cin&gt;&gt;b_id;</a:t>
            </a:r>
            <a:endParaRPr/>
          </a:p>
          <a:p>
            <a:pPr marL="0" lvl="0" indent="0" algn="l" rtl="0">
              <a:lnSpc>
                <a:spcPct val="90000"/>
              </a:lnSpc>
              <a:spcBef>
                <a:spcPts val="1000"/>
              </a:spcBef>
              <a:spcAft>
                <a:spcPts val="0"/>
              </a:spcAft>
              <a:buClr>
                <a:schemeClr val="dk1"/>
              </a:buClr>
              <a:buSzPct val="100000"/>
              <a:buNone/>
            </a:pPr>
            <a:r>
              <a:rPr lang="en-US"/>
              <a:t>	couy&lt;&lt;“Enter book name”</a:t>
            </a:r>
            <a:endParaRPr/>
          </a:p>
          <a:p>
            <a:pPr marL="0" lvl="0" indent="0" algn="l" rtl="0">
              <a:lnSpc>
                <a:spcPct val="90000"/>
              </a:lnSpc>
              <a:spcBef>
                <a:spcPts val="1000"/>
              </a:spcBef>
              <a:spcAft>
                <a:spcPts val="0"/>
              </a:spcAft>
              <a:buClr>
                <a:schemeClr val="dk1"/>
              </a:buClr>
              <a:buSzPct val="100000"/>
              <a:buNone/>
            </a:pPr>
            <a:r>
              <a:rPr lang="en-US"/>
              <a:t>	cin&gt;&gt;name;</a:t>
            </a:r>
            <a:endParaRPr/>
          </a:p>
          <a:p>
            <a:pPr marL="0" lvl="0" indent="0" algn="l" rtl="0">
              <a:lnSpc>
                <a:spcPct val="90000"/>
              </a:lnSpc>
              <a:spcBef>
                <a:spcPts val="1000"/>
              </a:spcBef>
              <a:spcAft>
                <a:spcPts val="0"/>
              </a:spcAft>
              <a:buClr>
                <a:schemeClr val="dk1"/>
              </a:buClr>
              <a:buSzPct val="100000"/>
              <a:buNone/>
            </a:pPr>
            <a:r>
              <a:rPr lang="en-US"/>
              <a:t>	}</a:t>
            </a:r>
            <a:endParaRPr/>
          </a:p>
        </p:txBody>
      </p:sp>
      <p:sp>
        <p:nvSpPr>
          <p:cNvPr id="503" name="Google Shape;503;p6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90000"/>
              </a:lnSpc>
              <a:spcBef>
                <a:spcPts val="0"/>
              </a:spcBef>
              <a:spcAft>
                <a:spcPts val="0"/>
              </a:spcAft>
              <a:buClr>
                <a:schemeClr val="dk1"/>
              </a:buClr>
              <a:buSzPct val="100000"/>
              <a:buNone/>
            </a:pPr>
            <a:r>
              <a:rPr lang="en-US"/>
              <a:t>	void showbook()</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cout&lt;&lt;“Book id”&lt;&lt;b_id;</a:t>
            </a:r>
            <a:endParaRPr/>
          </a:p>
          <a:p>
            <a:pPr marL="0" lvl="0" indent="0" algn="l" rtl="0">
              <a:lnSpc>
                <a:spcPct val="90000"/>
              </a:lnSpc>
              <a:spcBef>
                <a:spcPts val="1000"/>
              </a:spcBef>
              <a:spcAft>
                <a:spcPts val="0"/>
              </a:spcAft>
              <a:buClr>
                <a:schemeClr val="dk1"/>
              </a:buClr>
              <a:buSzPct val="100000"/>
              <a:buNone/>
            </a:pPr>
            <a:r>
              <a:rPr lang="en-US"/>
              <a:t>	cout&lt;&lt;“Book name”&lt;&lt;name;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Class bookprice : public virtual book</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protected:</a:t>
            </a:r>
            <a:endParaRPr/>
          </a:p>
          <a:p>
            <a:pPr marL="0" lvl="0" indent="0" algn="l" rtl="0">
              <a:lnSpc>
                <a:spcPct val="90000"/>
              </a:lnSpc>
              <a:spcBef>
                <a:spcPts val="1000"/>
              </a:spcBef>
              <a:spcAft>
                <a:spcPts val="0"/>
              </a:spcAft>
              <a:buClr>
                <a:schemeClr val="dk1"/>
              </a:buClr>
              <a:buSzPct val="100000"/>
              <a:buNone/>
            </a:pPr>
            <a:r>
              <a:rPr lang="en-US"/>
              <a:t>	double price;</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void getprice()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cout&lt;&lt;“Enter book price”;</a:t>
            </a:r>
            <a:endParaRPr/>
          </a:p>
          <a:p>
            <a:pPr marL="0" lvl="0" indent="0" algn="l" rtl="0">
              <a:lnSpc>
                <a:spcPct val="90000"/>
              </a:lnSpc>
              <a:spcBef>
                <a:spcPts val="1000"/>
              </a:spcBef>
              <a:spcAft>
                <a:spcPts val="0"/>
              </a:spcAft>
              <a:buClr>
                <a:schemeClr val="dk1"/>
              </a:buClr>
              <a:buSzPct val="100000"/>
              <a:buNone/>
            </a:pPr>
            <a:r>
              <a:rPr lang="en-US"/>
              <a:t>	cin&gt;&gt;price;</a:t>
            </a:r>
            <a:endParaRPr/>
          </a:p>
          <a:p>
            <a:pPr marL="0" lvl="0" indent="0" algn="l" rtl="0">
              <a:lnSpc>
                <a:spcPct val="90000"/>
              </a:lnSpc>
              <a:spcBef>
                <a:spcPts val="1000"/>
              </a:spcBef>
              <a:spcAft>
                <a:spcPts val="0"/>
              </a:spcAft>
              <a:buClr>
                <a:schemeClr val="dk1"/>
              </a:buClr>
              <a:buSzPct val="100000"/>
              <a:buNone/>
            </a:pPr>
            <a:r>
              <a:rPr lang="en-US"/>
              <a: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509" name="Google Shape;509;p6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40000" lnSpcReduction="20000"/>
          </a:bodyPr>
          <a:lstStyle/>
          <a:p>
            <a:pPr marL="0" lvl="0" indent="0" algn="l" rtl="0">
              <a:lnSpc>
                <a:spcPct val="90000"/>
              </a:lnSpc>
              <a:spcBef>
                <a:spcPts val="0"/>
              </a:spcBef>
              <a:spcAft>
                <a:spcPts val="0"/>
              </a:spcAft>
              <a:buClr>
                <a:schemeClr val="dk1"/>
              </a:buClr>
              <a:buSzPct val="100000"/>
              <a:buNone/>
            </a:pPr>
            <a:r>
              <a:rPr lang="en-US"/>
              <a:t>	void showprice()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cout&lt;&lt;“Book price”&lt;&lt;price;</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Class disount: virtual public book</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protected:</a:t>
            </a:r>
            <a:endParaRPr/>
          </a:p>
          <a:p>
            <a:pPr marL="0" lvl="0" indent="0" algn="l" rtl="0">
              <a:lnSpc>
                <a:spcPct val="90000"/>
              </a:lnSpc>
              <a:spcBef>
                <a:spcPts val="1000"/>
              </a:spcBef>
              <a:spcAft>
                <a:spcPts val="0"/>
              </a:spcAft>
              <a:buClr>
                <a:schemeClr val="dk1"/>
              </a:buClr>
              <a:buSzPct val="100000"/>
              <a:buNone/>
            </a:pPr>
            <a:r>
              <a:rPr lang="en-US"/>
              <a:t>	double d;</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void getdiscount()</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cout&lt;&lt;“Enter discount %”;</a:t>
            </a:r>
            <a:endParaRPr/>
          </a:p>
          <a:p>
            <a:pPr marL="0" lvl="0" indent="0" algn="l" rtl="0">
              <a:lnSpc>
                <a:spcPct val="90000"/>
              </a:lnSpc>
              <a:spcBef>
                <a:spcPts val="1000"/>
              </a:spcBef>
              <a:spcAft>
                <a:spcPts val="0"/>
              </a:spcAft>
              <a:buClr>
                <a:schemeClr val="dk1"/>
              </a:buClr>
              <a:buSzPct val="100000"/>
              <a:buNone/>
            </a:pPr>
            <a:r>
              <a:rPr lang="en-US"/>
              <a:t>	cin&gt;&gt;d;</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t>
            </a:r>
            <a:endParaRPr/>
          </a:p>
        </p:txBody>
      </p:sp>
      <p:sp>
        <p:nvSpPr>
          <p:cNvPr id="510" name="Google Shape;510;p6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40000" lnSpcReduction="20000"/>
          </a:bodyPr>
          <a:lstStyle/>
          <a:p>
            <a:pPr marL="0" lvl="0" indent="0" algn="l" rtl="0">
              <a:lnSpc>
                <a:spcPct val="90000"/>
              </a:lnSpc>
              <a:spcBef>
                <a:spcPts val="0"/>
              </a:spcBef>
              <a:spcAft>
                <a:spcPts val="0"/>
              </a:spcAft>
              <a:buClr>
                <a:schemeClr val="dk1"/>
              </a:buClr>
              <a:buSzPct val="100000"/>
              <a:buNone/>
            </a:pPr>
            <a:r>
              <a:rPr lang="en-US"/>
              <a:t>	void showdiscount()</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cout&lt;&lt;“discount”&lt;&lt;d&lt;&lt;“%”;</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Class publisher: public bookprice, public discount</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double fp;</a:t>
            </a:r>
            <a:endParaRPr/>
          </a:p>
          <a:p>
            <a:pPr marL="0" lvl="0" indent="0" algn="l" rtl="0">
              <a:lnSpc>
                <a:spcPct val="90000"/>
              </a:lnSpc>
              <a:spcBef>
                <a:spcPts val="1000"/>
              </a:spcBef>
              <a:spcAft>
                <a:spcPts val="0"/>
              </a:spcAft>
              <a:buClr>
                <a:schemeClr val="dk1"/>
              </a:buClr>
              <a:buSzPct val="100000"/>
              <a:buNone/>
            </a:pPr>
            <a:r>
              <a:rPr lang="en-US"/>
              <a:t>	char pub[20];</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void getdetail()</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getbook();</a:t>
            </a:r>
            <a:endParaRPr/>
          </a:p>
          <a:p>
            <a:pPr marL="0" lvl="0" indent="0" algn="l" rtl="0">
              <a:lnSpc>
                <a:spcPct val="90000"/>
              </a:lnSpc>
              <a:spcBef>
                <a:spcPts val="1000"/>
              </a:spcBef>
              <a:spcAft>
                <a:spcPts val="0"/>
              </a:spcAft>
              <a:buClr>
                <a:schemeClr val="dk1"/>
              </a:buClr>
              <a:buSzPct val="100000"/>
              <a:buNone/>
            </a:pPr>
            <a:r>
              <a:rPr lang="en-US"/>
              <a:t>	getprice();</a:t>
            </a:r>
            <a:endParaRPr/>
          </a:p>
          <a:p>
            <a:pPr marL="0" lvl="0" indent="0" algn="l" rtl="0">
              <a:lnSpc>
                <a:spcPct val="90000"/>
              </a:lnSpc>
              <a:spcBef>
                <a:spcPts val="1000"/>
              </a:spcBef>
              <a:spcAft>
                <a:spcPts val="0"/>
              </a:spcAft>
              <a:buClr>
                <a:schemeClr val="dk1"/>
              </a:buClr>
              <a:buSzPct val="100000"/>
              <a:buNone/>
            </a:pPr>
            <a:r>
              <a:rPr lang="en-US"/>
              <a:t>	getdiscount();</a:t>
            </a:r>
            <a:endParaRPr/>
          </a:p>
          <a:p>
            <a:pPr marL="0" lvl="0" indent="0" algn="l" rtl="0">
              <a:lnSpc>
                <a:spcPct val="90000"/>
              </a:lnSpc>
              <a:spcBef>
                <a:spcPts val="1000"/>
              </a:spcBef>
              <a:spcAft>
                <a:spcPts val="0"/>
              </a:spcAft>
              <a:buClr>
                <a:schemeClr val="dk1"/>
              </a:buClr>
              <a:buSzPct val="100000"/>
              <a:buNone/>
            </a:pPr>
            <a:r>
              <a:rPr lang="en-US"/>
              <a:t>	cout&lt;&lt;“Enter publisher name”;</a:t>
            </a:r>
            <a:endParaRPr/>
          </a:p>
          <a:p>
            <a:pPr marL="0" lvl="0" indent="0" algn="l" rtl="0">
              <a:lnSpc>
                <a:spcPct val="90000"/>
              </a:lnSpc>
              <a:spcBef>
                <a:spcPts val="1000"/>
              </a:spcBef>
              <a:spcAft>
                <a:spcPts val="0"/>
              </a:spcAft>
              <a:buClr>
                <a:schemeClr val="dk1"/>
              </a:buClr>
              <a:buSzPct val="100000"/>
              <a:buNone/>
            </a:pPr>
            <a:r>
              <a:rPr lang="en-US"/>
              <a:t>	cin&gt;&gt;pub;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516" name="Google Shape;516;p6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t>Void showdetail()</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showbook();</a:t>
            </a:r>
            <a:endParaRPr/>
          </a:p>
          <a:p>
            <a:pPr marL="0" lvl="0" indent="0" algn="l" rtl="0">
              <a:lnSpc>
                <a:spcPct val="90000"/>
              </a:lnSpc>
              <a:spcBef>
                <a:spcPts val="1000"/>
              </a:spcBef>
              <a:spcAft>
                <a:spcPts val="0"/>
              </a:spcAft>
              <a:buClr>
                <a:schemeClr val="dk1"/>
              </a:buClr>
              <a:buSzPct val="100000"/>
              <a:buNone/>
            </a:pPr>
            <a:r>
              <a:rPr lang="en-US"/>
              <a:t>	showprice();</a:t>
            </a:r>
            <a:endParaRPr/>
          </a:p>
          <a:p>
            <a:pPr marL="0" lvl="0" indent="0" algn="l" rtl="0">
              <a:lnSpc>
                <a:spcPct val="90000"/>
              </a:lnSpc>
              <a:spcBef>
                <a:spcPts val="1000"/>
              </a:spcBef>
              <a:spcAft>
                <a:spcPts val="0"/>
              </a:spcAft>
              <a:buClr>
                <a:schemeClr val="dk1"/>
              </a:buClr>
              <a:buSzPct val="100000"/>
              <a:buNone/>
            </a:pPr>
            <a:r>
              <a:rPr lang="en-US"/>
              <a:t>	showdiscount();</a:t>
            </a:r>
            <a:endParaRPr/>
          </a:p>
          <a:p>
            <a:pPr marL="0" lvl="0" indent="0" algn="l" rtl="0">
              <a:lnSpc>
                <a:spcPct val="90000"/>
              </a:lnSpc>
              <a:spcBef>
                <a:spcPts val="1000"/>
              </a:spcBef>
              <a:spcAft>
                <a:spcPts val="0"/>
              </a:spcAft>
              <a:buClr>
                <a:schemeClr val="dk1"/>
              </a:buClr>
              <a:buSzPct val="100000"/>
              <a:buNone/>
            </a:pPr>
            <a:r>
              <a:rPr lang="en-US"/>
              <a:t>	fp=price-(price*d/100);</a:t>
            </a:r>
            <a:endParaRPr/>
          </a:p>
          <a:p>
            <a:pPr marL="0" lvl="0" indent="0" algn="l" rtl="0">
              <a:lnSpc>
                <a:spcPct val="90000"/>
              </a:lnSpc>
              <a:spcBef>
                <a:spcPts val="1000"/>
              </a:spcBef>
              <a:spcAft>
                <a:spcPts val="0"/>
              </a:spcAft>
              <a:buClr>
                <a:schemeClr val="dk1"/>
              </a:buClr>
              <a:buSzPct val="100000"/>
              <a:buNone/>
            </a:pPr>
            <a:r>
              <a:rPr lang="en-US"/>
              <a:t>	cout&lt;&lt;“Final price”&lt;&lt;fp;</a:t>
            </a:r>
            <a:endParaRPr/>
          </a:p>
          <a:p>
            <a:pPr marL="0" lvl="0" indent="0" algn="l" rtl="0">
              <a:lnSpc>
                <a:spcPct val="90000"/>
              </a:lnSpc>
              <a:spcBef>
                <a:spcPts val="1000"/>
              </a:spcBef>
              <a:spcAft>
                <a:spcPts val="0"/>
              </a:spcAft>
              <a:buClr>
                <a:schemeClr val="dk1"/>
              </a:buClr>
              <a:buSzPct val="100000"/>
              <a:buNone/>
            </a:pPr>
            <a:r>
              <a:rPr lang="en-US"/>
              <a:t>	cout&lt;&lt;“Book publisher”&lt;&lt;pub;</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a:t>
            </a:r>
            <a:endParaRPr/>
          </a:p>
        </p:txBody>
      </p:sp>
      <p:sp>
        <p:nvSpPr>
          <p:cNvPr id="517" name="Google Shape;517;p6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t>Void main()</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publisher p;</a:t>
            </a:r>
            <a:endParaRPr/>
          </a:p>
          <a:p>
            <a:pPr marL="0" lvl="0" indent="0" algn="l" rtl="0">
              <a:lnSpc>
                <a:spcPct val="90000"/>
              </a:lnSpc>
              <a:spcBef>
                <a:spcPts val="1000"/>
              </a:spcBef>
              <a:spcAft>
                <a:spcPts val="0"/>
              </a:spcAft>
              <a:buClr>
                <a:schemeClr val="dk1"/>
              </a:buClr>
              <a:buSzPct val="100000"/>
              <a:buNone/>
            </a:pPr>
            <a:r>
              <a:rPr lang="en-US"/>
              <a:t>	p.getdetail();</a:t>
            </a:r>
            <a:endParaRPr/>
          </a:p>
          <a:p>
            <a:pPr marL="0" lvl="0" indent="0" algn="l" rtl="0">
              <a:lnSpc>
                <a:spcPct val="90000"/>
              </a:lnSpc>
              <a:spcBef>
                <a:spcPts val="1000"/>
              </a:spcBef>
              <a:spcAft>
                <a:spcPts val="0"/>
              </a:spcAft>
              <a:buClr>
                <a:schemeClr val="dk1"/>
              </a:buClr>
              <a:buSzPct val="100000"/>
              <a:buNone/>
            </a:pPr>
            <a:r>
              <a:rPr lang="en-US"/>
              <a:t>	p.showdetail();</a:t>
            </a:r>
            <a:endParaRPr/>
          </a:p>
          <a:p>
            <a:pPr marL="0" lvl="0" indent="0" algn="l" rtl="0">
              <a:lnSpc>
                <a:spcPct val="90000"/>
              </a:lnSpc>
              <a:spcBef>
                <a:spcPts val="1000"/>
              </a:spcBef>
              <a:spcAft>
                <a:spcPts val="0"/>
              </a:spcAft>
              <a:buClr>
                <a:schemeClr val="dk1"/>
              </a:buClr>
              <a:buSzPct val="100000"/>
              <a:buNone/>
            </a:pPr>
            <a:r>
              <a:rPr lang="en-US"/>
              <a:t>	getch();</a:t>
            </a:r>
            <a:endParaRPr/>
          </a:p>
          <a:p>
            <a:pPr marL="0" lvl="0" indent="0" algn="l" rtl="0">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Abstract Class :</a:t>
            </a:r>
            <a:endParaRPr b="1" u="sng"/>
          </a:p>
        </p:txBody>
      </p:sp>
      <p:sp>
        <p:nvSpPr>
          <p:cNvPr id="523" name="Google Shape;523;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An Abstract class, as its name implies, is a class which is not fully defined. </a:t>
            </a:r>
            <a:endParaRPr/>
          </a:p>
          <a:p>
            <a:pPr marL="228600" lvl="0" indent="-228600" algn="l" rtl="0">
              <a:lnSpc>
                <a:spcPct val="90000"/>
              </a:lnSpc>
              <a:spcBef>
                <a:spcPts val="1000"/>
              </a:spcBef>
              <a:spcAft>
                <a:spcPts val="0"/>
              </a:spcAft>
              <a:buClr>
                <a:schemeClr val="dk1"/>
              </a:buClr>
              <a:buSzPts val="2800"/>
              <a:buChar char="•"/>
            </a:pPr>
            <a:r>
              <a:rPr lang="en-US"/>
              <a:t> Generally its objects are not created </a:t>
            </a:r>
            <a:endParaRPr/>
          </a:p>
          <a:p>
            <a:pPr marL="228600" lvl="0" indent="-228600" algn="l" rtl="0">
              <a:lnSpc>
                <a:spcPct val="90000"/>
              </a:lnSpc>
              <a:spcBef>
                <a:spcPts val="1000"/>
              </a:spcBef>
              <a:spcAft>
                <a:spcPts val="0"/>
              </a:spcAft>
              <a:buClr>
                <a:schemeClr val="dk1"/>
              </a:buClr>
              <a:buSzPts val="2800"/>
              <a:buChar char="•"/>
            </a:pPr>
            <a:r>
              <a:rPr lang="en-US"/>
              <a:t> It is defined so that it can be inherited by its derived classes </a:t>
            </a:r>
            <a:endParaRPr/>
          </a:p>
          <a:p>
            <a:pPr marL="228600" lvl="0" indent="-228600" algn="l" rtl="0">
              <a:lnSpc>
                <a:spcPct val="90000"/>
              </a:lnSpc>
              <a:spcBef>
                <a:spcPts val="1000"/>
              </a:spcBef>
              <a:spcAft>
                <a:spcPts val="0"/>
              </a:spcAft>
              <a:buClr>
                <a:schemeClr val="dk1"/>
              </a:buClr>
              <a:buSzPts val="2800"/>
              <a:buChar char="•"/>
            </a:pPr>
            <a:r>
              <a:rPr lang="en-US"/>
              <a:t> It just provides a base for its derived class</a:t>
            </a:r>
            <a:endParaRPr/>
          </a:p>
          <a:p>
            <a:pPr marL="228600" lvl="0" indent="-228600" algn="l" rtl="0">
              <a:lnSpc>
                <a:spcPct val="90000"/>
              </a:lnSpc>
              <a:spcBef>
                <a:spcPts val="1000"/>
              </a:spcBef>
              <a:spcAft>
                <a:spcPts val="0"/>
              </a:spcAft>
              <a:buClr>
                <a:schemeClr val="dk1"/>
              </a:buClr>
              <a:buSzPts val="2800"/>
              <a:buChar char="•"/>
            </a:pPr>
            <a:r>
              <a:rPr lang="en-US"/>
              <a:t> The base class book in the above example can be called abstract class as we haven’t created its object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6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Constructors in Derived Class :</a:t>
            </a:r>
            <a:endParaRPr b="1" u="sng"/>
          </a:p>
        </p:txBody>
      </p:sp>
      <p:sp>
        <p:nvSpPr>
          <p:cNvPr id="529" name="Google Shape;529;p6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In case of inheritance, if your base class contains a constructor with no arguments, the derived class does not need a constructor. </a:t>
            </a:r>
            <a:endParaRPr/>
          </a:p>
          <a:p>
            <a:pPr marL="228600" lvl="0" indent="-228600" algn="l" rtl="0">
              <a:lnSpc>
                <a:spcPct val="90000"/>
              </a:lnSpc>
              <a:spcBef>
                <a:spcPts val="1000"/>
              </a:spcBef>
              <a:spcAft>
                <a:spcPts val="0"/>
              </a:spcAft>
              <a:buClr>
                <a:schemeClr val="dk1"/>
              </a:buClr>
              <a:buSzPts val="2800"/>
              <a:buChar char="•"/>
            </a:pPr>
            <a:r>
              <a:rPr lang="en-US"/>
              <a:t> But if, the base class contains a constructor with arguments then the derived class must have a constructor with argument</a:t>
            </a:r>
            <a:endParaRPr/>
          </a:p>
          <a:p>
            <a:pPr marL="228600" lvl="0" indent="-228600" algn="l" rtl="0">
              <a:lnSpc>
                <a:spcPct val="90000"/>
              </a:lnSpc>
              <a:spcBef>
                <a:spcPts val="1000"/>
              </a:spcBef>
              <a:spcAft>
                <a:spcPts val="0"/>
              </a:spcAft>
              <a:buClr>
                <a:schemeClr val="dk1"/>
              </a:buClr>
              <a:buSzPts val="2800"/>
              <a:buChar char="•"/>
            </a:pPr>
            <a:r>
              <a:rPr lang="en-US"/>
              <a:t> If both the base and derived class have constructors, the base class constructor is executed first and then derived class constructor is executed</a:t>
            </a:r>
            <a:endParaRPr/>
          </a:p>
          <a:p>
            <a:pPr marL="228600" lvl="0" indent="-228600" algn="l" rtl="0">
              <a:lnSpc>
                <a:spcPct val="90000"/>
              </a:lnSpc>
              <a:spcBef>
                <a:spcPts val="1000"/>
              </a:spcBef>
              <a:spcAft>
                <a:spcPts val="0"/>
              </a:spcAft>
              <a:buClr>
                <a:schemeClr val="dk1"/>
              </a:buClr>
              <a:buSzPts val="2800"/>
              <a:buChar char="•"/>
            </a:pPr>
            <a:r>
              <a:rPr lang="en-US"/>
              <a:t> In multiple inheritance, the constructor called in the order of the base class written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535" name="Google Shape;535;p6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 Example </a:t>
            </a:r>
            <a:endParaRPr/>
          </a:p>
          <a:p>
            <a:pPr marL="0" lvl="0" indent="0" algn="l" rtl="0">
              <a:lnSpc>
                <a:spcPct val="90000"/>
              </a:lnSpc>
              <a:spcBef>
                <a:spcPts val="1000"/>
              </a:spcBef>
              <a:spcAft>
                <a:spcPts val="0"/>
              </a:spcAft>
              <a:buClr>
                <a:schemeClr val="dk1"/>
              </a:buClr>
              <a:buSzPts val="2800"/>
              <a:buNone/>
            </a:pPr>
            <a:r>
              <a:rPr lang="en-US"/>
              <a:t>Class derived: public base1, public base2</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Here, the constructor of base1 is called first as it appears first</a:t>
            </a:r>
            <a:endParaRPr/>
          </a:p>
          <a:p>
            <a:pPr marL="0" lvl="0" indent="0" algn="l" rtl="0">
              <a:lnSpc>
                <a:spcPct val="90000"/>
              </a:lnSpc>
              <a:spcBef>
                <a:spcPts val="1000"/>
              </a:spcBef>
              <a:spcAft>
                <a:spcPts val="0"/>
              </a:spcAft>
              <a:buClr>
                <a:schemeClr val="dk1"/>
              </a:buClr>
              <a:buSzPts val="2800"/>
              <a:buNone/>
            </a:pPr>
            <a:r>
              <a:rPr lang="en-US"/>
              <a:t>Class derived: public base2, public base1</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Here, the constructor of base2 is called first.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541" name="Google Shape;541;p6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In case of virtual base class, the virtual class constructor is called first. </a:t>
            </a:r>
            <a:endParaRPr/>
          </a:p>
          <a:p>
            <a:pPr marL="0" lvl="0" indent="0" algn="l" rtl="0">
              <a:lnSpc>
                <a:spcPct val="90000"/>
              </a:lnSpc>
              <a:spcBef>
                <a:spcPts val="1000"/>
              </a:spcBef>
              <a:spcAft>
                <a:spcPts val="0"/>
              </a:spcAft>
              <a:buClr>
                <a:schemeClr val="dk1"/>
              </a:buClr>
              <a:buSzPts val="2800"/>
              <a:buNone/>
            </a:pPr>
            <a:r>
              <a:rPr lang="en-US"/>
              <a:t>Class derived : public base1, virtual public base2</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In multilevel inheritance, the constructors are executed in order of inheritance. The grandparent class constructor first, then the parent class and finally the child class constructor is executed</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Example :</a:t>
            </a:r>
            <a:endParaRPr b="1" u="sng"/>
          </a:p>
        </p:txBody>
      </p:sp>
      <p:sp>
        <p:nvSpPr>
          <p:cNvPr id="547" name="Google Shape;547;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r>
              <a:rPr lang="en-US" sz="1600"/>
              <a:t>#include&lt;iostream.h&gt;</a:t>
            </a:r>
            <a:endParaRPr/>
          </a:p>
          <a:p>
            <a:pPr marL="0" lvl="0" indent="0" algn="l" rtl="0">
              <a:lnSpc>
                <a:spcPct val="90000"/>
              </a:lnSpc>
              <a:spcBef>
                <a:spcPts val="1000"/>
              </a:spcBef>
              <a:spcAft>
                <a:spcPts val="0"/>
              </a:spcAft>
              <a:buClr>
                <a:schemeClr val="dk1"/>
              </a:buClr>
              <a:buSzPts val="1600"/>
              <a:buNone/>
            </a:pPr>
            <a:r>
              <a:rPr lang="en-US" sz="1600"/>
              <a:t>#include&lt;conio.h&gt;</a:t>
            </a:r>
            <a:endParaRPr/>
          </a:p>
          <a:p>
            <a:pPr marL="0" lvl="0" indent="0" algn="l" rtl="0">
              <a:lnSpc>
                <a:spcPct val="90000"/>
              </a:lnSpc>
              <a:spcBef>
                <a:spcPts val="1000"/>
              </a:spcBef>
              <a:spcAft>
                <a:spcPts val="0"/>
              </a:spcAft>
              <a:buClr>
                <a:schemeClr val="dk1"/>
              </a:buClr>
              <a:buSzPts val="1600"/>
              <a:buNone/>
            </a:pPr>
            <a:r>
              <a:rPr lang="en-US" sz="1600"/>
              <a:t>Class grandparent</a:t>
            </a:r>
            <a:endParaRPr/>
          </a:p>
          <a:p>
            <a:pPr marL="0" lvl="0" indent="0" algn="l" rtl="0">
              <a:lnSpc>
                <a:spcPct val="90000"/>
              </a:lnSpc>
              <a:spcBef>
                <a:spcPts val="1000"/>
              </a:spcBef>
              <a:spcAft>
                <a:spcPts val="0"/>
              </a:spcAft>
              <a:buClr>
                <a:schemeClr val="dk1"/>
              </a:buClr>
              <a:buSzPts val="1600"/>
              <a:buNone/>
            </a:pPr>
            <a:r>
              <a:rPr lang="en-US" sz="1600"/>
              <a:t>{</a:t>
            </a:r>
            <a:endParaRPr/>
          </a:p>
          <a:p>
            <a:pPr marL="0" lvl="0" indent="0" algn="l" rtl="0">
              <a:lnSpc>
                <a:spcPct val="90000"/>
              </a:lnSpc>
              <a:spcBef>
                <a:spcPts val="1000"/>
              </a:spcBef>
              <a:spcAft>
                <a:spcPts val="0"/>
              </a:spcAft>
              <a:buClr>
                <a:schemeClr val="dk1"/>
              </a:buClr>
              <a:buSzPts val="1600"/>
              <a:buNone/>
            </a:pPr>
            <a:r>
              <a:rPr lang="en-US" sz="1600"/>
              <a:t>	public:</a:t>
            </a:r>
            <a:endParaRPr/>
          </a:p>
          <a:p>
            <a:pPr marL="0" lvl="0" indent="0" algn="l" rtl="0">
              <a:lnSpc>
                <a:spcPct val="90000"/>
              </a:lnSpc>
              <a:spcBef>
                <a:spcPts val="1000"/>
              </a:spcBef>
              <a:spcAft>
                <a:spcPts val="0"/>
              </a:spcAft>
              <a:buClr>
                <a:schemeClr val="dk1"/>
              </a:buClr>
              <a:buSzPts val="1600"/>
              <a:buNone/>
            </a:pPr>
            <a:r>
              <a:rPr lang="en-US" sz="1600"/>
              <a:t>	grandparent()</a:t>
            </a:r>
            <a:endParaRPr/>
          </a:p>
          <a:p>
            <a:pPr marL="0" lvl="0" indent="0" algn="l" rtl="0">
              <a:lnSpc>
                <a:spcPct val="90000"/>
              </a:lnSpc>
              <a:spcBef>
                <a:spcPts val="1000"/>
              </a:spcBef>
              <a:spcAft>
                <a:spcPts val="0"/>
              </a:spcAft>
              <a:buClr>
                <a:schemeClr val="dk1"/>
              </a:buClr>
              <a:buSzPts val="1600"/>
              <a:buNone/>
            </a:pPr>
            <a:r>
              <a:rPr lang="en-US" sz="1600"/>
              <a:t>	{</a:t>
            </a:r>
            <a:endParaRPr/>
          </a:p>
          <a:p>
            <a:pPr marL="0" lvl="0" indent="0" algn="l" rtl="0">
              <a:lnSpc>
                <a:spcPct val="90000"/>
              </a:lnSpc>
              <a:spcBef>
                <a:spcPts val="1000"/>
              </a:spcBef>
              <a:spcAft>
                <a:spcPts val="0"/>
              </a:spcAft>
              <a:buClr>
                <a:schemeClr val="dk1"/>
              </a:buClr>
              <a:buSzPts val="1600"/>
              <a:buNone/>
            </a:pPr>
            <a:r>
              <a:rPr lang="en-US" sz="1600"/>
              <a:t>	cout&lt;&lt;“Grandparent”;</a:t>
            </a:r>
            <a:endParaRPr/>
          </a:p>
          <a:p>
            <a:pPr marL="0" lvl="0" indent="0" algn="l" rtl="0">
              <a:lnSpc>
                <a:spcPct val="90000"/>
              </a:lnSpc>
              <a:spcBef>
                <a:spcPts val="1000"/>
              </a:spcBef>
              <a:spcAft>
                <a:spcPts val="0"/>
              </a:spcAft>
              <a:buClr>
                <a:schemeClr val="dk1"/>
              </a:buClr>
              <a:buSzPts val="1600"/>
              <a:buNone/>
            </a:pPr>
            <a:r>
              <a:rPr lang="en-US" sz="1600"/>
              <a:t>	}</a:t>
            </a:r>
            <a:endParaRPr/>
          </a:p>
          <a:p>
            <a:pPr marL="0" lvl="0" indent="0" algn="l" rtl="0">
              <a:lnSpc>
                <a:spcPct val="90000"/>
              </a:lnSpc>
              <a:spcBef>
                <a:spcPts val="1000"/>
              </a:spcBef>
              <a:spcAft>
                <a:spcPts val="0"/>
              </a:spcAft>
              <a:buClr>
                <a:schemeClr val="dk1"/>
              </a:buClr>
              <a:buSzPts val="1600"/>
              <a:buNone/>
            </a:pPr>
            <a:r>
              <a:rPr lang="en-US" sz="1600"/>
              <a:t>};</a:t>
            </a:r>
            <a:endParaRPr/>
          </a:p>
          <a:p>
            <a:pPr marL="0" lvl="0" indent="0" algn="l" rtl="0">
              <a:lnSpc>
                <a:spcPct val="90000"/>
              </a:lnSpc>
              <a:spcBef>
                <a:spcPts val="1000"/>
              </a:spcBef>
              <a:spcAft>
                <a:spcPts val="0"/>
              </a:spcAft>
              <a:buClr>
                <a:schemeClr val="dk1"/>
              </a:buClr>
              <a:buSzPts val="1600"/>
              <a:buNone/>
            </a:pPr>
            <a:r>
              <a:rPr lang="en-US" sz="1600"/>
              <a:t>Class parent: public grandparent</a:t>
            </a:r>
            <a:endParaRPr/>
          </a:p>
          <a:p>
            <a:pPr marL="0" lvl="0" indent="0" algn="l" rtl="0">
              <a:lnSpc>
                <a:spcPct val="90000"/>
              </a:lnSpc>
              <a:spcBef>
                <a:spcPts val="1000"/>
              </a:spcBef>
              <a:spcAft>
                <a:spcPts val="0"/>
              </a:spcAft>
              <a:buClr>
                <a:schemeClr val="dk1"/>
              </a:buClr>
              <a:buSzPts val="1600"/>
              <a:buNone/>
            </a:pPr>
            <a:r>
              <a:rPr lang="en-US" sz="1600"/>
              <a:t>{</a:t>
            </a:r>
            <a:endParaRPr/>
          </a:p>
          <a:p>
            <a:pPr marL="0" lvl="0" indent="0" algn="l" rtl="0">
              <a:lnSpc>
                <a:spcPct val="90000"/>
              </a:lnSpc>
              <a:spcBef>
                <a:spcPts val="1000"/>
              </a:spcBef>
              <a:spcAft>
                <a:spcPts val="0"/>
              </a:spcAft>
              <a:buClr>
                <a:schemeClr val="dk1"/>
              </a:buClr>
              <a:buSzPts val="1600"/>
              <a:buNone/>
            </a:pPr>
            <a:r>
              <a:rPr lang="en-US" sz="1600"/>
              <a:t>	public:</a:t>
            </a:r>
            <a:endParaRPr/>
          </a:p>
          <a:p>
            <a:pPr marL="0" lvl="0" indent="0" algn="l" rtl="0">
              <a:lnSpc>
                <a:spcPct val="90000"/>
              </a:lnSpc>
              <a:spcBef>
                <a:spcPts val="1000"/>
              </a:spcBef>
              <a:spcAft>
                <a:spcPts val="0"/>
              </a:spcAft>
              <a:buClr>
                <a:schemeClr val="dk1"/>
              </a:buClr>
              <a:buSzPts val="1600"/>
              <a:buNone/>
            </a:pPr>
            <a:r>
              <a:rPr lang="en-US" sz="1600"/>
              <a:t>	</a:t>
            </a:r>
            <a:endParaRPr/>
          </a:p>
        </p:txBody>
      </p:sp>
      <p:sp>
        <p:nvSpPr>
          <p:cNvPr id="548" name="Google Shape;548;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chemeClr val="dk1"/>
              </a:buClr>
              <a:buSzPct val="100000"/>
              <a:buNone/>
            </a:pPr>
            <a:r>
              <a:rPr lang="en-US"/>
              <a:t>parent()</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cout&lt;&lt;“Parent”:</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Class child :public parent</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child()</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cout&lt;&lt;“child class”;</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554" name="Google Shape;554;p6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Void main()</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	child c;</a:t>
            </a:r>
            <a:endParaRPr/>
          </a:p>
          <a:p>
            <a:pPr marL="0" lvl="0" indent="0" algn="l" rtl="0">
              <a:lnSpc>
                <a:spcPct val="90000"/>
              </a:lnSpc>
              <a:spcBef>
                <a:spcPts val="1000"/>
              </a:spcBef>
              <a:spcAft>
                <a:spcPts val="0"/>
              </a:spcAft>
              <a:buClr>
                <a:schemeClr val="dk1"/>
              </a:buClr>
              <a:buSzPts val="2800"/>
              <a:buNone/>
            </a:pPr>
            <a:r>
              <a:rPr lang="en-US"/>
              <a:t>	getch();</a:t>
            </a:r>
            <a:endParaRPr/>
          </a:p>
          <a:p>
            <a:pPr marL="0" lvl="0" indent="0" algn="l" rtl="0">
              <a:lnSpc>
                <a:spcPct val="90000"/>
              </a:lnSpc>
              <a:spcBef>
                <a:spcPts val="1000"/>
              </a:spcBef>
              <a:spcAft>
                <a:spcPts val="0"/>
              </a:spcAft>
              <a:buClr>
                <a:schemeClr val="dk1"/>
              </a:buClr>
              <a:buSzPts val="2800"/>
              <a:buNone/>
            </a:pPr>
            <a:r>
              <a:rPr lang="en-US"/>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Program : To Overload Unary – Operator </a:t>
            </a:r>
            <a:endParaRPr b="1" u="sng"/>
          </a:p>
        </p:txBody>
      </p:sp>
      <p:sp>
        <p:nvSpPr>
          <p:cNvPr id="121" name="Google Shape;12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a:t>#include&lt;iostream.h&gt;</a:t>
            </a:r>
            <a:endParaRPr/>
          </a:p>
          <a:p>
            <a:pPr marL="0" lvl="0" indent="0" algn="l" rtl="0">
              <a:lnSpc>
                <a:spcPct val="90000"/>
              </a:lnSpc>
              <a:spcBef>
                <a:spcPts val="1000"/>
              </a:spcBef>
              <a:spcAft>
                <a:spcPts val="0"/>
              </a:spcAft>
              <a:buClr>
                <a:schemeClr val="dk1"/>
              </a:buClr>
              <a:buSzPct val="100000"/>
              <a:buNone/>
            </a:pPr>
            <a:r>
              <a:rPr lang="en-US"/>
              <a:t>#include&lt;conio.h&gt;</a:t>
            </a:r>
            <a:endParaRPr/>
          </a:p>
          <a:p>
            <a:pPr marL="0" lvl="0" indent="0" algn="l" rtl="0">
              <a:lnSpc>
                <a:spcPct val="90000"/>
              </a:lnSpc>
              <a:spcBef>
                <a:spcPts val="1000"/>
              </a:spcBef>
              <a:spcAft>
                <a:spcPts val="0"/>
              </a:spcAft>
              <a:buClr>
                <a:schemeClr val="dk1"/>
              </a:buClr>
              <a:buSzPct val="100000"/>
              <a:buNone/>
            </a:pPr>
            <a:r>
              <a:rPr lang="en-US"/>
              <a:t>Class number</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int a,b;</a:t>
            </a:r>
            <a:endParaRPr/>
          </a:p>
          <a:p>
            <a:pPr marL="0" lvl="0" indent="0" algn="l" rtl="0">
              <a:lnSpc>
                <a:spcPct val="90000"/>
              </a:lnSpc>
              <a:spcBef>
                <a:spcPts val="1000"/>
              </a:spcBef>
              <a:spcAft>
                <a:spcPts val="0"/>
              </a:spcAft>
              <a:buClr>
                <a:schemeClr val="dk1"/>
              </a:buClr>
              <a:buSzPct val="100000"/>
              <a:buNone/>
            </a:pPr>
            <a:r>
              <a:rPr lang="en-US"/>
              <a:t>	public:</a:t>
            </a:r>
            <a:endParaRPr/>
          </a:p>
          <a:p>
            <a:pPr marL="0" lvl="0" indent="0" algn="l" rtl="0">
              <a:lnSpc>
                <a:spcPct val="90000"/>
              </a:lnSpc>
              <a:spcBef>
                <a:spcPts val="1000"/>
              </a:spcBef>
              <a:spcAft>
                <a:spcPts val="0"/>
              </a:spcAft>
              <a:buClr>
                <a:schemeClr val="dk1"/>
              </a:buClr>
              <a:buSzPct val="100000"/>
              <a:buNone/>
            </a:pPr>
            <a:r>
              <a:rPr lang="en-US"/>
              <a:t>	void input(int x, int 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a=x;</a:t>
            </a:r>
            <a:endParaRPr/>
          </a:p>
          <a:p>
            <a:pPr marL="0" lvl="0" indent="0" algn="l" rtl="0">
              <a:lnSpc>
                <a:spcPct val="90000"/>
              </a:lnSpc>
              <a:spcBef>
                <a:spcPts val="1000"/>
              </a:spcBef>
              <a:spcAft>
                <a:spcPts val="0"/>
              </a:spcAft>
              <a:buClr>
                <a:schemeClr val="dk1"/>
              </a:buClr>
              <a:buSzPct val="100000"/>
              <a:buNone/>
            </a:pPr>
            <a:r>
              <a:rPr lang="en-US"/>
              <a:t>		b=y;</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endParaRPr/>
          </a:p>
        </p:txBody>
      </p:sp>
      <p:sp>
        <p:nvSpPr>
          <p:cNvPr id="122" name="Google Shape;12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a:t>	void show()</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cout&lt;&lt;“a=“&lt;&lt;a;</a:t>
            </a:r>
            <a:endParaRPr/>
          </a:p>
          <a:p>
            <a:pPr marL="0" lvl="0" indent="0" algn="l" rtl="0">
              <a:lnSpc>
                <a:spcPct val="90000"/>
              </a:lnSpc>
              <a:spcBef>
                <a:spcPts val="1000"/>
              </a:spcBef>
              <a:spcAft>
                <a:spcPts val="0"/>
              </a:spcAft>
              <a:buClr>
                <a:schemeClr val="dk1"/>
              </a:buClr>
              <a:buSzPct val="100000"/>
              <a:buNone/>
            </a:pPr>
            <a:r>
              <a:rPr lang="en-US"/>
              <a:t>		cout&lt;&lt;“b=“&lt;&lt;b;</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	</a:t>
            </a:r>
            <a:r>
              <a:rPr lang="en-US" b="1"/>
              <a:t>void operator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Void number :: operator –()</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a=-a;</a:t>
            </a:r>
            <a:endParaRPr/>
          </a:p>
          <a:p>
            <a:pPr marL="0" lvl="0" indent="0" algn="l" rtl="0">
              <a:lnSpc>
                <a:spcPct val="90000"/>
              </a:lnSpc>
              <a:spcBef>
                <a:spcPts val="1000"/>
              </a:spcBef>
              <a:spcAft>
                <a:spcPts val="0"/>
              </a:spcAft>
              <a:buClr>
                <a:schemeClr val="dk1"/>
              </a:buClr>
              <a:buSzPct val="100000"/>
              <a:buNone/>
            </a:pPr>
            <a:r>
              <a:rPr lang="en-US"/>
              <a:t>	b=-b;</a:t>
            </a:r>
            <a:endParaRPr/>
          </a:p>
          <a:p>
            <a:pPr marL="0" lvl="0" indent="0" algn="l" rtl="0">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Applications of Constructor and Destructor in Inheritance :</a:t>
            </a:r>
            <a:endParaRPr b="1" u="sng"/>
          </a:p>
        </p:txBody>
      </p:sp>
      <p:sp>
        <p:nvSpPr>
          <p:cNvPr id="560" name="Google Shape;560;p7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Constructors and destructors play very important role in initialization of objects</a:t>
            </a:r>
            <a:endParaRPr/>
          </a:p>
          <a:p>
            <a:pPr marL="228600" lvl="0" indent="-228600" algn="l" rtl="0">
              <a:lnSpc>
                <a:spcPct val="90000"/>
              </a:lnSpc>
              <a:spcBef>
                <a:spcPts val="1000"/>
              </a:spcBef>
              <a:spcAft>
                <a:spcPts val="0"/>
              </a:spcAft>
              <a:buClr>
                <a:schemeClr val="dk1"/>
              </a:buClr>
              <a:buSzPts val="2800"/>
              <a:buChar char="•"/>
            </a:pPr>
            <a:r>
              <a:rPr lang="en-US"/>
              <a:t> Similarly, they are important in inheritance also</a:t>
            </a:r>
            <a:endParaRPr/>
          </a:p>
          <a:p>
            <a:pPr marL="228600" lvl="0" indent="-228600" algn="l" rtl="0">
              <a:lnSpc>
                <a:spcPct val="90000"/>
              </a:lnSpc>
              <a:spcBef>
                <a:spcPts val="1000"/>
              </a:spcBef>
              <a:spcAft>
                <a:spcPts val="0"/>
              </a:spcAft>
              <a:buClr>
                <a:schemeClr val="dk1"/>
              </a:buClr>
              <a:buSzPts val="2800"/>
              <a:buChar char="•"/>
            </a:pPr>
            <a:r>
              <a:rPr lang="en-US"/>
              <a:t> The main benefit of using constructor in inheritance is that the constructors of base class can be derived in derived class easily</a:t>
            </a:r>
            <a:endParaRPr/>
          </a:p>
          <a:p>
            <a:pPr marL="228600" lvl="0" indent="-228600" algn="l" rtl="0">
              <a:lnSpc>
                <a:spcPct val="90000"/>
              </a:lnSpc>
              <a:spcBef>
                <a:spcPts val="1000"/>
              </a:spcBef>
              <a:spcAft>
                <a:spcPts val="0"/>
              </a:spcAft>
              <a:buClr>
                <a:schemeClr val="dk1"/>
              </a:buClr>
              <a:buSzPts val="2800"/>
              <a:buChar char="•"/>
            </a:pPr>
            <a:r>
              <a:rPr lang="en-US"/>
              <a:t> So the reusability concept is applied to the constructors and destructors also. </a:t>
            </a:r>
            <a:endParaRPr/>
          </a:p>
          <a:p>
            <a:pPr marL="228600" lvl="0" indent="-228600" algn="l" rtl="0">
              <a:lnSpc>
                <a:spcPct val="90000"/>
              </a:lnSpc>
              <a:spcBef>
                <a:spcPts val="1000"/>
              </a:spcBef>
              <a:spcAft>
                <a:spcPts val="0"/>
              </a:spcAft>
              <a:buClr>
                <a:schemeClr val="dk1"/>
              </a:buClr>
              <a:buSzPts val="2800"/>
              <a:buChar char="•"/>
            </a:pPr>
            <a:r>
              <a:rPr lang="en-US"/>
              <a:t>It means that the derived class can use the constructors of base class and do not need to initialize the members again in derived class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7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Containership :</a:t>
            </a:r>
            <a:endParaRPr b="1" u="sng"/>
          </a:p>
        </p:txBody>
      </p:sp>
      <p:sp>
        <p:nvSpPr>
          <p:cNvPr id="566" name="Google Shape;566;p7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 When in a class, objects of other classes are created as member variables, the objects of that class will contain also the object created as member. </a:t>
            </a:r>
            <a:endParaRPr/>
          </a:p>
          <a:p>
            <a:pPr marL="228600" lvl="0" indent="-228600" algn="l" rtl="0">
              <a:lnSpc>
                <a:spcPct val="90000"/>
              </a:lnSpc>
              <a:spcBef>
                <a:spcPts val="1000"/>
              </a:spcBef>
              <a:spcAft>
                <a:spcPts val="0"/>
              </a:spcAft>
              <a:buClr>
                <a:schemeClr val="dk1"/>
              </a:buClr>
              <a:buSzPts val="2800"/>
              <a:buChar char="•"/>
            </a:pPr>
            <a:r>
              <a:rPr lang="en-US"/>
              <a:t> This type of relationship is known as Containership.</a:t>
            </a:r>
            <a:endParaRPr/>
          </a:p>
          <a:p>
            <a:pPr marL="0" lvl="0" indent="0" algn="l" rtl="0">
              <a:lnSpc>
                <a:spcPct val="90000"/>
              </a:lnSpc>
              <a:spcBef>
                <a:spcPts val="1000"/>
              </a:spcBef>
              <a:spcAft>
                <a:spcPts val="0"/>
              </a:spcAft>
              <a:buClr>
                <a:schemeClr val="dk1"/>
              </a:buClr>
              <a:buSzPts val="2800"/>
              <a:buNone/>
            </a:pPr>
            <a:r>
              <a:rPr lang="en-US"/>
              <a:t>Class a</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a:t>
            </a:r>
            <a:endParaRPr/>
          </a:p>
        </p:txBody>
      </p:sp>
      <p:sp>
        <p:nvSpPr>
          <p:cNvPr id="567" name="Google Shape;567;p7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a:t>Class B</a:t>
            </a: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r>
              <a:rPr lang="en-US"/>
              <a:t>	int a;</a:t>
            </a:r>
            <a:endParaRPr/>
          </a:p>
          <a:p>
            <a:pPr marL="0" lvl="0" indent="0" algn="l" rtl="0">
              <a:lnSpc>
                <a:spcPct val="90000"/>
              </a:lnSpc>
              <a:spcBef>
                <a:spcPts val="1000"/>
              </a:spcBef>
              <a:spcAft>
                <a:spcPts val="0"/>
              </a:spcAft>
              <a:buClr>
                <a:schemeClr val="dk1"/>
              </a:buClr>
              <a:buSzPts val="2800"/>
              <a:buNone/>
            </a:pPr>
            <a:r>
              <a:rPr lang="en-US"/>
              <a:t>	a obja;</a:t>
            </a:r>
            <a:endParaRPr/>
          </a:p>
          <a:p>
            <a:pPr marL="0" lvl="0" indent="0" algn="l" rtl="0">
              <a:lnSpc>
                <a:spcPct val="90000"/>
              </a:lnSpc>
              <a:spcBef>
                <a:spcPts val="1000"/>
              </a:spcBef>
              <a:spcAft>
                <a:spcPts val="0"/>
              </a:spcAft>
              <a:buClr>
                <a:schemeClr val="dk1"/>
              </a:buClr>
              <a:buSzPts val="2800"/>
              <a:buNone/>
            </a:pPr>
            <a:r>
              <a:rPr lang="en-US"/>
              <a:t>	public:</a:t>
            </a:r>
            <a:endParaRPr/>
          </a:p>
          <a:p>
            <a:pPr marL="0" lvl="0" indent="0" algn="l" rtl="0">
              <a:lnSpc>
                <a:spcPct val="90000"/>
              </a:lnSpc>
              <a:spcBef>
                <a:spcPts val="1000"/>
              </a:spcBef>
              <a:spcAft>
                <a:spcPts val="0"/>
              </a:spcAft>
              <a:buClr>
                <a:schemeClr val="dk1"/>
              </a:buClr>
              <a:buSzPts val="2800"/>
              <a:buNone/>
            </a:pPr>
            <a:r>
              <a:rPr lang="en-US"/>
              <a:t>	B(int a, a obj): obja(obj)</a:t>
            </a:r>
            <a:endParaRPr/>
          </a:p>
          <a:p>
            <a:pPr marL="0" lvl="0" indent="0" algn="l" rtl="0">
              <a:lnSpc>
                <a:spcPct val="90000"/>
              </a:lnSpc>
              <a:spcBef>
                <a:spcPts val="1000"/>
              </a:spcBef>
              <a:spcAft>
                <a:spcPts val="0"/>
              </a:spcAft>
              <a:buClr>
                <a:schemeClr val="dk1"/>
              </a:buClr>
              <a:buSzPts val="2800"/>
              <a:buNone/>
            </a:pPr>
            <a:r>
              <a:rPr lang="en-US"/>
              <a:t>	{</a:t>
            </a:r>
            <a:endParaRPr/>
          </a:p>
          <a:p>
            <a:pPr marL="0" lvl="0" indent="0" algn="l" rtl="0">
              <a:lnSpc>
                <a:spcPct val="90000"/>
              </a:lnSpc>
              <a:spcBef>
                <a:spcPts val="1000"/>
              </a:spcBef>
              <a:spcAft>
                <a:spcPts val="0"/>
              </a:spcAft>
              <a:buClr>
                <a:schemeClr val="dk1"/>
              </a:buClr>
              <a:buSzPts val="2800"/>
              <a:buNone/>
            </a:pPr>
            <a:r>
              <a:rPr lang="en-US"/>
              <a:t>	}</a:t>
            </a:r>
            <a:endParaRPr/>
          </a:p>
          <a:p>
            <a:pPr marL="0" lvl="0" indent="0" algn="l" rtl="0">
              <a:lnSpc>
                <a:spcPct val="90000"/>
              </a:lnSpc>
              <a:spcBef>
                <a:spcPts val="1000"/>
              </a:spcBef>
              <a:spcAft>
                <a:spcPts val="0"/>
              </a:spcAft>
              <a:buClr>
                <a:schemeClr val="dk1"/>
              </a:buClr>
              <a:buSzPts val="2800"/>
              <a:buNone/>
            </a:pPr>
            <a:r>
              <a:rPr lang="en-US"/>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Cont….</a:t>
            </a:r>
            <a:endParaRPr/>
          </a:p>
        </p:txBody>
      </p:sp>
      <p:sp>
        <p:nvSpPr>
          <p:cNvPr id="128" name="Google Shape;12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t>Void main()</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	number n1;</a:t>
            </a:r>
            <a:endParaRPr/>
          </a:p>
          <a:p>
            <a:pPr marL="0" lvl="0" indent="0" algn="l" rtl="0">
              <a:lnSpc>
                <a:spcPct val="90000"/>
              </a:lnSpc>
              <a:spcBef>
                <a:spcPts val="1000"/>
              </a:spcBef>
              <a:spcAft>
                <a:spcPts val="0"/>
              </a:spcAft>
              <a:buClr>
                <a:schemeClr val="dk1"/>
              </a:buClr>
              <a:buSzPct val="100000"/>
              <a:buNone/>
            </a:pPr>
            <a:r>
              <a:rPr lang="en-US"/>
              <a:t>	n1.input(10,-20);</a:t>
            </a:r>
            <a:endParaRPr/>
          </a:p>
          <a:p>
            <a:pPr marL="0" lvl="0" indent="0" algn="l" rtl="0">
              <a:lnSpc>
                <a:spcPct val="90000"/>
              </a:lnSpc>
              <a:spcBef>
                <a:spcPts val="1000"/>
              </a:spcBef>
              <a:spcAft>
                <a:spcPts val="0"/>
              </a:spcAft>
              <a:buClr>
                <a:schemeClr val="dk1"/>
              </a:buClr>
              <a:buSzPct val="100000"/>
              <a:buNone/>
            </a:pPr>
            <a:r>
              <a:rPr lang="en-US"/>
              <a:t>	n1.show();</a:t>
            </a:r>
            <a:endParaRPr/>
          </a:p>
          <a:p>
            <a:pPr marL="0" lvl="0" indent="0" algn="l" rtl="0">
              <a:lnSpc>
                <a:spcPct val="90000"/>
              </a:lnSpc>
              <a:spcBef>
                <a:spcPts val="1000"/>
              </a:spcBef>
              <a:spcAft>
                <a:spcPts val="0"/>
              </a:spcAft>
              <a:buClr>
                <a:schemeClr val="dk1"/>
              </a:buClr>
              <a:buSzPct val="100000"/>
              <a:buNone/>
            </a:pPr>
            <a:r>
              <a:rPr lang="en-US"/>
              <a:t>	cout&lt;&lt;“After overloading”;</a:t>
            </a:r>
            <a:endParaRPr/>
          </a:p>
          <a:p>
            <a:pPr marL="0" lvl="0" indent="0" algn="l" rtl="0">
              <a:lnSpc>
                <a:spcPct val="90000"/>
              </a:lnSpc>
              <a:spcBef>
                <a:spcPts val="1000"/>
              </a:spcBef>
              <a:spcAft>
                <a:spcPts val="0"/>
              </a:spcAft>
              <a:buClr>
                <a:schemeClr val="dk1"/>
              </a:buClr>
              <a:buSzPct val="100000"/>
              <a:buNone/>
            </a:pPr>
            <a:r>
              <a:rPr lang="en-US"/>
              <a:t>	</a:t>
            </a:r>
            <a:r>
              <a:rPr lang="en-US" b="1"/>
              <a:t>-n1;			// - function call</a:t>
            </a:r>
            <a:endParaRPr b="1"/>
          </a:p>
          <a:p>
            <a:pPr marL="0" lvl="0" indent="0" algn="l" rtl="0">
              <a:lnSpc>
                <a:spcPct val="90000"/>
              </a:lnSpc>
              <a:spcBef>
                <a:spcPts val="1000"/>
              </a:spcBef>
              <a:spcAft>
                <a:spcPts val="0"/>
              </a:spcAft>
              <a:buClr>
                <a:schemeClr val="dk1"/>
              </a:buClr>
              <a:buSzPct val="100000"/>
              <a:buNone/>
            </a:pPr>
            <a:r>
              <a:rPr lang="en-US"/>
              <a:t>	n1.show();</a:t>
            </a:r>
            <a:endParaRPr/>
          </a:p>
          <a:p>
            <a:pPr marL="0" lvl="0" indent="0" algn="l" rtl="0">
              <a:lnSpc>
                <a:spcPct val="90000"/>
              </a:lnSpc>
              <a:spcBef>
                <a:spcPts val="1000"/>
              </a:spcBef>
              <a:spcAft>
                <a:spcPts val="0"/>
              </a:spcAft>
              <a:buClr>
                <a:schemeClr val="dk1"/>
              </a:buClr>
              <a:buSzPct val="100000"/>
              <a:buNone/>
            </a:pPr>
            <a:r>
              <a:rPr lang="en-US"/>
              <a:t>	getch();</a:t>
            </a:r>
            <a:endParaRPr/>
          </a:p>
          <a:p>
            <a:pPr marL="0" lvl="0" indent="0" algn="l" rtl="0">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1" u="sng"/>
              <a:t>Overloading Binary Operator :</a:t>
            </a:r>
            <a:endParaRPr b="1" u="sng"/>
          </a:p>
        </p:txBody>
      </p:sp>
      <p:sp>
        <p:nvSpPr>
          <p:cNvPr id="134" name="Google Shape;134;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Binary operators perform operation on two operands</a:t>
            </a:r>
            <a:endParaRPr/>
          </a:p>
          <a:p>
            <a:pPr marL="228600" lvl="0" indent="-228600" algn="l" rtl="0">
              <a:lnSpc>
                <a:spcPct val="90000"/>
              </a:lnSpc>
              <a:spcBef>
                <a:spcPts val="1000"/>
              </a:spcBef>
              <a:spcAft>
                <a:spcPts val="0"/>
              </a:spcAft>
              <a:buClr>
                <a:schemeClr val="dk1"/>
              </a:buClr>
              <a:buSzPts val="2800"/>
              <a:buChar char="•"/>
            </a:pPr>
            <a:r>
              <a:rPr lang="en-US"/>
              <a:t> The simplest binary operator is + to add two numbers</a:t>
            </a:r>
            <a:endParaRPr/>
          </a:p>
          <a:p>
            <a:pPr marL="228600" lvl="0" indent="-228600" algn="l" rtl="0">
              <a:lnSpc>
                <a:spcPct val="90000"/>
              </a:lnSpc>
              <a:spcBef>
                <a:spcPts val="1000"/>
              </a:spcBef>
              <a:spcAft>
                <a:spcPts val="0"/>
              </a:spcAft>
              <a:buClr>
                <a:schemeClr val="dk1"/>
              </a:buClr>
              <a:buSzPts val="2800"/>
              <a:buChar char="•"/>
            </a:pPr>
            <a:r>
              <a:rPr lang="en-US"/>
              <a:t> We can overload + operator to add two objects</a:t>
            </a:r>
            <a:endParaRPr/>
          </a:p>
          <a:p>
            <a:pPr marL="228600" lvl="0" indent="-228600" algn="l" rtl="0">
              <a:lnSpc>
                <a:spcPct val="90000"/>
              </a:lnSpc>
              <a:spcBef>
                <a:spcPts val="1000"/>
              </a:spcBef>
              <a:spcAft>
                <a:spcPts val="0"/>
              </a:spcAft>
              <a:buClr>
                <a:schemeClr val="dk1"/>
              </a:buClr>
              <a:buSzPts val="2800"/>
              <a:buChar char="•"/>
            </a:pPr>
            <a:r>
              <a:rPr lang="en-US"/>
              <a:t> The + operator will add respected member variables of class and return the resultant object</a:t>
            </a:r>
            <a:endParaRPr/>
          </a:p>
          <a:p>
            <a:pPr marL="228600" lvl="0" indent="-228600" algn="l" rtl="0">
              <a:lnSpc>
                <a:spcPct val="90000"/>
              </a:lnSpc>
              <a:spcBef>
                <a:spcPts val="1000"/>
              </a:spcBef>
              <a:spcAft>
                <a:spcPts val="0"/>
              </a:spcAft>
              <a:buClr>
                <a:schemeClr val="dk1"/>
              </a:buClr>
              <a:buSzPts val="2800"/>
              <a:buChar char="•"/>
            </a:pPr>
            <a:r>
              <a:rPr lang="en-US"/>
              <a:t> Here, we have to pass an object to the operator function so that it can perform operation on members of both objects</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71</Slides>
  <Notes>71</Notes>
  <HiddenSlides>0</HiddenSlide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Chapter : 3</vt:lpstr>
      <vt:lpstr>Concept Of Operator Overloading :</vt:lpstr>
      <vt:lpstr>These operators cannot be overloaded :</vt:lpstr>
      <vt:lpstr>Cont…</vt:lpstr>
      <vt:lpstr>Overloading Unary And Binary Operators :</vt:lpstr>
      <vt:lpstr>Cont….</vt:lpstr>
      <vt:lpstr>Program : To Overload Unary – Operator </vt:lpstr>
      <vt:lpstr>Cont….</vt:lpstr>
      <vt:lpstr>Overloading Binary Operator :</vt:lpstr>
      <vt:lpstr>Program :</vt:lpstr>
      <vt:lpstr>Cont…</vt:lpstr>
      <vt:lpstr>Cont…</vt:lpstr>
      <vt:lpstr>Overloading Of Operators Using Friend Function :</vt:lpstr>
      <vt:lpstr>Example to overload binary * operator :</vt:lpstr>
      <vt:lpstr>Cont….</vt:lpstr>
      <vt:lpstr>Manipulation Of String Using Operators :</vt:lpstr>
      <vt:lpstr>Example :</vt:lpstr>
      <vt:lpstr>Cont…</vt:lpstr>
      <vt:lpstr>Cont…</vt:lpstr>
      <vt:lpstr>Cont….</vt:lpstr>
      <vt:lpstr>Rules for operator overloading :</vt:lpstr>
      <vt:lpstr>Cont…</vt:lpstr>
      <vt:lpstr>Type Conversion :</vt:lpstr>
      <vt:lpstr>Cont…</vt:lpstr>
      <vt:lpstr>1. Basic type to class type conversion :</vt:lpstr>
      <vt:lpstr>Program:</vt:lpstr>
      <vt:lpstr>2. Class to Basic type conversion :</vt:lpstr>
      <vt:lpstr>Cont…</vt:lpstr>
      <vt:lpstr>Example :</vt:lpstr>
      <vt:lpstr>Cont….</vt:lpstr>
      <vt:lpstr>3. One Class to another class conversion :</vt:lpstr>
      <vt:lpstr>Example :</vt:lpstr>
      <vt:lpstr>Cont…</vt:lpstr>
      <vt:lpstr>Cont….</vt:lpstr>
      <vt:lpstr>Comparison of different methods of conversion :</vt:lpstr>
      <vt:lpstr>Defining Derived Class :</vt:lpstr>
      <vt:lpstr>Cont…</vt:lpstr>
      <vt:lpstr>Cont…</vt:lpstr>
      <vt:lpstr>Cont….</vt:lpstr>
      <vt:lpstr>Types Of Inheritance :</vt:lpstr>
      <vt:lpstr>1. Single Inheritance</vt:lpstr>
      <vt:lpstr>Program :</vt:lpstr>
      <vt:lpstr>Cont..</vt:lpstr>
      <vt:lpstr>2. Hierarchical Inheritance :</vt:lpstr>
      <vt:lpstr>Program :</vt:lpstr>
      <vt:lpstr>Cont..</vt:lpstr>
      <vt:lpstr>3. Multiple Inheritance :</vt:lpstr>
      <vt:lpstr>Example :</vt:lpstr>
      <vt:lpstr>Cont…</vt:lpstr>
      <vt:lpstr>4. Multi-level Inheritance :</vt:lpstr>
      <vt:lpstr>Example :</vt:lpstr>
      <vt:lpstr>Cont…</vt:lpstr>
      <vt:lpstr>5. Hybrid Inheritance :</vt:lpstr>
      <vt:lpstr>Example :</vt:lpstr>
      <vt:lpstr>Cont…</vt:lpstr>
      <vt:lpstr>Visibility Modifiers :</vt:lpstr>
      <vt:lpstr>Cont…</vt:lpstr>
      <vt:lpstr>Virtual Base Class :</vt:lpstr>
      <vt:lpstr>Cont…</vt:lpstr>
      <vt:lpstr>Cont….</vt:lpstr>
      <vt:lpstr>Example :</vt:lpstr>
      <vt:lpstr>Cont…</vt:lpstr>
      <vt:lpstr>Cont….</vt:lpstr>
      <vt:lpstr>Abstract Class :</vt:lpstr>
      <vt:lpstr>Constructors in Derived Class :</vt:lpstr>
      <vt:lpstr>Cont…</vt:lpstr>
      <vt:lpstr>Cont….</vt:lpstr>
      <vt:lpstr>Example :</vt:lpstr>
      <vt:lpstr>Cont…</vt:lpstr>
      <vt:lpstr>Applications of Constructor and Destructor in Inheritance :</vt:lpstr>
      <vt:lpstr>Containership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3</dc:title>
  <dc:creator>Khushali</dc:creator>
  <cp:lastModifiedBy>Trivedi Khushali</cp:lastModifiedBy>
  <cp:revision>1</cp:revision>
  <dcterms:created xsi:type="dcterms:W3CDTF">2020-09-04T03:31:43Z</dcterms:created>
  <dcterms:modified xsi:type="dcterms:W3CDTF">2021-08-09T06:42:12Z</dcterms:modified>
</cp:coreProperties>
</file>