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59" r:id="rId5"/>
    <p:sldId id="270" r:id="rId6"/>
    <p:sldId id="261" r:id="rId7"/>
    <p:sldId id="262" r:id="rId8"/>
    <p:sldId id="263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68" d="100"/>
          <a:sy n="68" d="100"/>
        </p:scale>
        <p:origin x="-121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8DF4-5F29-4828-85E2-12AB5D91BEA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26B-1911-404F-949E-30B6EF398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616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143000"/>
            <a:ext cx="3886200" cy="1295400"/>
          </a:xfrm>
        </p:spPr>
        <p:style>
          <a:lnRef idx="1">
            <a:schemeClr val="accen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>Ch - 4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24200"/>
            <a:ext cx="8458200" cy="1828800"/>
          </a:xfrm>
        </p:spPr>
        <p:style>
          <a:lnRef idx="1">
            <a:schemeClr val="accent5"/>
          </a:lnRef>
          <a:fillRef idx="1002">
            <a:schemeClr val="dk1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13800" b="1" dirty="0" smtClean="0">
                <a:solidFill>
                  <a:srgbClr val="E4005C"/>
                </a:solidFill>
              </a:rPr>
              <a:t>Link-List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17755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List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Linked lists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Abstract data type (ADT)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Basic operations of linked lists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Insert, find, delete, print, etc.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Variations of linked lists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Circular linked lists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Doubly linked lists</a:t>
            </a:r>
          </a:p>
          <a:p>
            <a:r>
              <a:rPr lang="en-US" altLang="zh-CN" dirty="0" smtClean="0">
                <a:ea typeface="宋体" pitchFamily="2" charset="-122"/>
              </a:rPr>
              <a:t>Use of both Method 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(LIFO –FIFO)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.v\Desktop\ppt-on-linked-liststackqueue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839200" cy="6598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153400" cy="2895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linked list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a series of connected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nodes.</a:t>
            </a:r>
            <a:endParaRPr lang="en-US" altLang="zh-CN" i="1" dirty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Each node contains at least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A piece of data (any type)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Pointer to the next node in the </a:t>
            </a:r>
            <a:r>
              <a:rPr lang="en-US" altLang="zh-CN" dirty="0" smtClean="0">
                <a:solidFill>
                  <a:srgbClr val="00B050"/>
                </a:solidFill>
                <a:ea typeface="宋体" pitchFamily="2" charset="-122"/>
              </a:rPr>
              <a:t>list</a:t>
            </a:r>
          </a:p>
          <a:p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Head</a:t>
            </a:r>
            <a:r>
              <a:rPr lang="en-US" altLang="zh-CN" dirty="0" smtClean="0">
                <a:ea typeface="宋体" pitchFamily="2" charset="-122"/>
              </a:rPr>
              <a:t>: pointer to the first node</a:t>
            </a:r>
          </a:p>
          <a:p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The last node points to </a:t>
            </a:r>
            <a:r>
              <a:rPr lang="en-US" altLang="zh-CN" dirty="0" smtClean="0">
                <a:solidFill>
                  <a:srgbClr val="0070C0"/>
                </a:solidFill>
                <a:latin typeface="Courier New" pitchFamily="49" charset="0"/>
                <a:ea typeface="宋体" pitchFamily="2" charset="-122"/>
              </a:rPr>
              <a:t>NULL</a:t>
            </a:r>
          </a:p>
          <a:p>
            <a:pPr lvl="1"/>
            <a:endParaRPr lang="en-US" altLang="zh-CN" dirty="0">
              <a:solidFill>
                <a:srgbClr val="00B050"/>
              </a:solidFill>
              <a:ea typeface="宋体" pitchFamily="2" charset="-122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67075" y="1230867"/>
            <a:ext cx="609600" cy="4987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3581400" y="1478280"/>
            <a:ext cx="914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5095875" y="1230867"/>
            <a:ext cx="609600" cy="4987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400675" y="1489948"/>
            <a:ext cx="914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924675" y="1225550"/>
            <a:ext cx="609600" cy="4987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657475" y="1230867"/>
            <a:ext cx="609600" cy="498764"/>
            <a:chOff x="1728" y="2880"/>
            <a:chExt cx="384" cy="384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7050088" y="1338818"/>
            <a:ext cx="39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1438275" y="1224517"/>
            <a:ext cx="609600" cy="4987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1743075" y="1489948"/>
            <a:ext cx="914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371600" y="1916668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486275" y="1230867"/>
            <a:ext cx="609600" cy="498764"/>
            <a:chOff x="1728" y="2880"/>
            <a:chExt cx="384" cy="384"/>
          </a:xfrm>
        </p:grpSpPr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315075" y="1230867"/>
            <a:ext cx="609600" cy="498764"/>
            <a:chOff x="1728" y="2880"/>
            <a:chExt cx="384" cy="384"/>
          </a:xfrm>
        </p:grpSpPr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7645400" y="5725080"/>
            <a:ext cx="914400" cy="4987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78600" y="5725080"/>
            <a:ext cx="1066800" cy="498764"/>
            <a:chOff x="1728" y="2880"/>
            <a:chExt cx="384" cy="384"/>
          </a:xfrm>
        </p:grpSpPr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6781800" y="6248400"/>
            <a:ext cx="685800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data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7620000" y="6248400"/>
            <a:ext cx="990600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pointer</a:t>
            </a:r>
          </a:p>
        </p:txBody>
      </p:sp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5562600" y="5331380"/>
            <a:ext cx="3352800" cy="1309255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5638800" y="5421868"/>
            <a:ext cx="838200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node</a:t>
            </a:r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8153400" y="5971461"/>
            <a:ext cx="914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.v\Desktop\Linear+Linked+Lists+ +Defini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839200" cy="655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A Simple Linked List Class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56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Operations of 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</a:rPr>
              <a:t>List</a:t>
            </a:r>
          </a:p>
          <a:p>
            <a:pPr lvl="1"/>
            <a:r>
              <a:rPr lang="en-US" altLang="zh-CN" b="1" i="1" u="sng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IsEmpty</a:t>
            </a:r>
            <a:r>
              <a:rPr lang="en-US" altLang="zh-CN" dirty="0">
                <a:ea typeface="宋体" pitchFamily="2" charset="-122"/>
              </a:rPr>
              <a:t>: determine whether or not the list is </a:t>
            </a:r>
            <a:r>
              <a:rPr lang="en-US" altLang="zh-CN" dirty="0" smtClean="0">
                <a:ea typeface="宋体" pitchFamily="2" charset="-122"/>
              </a:rPr>
              <a:t>empty.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b="1" i="1" u="sng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InsertNode</a:t>
            </a:r>
            <a:r>
              <a:rPr lang="en-US" altLang="zh-CN" dirty="0">
                <a:ea typeface="宋体" pitchFamily="2" charset="-122"/>
              </a:rPr>
              <a:t>: insert a new node at a particular </a:t>
            </a:r>
            <a:r>
              <a:rPr lang="en-US" altLang="zh-CN" dirty="0" smtClean="0">
                <a:ea typeface="宋体" pitchFamily="2" charset="-122"/>
              </a:rPr>
              <a:t>position.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b="1" i="1" u="sng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FindNode</a:t>
            </a:r>
            <a:r>
              <a:rPr lang="en-US" altLang="zh-CN" dirty="0">
                <a:ea typeface="宋体" pitchFamily="2" charset="-122"/>
              </a:rPr>
              <a:t>: find a node with a given </a:t>
            </a:r>
            <a:r>
              <a:rPr lang="en-US" altLang="zh-CN" dirty="0" smtClean="0">
                <a:ea typeface="宋体" pitchFamily="2" charset="-122"/>
              </a:rPr>
              <a:t>value.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b="1" i="1" u="sng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DeleteNode</a:t>
            </a:r>
            <a:r>
              <a:rPr lang="en-US" altLang="zh-CN" dirty="0">
                <a:ea typeface="宋体" pitchFamily="2" charset="-122"/>
              </a:rPr>
              <a:t>: delete a node with a given </a:t>
            </a:r>
            <a:r>
              <a:rPr lang="en-US" altLang="zh-CN" dirty="0" smtClean="0">
                <a:ea typeface="宋体" pitchFamily="2" charset="-122"/>
              </a:rPr>
              <a:t>value.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b="1" i="1" u="sng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DisplayList</a:t>
            </a:r>
            <a:r>
              <a:rPr lang="en-US" altLang="zh-CN" dirty="0">
                <a:ea typeface="宋体" pitchFamily="2" charset="-122"/>
              </a:rPr>
              <a:t>: print all the nodes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>
                <a:ea typeface="宋体" pitchFamily="2" charset="-122"/>
              </a:rPr>
              <a:t>Inserting a new node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56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33400" indent="-533400"/>
            <a:r>
              <a:rPr lang="en-US" altLang="zh-CN" dirty="0">
                <a:ea typeface="宋体" pitchFamily="2" charset="-122"/>
              </a:rPr>
              <a:t>Possible cases of </a:t>
            </a:r>
            <a:r>
              <a:rPr lang="en-US" altLang="zh-CN" b="1" i="1" u="sng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InsertNode</a:t>
            </a:r>
            <a:endParaRPr lang="en-US" altLang="zh-CN" b="1" i="1" u="sng" dirty="0">
              <a:solidFill>
                <a:srgbClr val="FF0000"/>
              </a:solidFill>
              <a:latin typeface="Courier New" pitchFamily="49" charset="0"/>
              <a:ea typeface="宋体" pitchFamily="2" charset="-122"/>
            </a:endParaRP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Insert into an empty list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Insert in front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Insert at </a:t>
            </a:r>
            <a:r>
              <a:rPr lang="en-US" altLang="zh-CN" dirty="0" smtClean="0">
                <a:ea typeface="宋体" pitchFamily="2" charset="-122"/>
              </a:rPr>
              <a:t>back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altLang="zh-CN" dirty="0" smtClean="0">
              <a:ea typeface="宋体" pitchFamily="2" charset="-122"/>
            </a:endParaRPr>
          </a:p>
          <a:p>
            <a:pPr marL="533400" indent="-533400"/>
            <a:r>
              <a:rPr lang="en-US" altLang="zh-CN" dirty="0" smtClean="0">
                <a:ea typeface="宋体" pitchFamily="2" charset="-122"/>
              </a:rPr>
              <a:t>But, in fact, only need to handle two cases</a:t>
            </a:r>
          </a:p>
          <a:p>
            <a:pPr marL="914400" lvl="1" indent="-457200"/>
            <a:r>
              <a:rPr lang="en-US" altLang="zh-CN" dirty="0" smtClean="0">
                <a:ea typeface="宋体" pitchFamily="2" charset="-122"/>
              </a:rPr>
              <a:t>Insert as the first node (Case 1)</a:t>
            </a:r>
          </a:p>
          <a:p>
            <a:pPr marL="914400" lvl="1" indent="-457200"/>
            <a:r>
              <a:rPr lang="en-US" altLang="zh-CN" dirty="0" smtClean="0">
                <a:ea typeface="宋体" pitchFamily="2" charset="-122"/>
              </a:rPr>
              <a:t>Insert in the  end of the list (Case 2)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altLang="zh-CN" dirty="0">
              <a:ea typeface="宋体" pitchFamily="2" charset="-122"/>
            </a:endParaRPr>
          </a:p>
          <a:p>
            <a:pPr marL="533400" indent="-533400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Delete node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534400" cy="5943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33400" indent="-533400"/>
            <a:r>
              <a:rPr lang="en-US" altLang="zh-CN" sz="2800" dirty="0">
                <a:ea typeface="宋体" pitchFamily="2" charset="-122"/>
              </a:rPr>
              <a:t>Possible cases of </a:t>
            </a:r>
            <a:r>
              <a:rPr lang="en-US" altLang="zh-CN" sz="2800" b="1" i="1" u="sng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DeleteNode</a:t>
            </a:r>
            <a:endParaRPr lang="en-US" altLang="zh-CN" sz="2800" b="1" i="1" u="sng" dirty="0">
              <a:solidFill>
                <a:srgbClr val="FF0000"/>
              </a:solidFill>
              <a:latin typeface="Courier New" pitchFamily="49" charset="0"/>
              <a:ea typeface="宋体" pitchFamily="2" charset="-122"/>
            </a:endParaRP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400" dirty="0" smtClean="0">
                <a:ea typeface="宋体" pitchFamily="2" charset="-122"/>
              </a:rPr>
              <a:t>Delete </a:t>
            </a:r>
            <a:r>
              <a:rPr lang="en-US" altLang="zh-CN" sz="2400" dirty="0">
                <a:ea typeface="宋体" pitchFamily="2" charset="-122"/>
              </a:rPr>
              <a:t>into an empty list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400" dirty="0" smtClean="0">
                <a:ea typeface="宋体" pitchFamily="2" charset="-122"/>
              </a:rPr>
              <a:t>Delete </a:t>
            </a:r>
            <a:r>
              <a:rPr lang="en-US" altLang="zh-CN" sz="2400" dirty="0">
                <a:ea typeface="宋体" pitchFamily="2" charset="-122"/>
              </a:rPr>
              <a:t>in front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400" dirty="0" smtClean="0">
                <a:ea typeface="宋体" pitchFamily="2" charset="-122"/>
              </a:rPr>
              <a:t>Delete </a:t>
            </a:r>
            <a:r>
              <a:rPr lang="en-US" altLang="zh-CN" sz="2400" dirty="0">
                <a:ea typeface="宋体" pitchFamily="2" charset="-122"/>
              </a:rPr>
              <a:t>at </a:t>
            </a:r>
            <a:r>
              <a:rPr lang="en-US" altLang="zh-CN" sz="2400" dirty="0" smtClean="0">
                <a:ea typeface="宋体" pitchFamily="2" charset="-122"/>
              </a:rPr>
              <a:t>back</a:t>
            </a:r>
          </a:p>
          <a:p>
            <a:pPr marL="533400" indent="-533400"/>
            <a:r>
              <a:rPr lang="en-US" altLang="zh-CN" sz="2800" dirty="0" smtClean="0">
                <a:ea typeface="宋体" pitchFamily="2" charset="-122"/>
              </a:rPr>
              <a:t>But, in fact, only need to handle two cases</a:t>
            </a:r>
          </a:p>
          <a:p>
            <a:pPr marL="914400" lvl="1" indent="-457200"/>
            <a:r>
              <a:rPr lang="en-US" altLang="zh-CN" sz="2400" dirty="0" smtClean="0">
                <a:ea typeface="宋体" pitchFamily="2" charset="-122"/>
              </a:rPr>
              <a:t>Delete as the first node (Case 4)</a:t>
            </a:r>
          </a:p>
          <a:p>
            <a:pPr marL="914400" lvl="1" indent="-457200"/>
            <a:r>
              <a:rPr lang="en-US" altLang="zh-CN" sz="2400" dirty="0" smtClean="0">
                <a:ea typeface="宋体" pitchFamily="2" charset="-122"/>
              </a:rPr>
              <a:t>Delete in the  end of the list (Case 5)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altLang="zh-CN" sz="2400" dirty="0">
              <a:ea typeface="宋体" pitchFamily="2" charset="-122"/>
            </a:endParaRPr>
          </a:p>
          <a:p>
            <a:pPr marL="533400" indent="-533400"/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4098" name="Picture 2" descr="C:\Users\p.v\Desktop\760px-CPT-LinkedLists-deletingnod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038600"/>
            <a:ext cx="76581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.v\Desktop\ppt-on-linked-liststackqueue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686800" cy="652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819</TotalTime>
  <Words>261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Ch - 4</vt:lpstr>
      <vt:lpstr>List Overview</vt:lpstr>
      <vt:lpstr>Slide 3</vt:lpstr>
      <vt:lpstr>Linked Lists</vt:lpstr>
      <vt:lpstr>Slide 5</vt:lpstr>
      <vt:lpstr>A Simple Linked List Class </vt:lpstr>
      <vt:lpstr>Inserting a new node</vt:lpstr>
      <vt:lpstr>Delete node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P.V.Thummar</dc:creator>
  <cp:lastModifiedBy>p.v</cp:lastModifiedBy>
  <cp:revision>210</cp:revision>
  <dcterms:created xsi:type="dcterms:W3CDTF">2006-08-16T00:00:00Z</dcterms:created>
  <dcterms:modified xsi:type="dcterms:W3CDTF">2018-02-02T03:22:46Z</dcterms:modified>
</cp:coreProperties>
</file>