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60" r:id="rId3"/>
    <p:sldId id="263" r:id="rId4"/>
    <p:sldId id="257" r:id="rId5"/>
    <p:sldId id="258" r:id="rId6"/>
    <p:sldId id="262"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D84B188-4924-4E30-9440-E189CEDBC449}" type="datetimeFigureOut">
              <a:rPr lang="en-US" smtClean="0"/>
              <a:pPr/>
              <a:t>31/01/2019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1F03D4A-89E4-40C0-9B7B-BAAEE6252CB7}"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84B188-4924-4E30-9440-E189CEDBC449}" type="datetimeFigureOut">
              <a:rPr lang="en-US" smtClean="0"/>
              <a:pPr/>
              <a:t>31/01/2019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F03D4A-89E4-40C0-9B7B-BAAEE6252CB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84B188-4924-4E30-9440-E189CEDBC449}" type="datetimeFigureOut">
              <a:rPr lang="en-US" smtClean="0"/>
              <a:pPr/>
              <a:t>31/01/2019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F03D4A-89E4-40C0-9B7B-BAAEE6252CB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D84B188-4924-4E30-9440-E189CEDBC449}" type="datetimeFigureOut">
              <a:rPr lang="en-US" smtClean="0"/>
              <a:pPr/>
              <a:t>31/01/2019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F03D4A-89E4-40C0-9B7B-BAAEE6252CB7}"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D84B188-4924-4E30-9440-E189CEDBC449}" type="datetimeFigureOut">
              <a:rPr lang="en-US" smtClean="0"/>
              <a:pPr/>
              <a:t>31/01/2019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1F03D4A-89E4-40C0-9B7B-BAAEE6252CB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D84B188-4924-4E30-9440-E189CEDBC449}" type="datetimeFigureOut">
              <a:rPr lang="en-US" smtClean="0"/>
              <a:pPr/>
              <a:t>31/01/2019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F03D4A-89E4-40C0-9B7B-BAAEE6252CB7}"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D84B188-4924-4E30-9440-E189CEDBC449}" type="datetimeFigureOut">
              <a:rPr lang="en-US" smtClean="0"/>
              <a:pPr/>
              <a:t>31/01/2019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F03D4A-89E4-40C0-9B7B-BAAEE6252CB7}"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D84B188-4924-4E30-9440-E189CEDBC449}" type="datetimeFigureOut">
              <a:rPr lang="en-US" smtClean="0"/>
              <a:pPr/>
              <a:t>31/01/2019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F03D4A-89E4-40C0-9B7B-BAAEE6252CB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84B188-4924-4E30-9440-E189CEDBC449}" type="datetimeFigureOut">
              <a:rPr lang="en-US" smtClean="0"/>
              <a:pPr/>
              <a:t>31/01/2019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F03D4A-89E4-40C0-9B7B-BAAEE6252CB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D84B188-4924-4E30-9440-E189CEDBC449}" type="datetimeFigureOut">
              <a:rPr lang="en-US" smtClean="0"/>
              <a:pPr/>
              <a:t>31/01/2019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F03D4A-89E4-40C0-9B7B-BAAEE6252CB7}"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D84B188-4924-4E30-9440-E189CEDBC449}" type="datetimeFigureOut">
              <a:rPr lang="en-US" smtClean="0"/>
              <a:pPr/>
              <a:t>31/01/2019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01F03D4A-89E4-40C0-9B7B-BAAEE6252CB7}"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D84B188-4924-4E30-9440-E189CEDBC449}" type="datetimeFigureOut">
              <a:rPr lang="en-US" smtClean="0"/>
              <a:pPr/>
              <a:t>31/01/2019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1F03D4A-89E4-40C0-9B7B-BAAEE6252CB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572730"/>
            <a:ext cx="8229600" cy="2380270"/>
          </a:xfrm>
        </p:spPr>
        <p:txBody>
          <a:bodyPr>
            <a:normAutofit fontScale="90000"/>
          </a:bodyPr>
          <a:lstStyle/>
          <a:p>
            <a:r>
              <a:rPr lang="en-US" sz="6000" b="1" dirty="0" smtClean="0">
                <a:solidFill>
                  <a:schemeClr val="tx1">
                    <a:lumMod val="95000"/>
                    <a:lumOff val="5000"/>
                  </a:schemeClr>
                </a:solidFill>
              </a:rPr>
              <a:t>Chapter -3 [B]</a:t>
            </a:r>
            <a:br>
              <a:rPr lang="en-US" sz="6000" b="1" dirty="0" smtClean="0">
                <a:solidFill>
                  <a:schemeClr val="tx1">
                    <a:lumMod val="95000"/>
                    <a:lumOff val="5000"/>
                  </a:schemeClr>
                </a:solidFill>
              </a:rPr>
            </a:br>
            <a:r>
              <a:rPr lang="en-US" dirty="0"/>
              <a:t/>
            </a:r>
            <a:br>
              <a:rPr lang="en-US" dirty="0"/>
            </a:br>
            <a:r>
              <a:rPr lang="en-US" sz="18400" b="1" dirty="0" smtClean="0">
                <a:solidFill>
                  <a:srgbClr val="00B0F0"/>
                </a:solidFill>
              </a:rPr>
              <a:t>stack</a:t>
            </a:r>
            <a:endParaRPr lang="en-US" sz="8900" b="1" dirty="0">
              <a:solidFill>
                <a:srgbClr val="00B0F0"/>
              </a:solidFill>
            </a:endParaRPr>
          </a:p>
        </p:txBody>
      </p:sp>
    </p:spTree>
    <p:extLst>
      <p:ext uri="{BB962C8B-B14F-4D97-AF65-F5344CB8AC3E}">
        <p14:creationId xmlns="" xmlns:p14="http://schemas.microsoft.com/office/powerpoint/2010/main" val="1439334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F9229FD-7A49-49C8-9285-DA5BCC642F9B}" type="slidenum">
              <a:rPr lang="en-US"/>
              <a:pPr/>
              <a:t>2</a:t>
            </a:fld>
            <a:endParaRPr lang="en-US"/>
          </a:p>
        </p:txBody>
      </p:sp>
      <p:sp>
        <p:nvSpPr>
          <p:cNvPr id="8194" name="Rectangle 2"/>
          <p:cNvSpPr>
            <a:spLocks noGrp="1" noChangeArrowheads="1"/>
          </p:cNvSpPr>
          <p:nvPr>
            <p:ph type="title"/>
          </p:nvPr>
        </p:nvSpPr>
        <p:spPr>
          <a:xfrm>
            <a:off x="685800" y="274638"/>
            <a:ext cx="8001000" cy="1143000"/>
          </a:xfrm>
        </p:spPr>
        <p:style>
          <a:lnRef idx="3">
            <a:schemeClr val="lt1"/>
          </a:lnRef>
          <a:fillRef idx="1">
            <a:schemeClr val="accent2"/>
          </a:fillRef>
          <a:effectRef idx="1">
            <a:schemeClr val="accent2"/>
          </a:effectRef>
          <a:fontRef idx="minor">
            <a:schemeClr val="lt1"/>
          </a:fontRef>
        </p:style>
        <p:txBody>
          <a:bodyPr>
            <a:normAutofit/>
          </a:bodyPr>
          <a:lstStyle/>
          <a:p>
            <a:pPr algn="ctr"/>
            <a:r>
              <a:rPr lang="en-US" sz="6600" dirty="0"/>
              <a:t>What is a stack?</a:t>
            </a:r>
          </a:p>
        </p:txBody>
      </p:sp>
      <p:sp>
        <p:nvSpPr>
          <p:cNvPr id="8195" name="Rectangle 3"/>
          <p:cNvSpPr>
            <a:spLocks noGrp="1" noChangeArrowheads="1"/>
          </p:cNvSpPr>
          <p:nvPr>
            <p:ph type="body" idx="1"/>
          </p:nvPr>
        </p:nvSpPr>
        <p:spPr>
          <a:xfrm>
            <a:off x="685800" y="1524000"/>
            <a:ext cx="7924800" cy="5105400"/>
          </a:xfrm>
        </p:spPr>
        <p:style>
          <a:lnRef idx="1">
            <a:schemeClr val="accent2"/>
          </a:lnRef>
          <a:fillRef idx="2">
            <a:schemeClr val="accent2"/>
          </a:fillRef>
          <a:effectRef idx="1">
            <a:schemeClr val="accent2"/>
          </a:effectRef>
          <a:fontRef idx="minor">
            <a:schemeClr val="dk1"/>
          </a:fontRef>
        </p:style>
        <p:txBody>
          <a:bodyPr/>
          <a:lstStyle/>
          <a:p>
            <a:pPr>
              <a:buFont typeface="Wingdings" pitchFamily="2" charset="2"/>
              <a:buChar char="v"/>
            </a:pPr>
            <a:r>
              <a:rPr lang="en-US" b="1" dirty="0">
                <a:solidFill>
                  <a:schemeClr val="tx1">
                    <a:lumMod val="95000"/>
                    <a:lumOff val="5000"/>
                  </a:schemeClr>
                </a:solidFill>
              </a:rPr>
              <a:t>A stack is a Last In, First Out (</a:t>
            </a:r>
            <a:r>
              <a:rPr lang="en-US" b="1" i="1" u="sng" dirty="0">
                <a:solidFill>
                  <a:srgbClr val="FF0000"/>
                </a:solidFill>
              </a:rPr>
              <a:t>LIFO</a:t>
            </a:r>
            <a:r>
              <a:rPr lang="en-US" b="1" dirty="0">
                <a:solidFill>
                  <a:schemeClr val="tx1">
                    <a:lumMod val="95000"/>
                    <a:lumOff val="5000"/>
                  </a:schemeClr>
                </a:solidFill>
              </a:rPr>
              <a:t>) data </a:t>
            </a:r>
            <a:r>
              <a:rPr lang="en-US" b="1" dirty="0" smtClean="0">
                <a:solidFill>
                  <a:schemeClr val="tx1">
                    <a:lumMod val="95000"/>
                    <a:lumOff val="5000"/>
                  </a:schemeClr>
                </a:solidFill>
              </a:rPr>
              <a:t>structure.</a:t>
            </a:r>
          </a:p>
          <a:p>
            <a:pPr>
              <a:buFont typeface="Wingdings" pitchFamily="2" charset="2"/>
              <a:buChar char="v"/>
            </a:pPr>
            <a:endParaRPr lang="en-US" b="1" dirty="0">
              <a:solidFill>
                <a:schemeClr val="tx1">
                  <a:lumMod val="95000"/>
                  <a:lumOff val="5000"/>
                </a:schemeClr>
              </a:solidFill>
            </a:endParaRPr>
          </a:p>
          <a:p>
            <a:pPr>
              <a:buFont typeface="Wingdings" pitchFamily="2" charset="2"/>
              <a:buChar char="v"/>
            </a:pPr>
            <a:r>
              <a:rPr lang="en-US" b="1" dirty="0" smtClean="0">
                <a:solidFill>
                  <a:schemeClr val="tx1">
                    <a:lumMod val="95000"/>
                    <a:lumOff val="5000"/>
                  </a:schemeClr>
                </a:solidFill>
              </a:rPr>
              <a:t>Anything added to the stack goes on the “</a:t>
            </a:r>
            <a:r>
              <a:rPr lang="en-US" b="1" i="1" u="sng" dirty="0" smtClean="0">
                <a:solidFill>
                  <a:srgbClr val="FF0000"/>
                </a:solidFill>
              </a:rPr>
              <a:t>top</a:t>
            </a:r>
            <a:r>
              <a:rPr lang="en-US" b="1" dirty="0" smtClean="0">
                <a:solidFill>
                  <a:schemeClr val="tx1">
                    <a:lumMod val="95000"/>
                    <a:lumOff val="5000"/>
                  </a:schemeClr>
                </a:solidFill>
              </a:rPr>
              <a:t>” of the stack.</a:t>
            </a:r>
          </a:p>
          <a:p>
            <a:pPr>
              <a:buFont typeface="Wingdings" pitchFamily="2" charset="2"/>
              <a:buChar char="v"/>
            </a:pPr>
            <a:endParaRPr lang="en-US" b="1" dirty="0">
              <a:solidFill>
                <a:schemeClr val="tx1">
                  <a:lumMod val="95000"/>
                  <a:lumOff val="5000"/>
                </a:schemeClr>
              </a:solidFill>
            </a:endParaRPr>
          </a:p>
          <a:p>
            <a:pPr>
              <a:buFont typeface="Wingdings" pitchFamily="2" charset="2"/>
              <a:buChar char="v"/>
            </a:pPr>
            <a:r>
              <a:rPr lang="en-US" b="1" dirty="0">
                <a:solidFill>
                  <a:schemeClr val="tx1">
                    <a:lumMod val="95000"/>
                    <a:lumOff val="5000"/>
                  </a:schemeClr>
                </a:solidFill>
              </a:rPr>
              <a:t>Anything removed from the stack is taken from the “</a:t>
            </a:r>
            <a:r>
              <a:rPr lang="en-US" b="1" i="1" u="sng" dirty="0">
                <a:solidFill>
                  <a:srgbClr val="FF0000"/>
                </a:solidFill>
              </a:rPr>
              <a:t>top</a:t>
            </a:r>
            <a:r>
              <a:rPr lang="en-US" b="1" dirty="0">
                <a:solidFill>
                  <a:schemeClr val="tx1">
                    <a:lumMod val="95000"/>
                    <a:lumOff val="5000"/>
                  </a:schemeClr>
                </a:solidFill>
              </a:rPr>
              <a:t>” of the </a:t>
            </a:r>
            <a:r>
              <a:rPr lang="en-US" b="1" dirty="0" smtClean="0">
                <a:solidFill>
                  <a:schemeClr val="tx1">
                    <a:lumMod val="95000"/>
                    <a:lumOff val="5000"/>
                  </a:schemeClr>
                </a:solidFill>
              </a:rPr>
              <a:t>stack</a:t>
            </a:r>
          </a:p>
          <a:p>
            <a:pPr>
              <a:buFont typeface="Wingdings" pitchFamily="2" charset="2"/>
              <a:buChar char="v"/>
            </a:pPr>
            <a:endParaRPr lang="en-US" b="1" dirty="0">
              <a:solidFill>
                <a:schemeClr val="tx1">
                  <a:lumMod val="95000"/>
                  <a:lumOff val="5000"/>
                </a:schemeClr>
              </a:solidFill>
            </a:endParaRPr>
          </a:p>
          <a:p>
            <a:pPr>
              <a:buFont typeface="Wingdings" pitchFamily="2" charset="2"/>
              <a:buChar char="v"/>
            </a:pPr>
            <a:r>
              <a:rPr lang="en-US" b="1" dirty="0">
                <a:solidFill>
                  <a:schemeClr val="tx1">
                    <a:lumMod val="95000"/>
                    <a:lumOff val="5000"/>
                  </a:schemeClr>
                </a:solidFill>
              </a:rPr>
              <a:t>Things are removed in the reverse order from that in which they were </a:t>
            </a:r>
            <a:r>
              <a:rPr lang="en-US" b="1" dirty="0" smtClean="0">
                <a:solidFill>
                  <a:schemeClr val="tx1">
                    <a:lumMod val="95000"/>
                    <a:lumOff val="5000"/>
                  </a:schemeClr>
                </a:solidFill>
              </a:rPr>
              <a:t>inserted.</a:t>
            </a:r>
            <a:endParaRPr lang="en-US" b="1" dirty="0">
              <a:solidFill>
                <a:schemeClr val="tx1">
                  <a:lumMod val="95000"/>
                  <a:lumOff val="5000"/>
                </a:schemeClr>
              </a:solidFill>
            </a:endParaRPr>
          </a:p>
        </p:txBody>
      </p:sp>
    </p:spTree>
    <p:extLst>
      <p:ext uri="{BB962C8B-B14F-4D97-AF65-F5344CB8AC3E}">
        <p14:creationId xmlns="" xmlns:p14="http://schemas.microsoft.com/office/powerpoint/2010/main" val="34707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Users\Dhanak\Desktop\391px-Data_stack.svg.png"/>
          <p:cNvPicPr>
            <a:picLocks noGrp="1" noChangeAspect="1" noChangeArrowheads="1"/>
          </p:cNvPicPr>
          <p:nvPr>
            <p:ph sz="quarter" idx="1"/>
          </p:nvPr>
        </p:nvPicPr>
        <p:blipFill>
          <a:blip r:embed="rId2" cstate="print"/>
          <a:srcRect/>
          <a:stretch>
            <a:fillRect/>
          </a:stretch>
        </p:blipFill>
        <p:spPr bwMode="auto">
          <a:xfrm>
            <a:off x="381000" y="381000"/>
            <a:ext cx="4953000" cy="3559573"/>
          </a:xfrm>
          <a:prstGeom prst="rect">
            <a:avLst/>
          </a:prstGeom>
        </p:spPr>
        <p:style>
          <a:lnRef idx="2">
            <a:schemeClr val="dk1"/>
          </a:lnRef>
          <a:fillRef idx="1">
            <a:schemeClr val="lt1"/>
          </a:fillRef>
          <a:effectRef idx="0">
            <a:schemeClr val="dk1"/>
          </a:effectRef>
          <a:fontRef idx="minor">
            <a:schemeClr val="dk1"/>
          </a:fontRef>
        </p:style>
      </p:pic>
      <p:pic>
        <p:nvPicPr>
          <p:cNvPr id="1027" name="Picture 3" descr="C:\Users\Dhanak\Desktop\Stacks.jpg"/>
          <p:cNvPicPr>
            <a:picLocks noChangeAspect="1" noChangeArrowheads="1"/>
          </p:cNvPicPr>
          <p:nvPr/>
        </p:nvPicPr>
        <p:blipFill>
          <a:blip r:embed="rId3" cstate="print"/>
          <a:srcRect/>
          <a:stretch>
            <a:fillRect/>
          </a:stretch>
        </p:blipFill>
        <p:spPr bwMode="auto">
          <a:xfrm>
            <a:off x="4038600" y="3810000"/>
            <a:ext cx="4648200" cy="2819400"/>
          </a:xfrm>
          <a:prstGeom prst="rect">
            <a:avLst/>
          </a:prstGeom>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686800" cy="6477000"/>
          </a:xfrm>
        </p:spPr>
        <p:style>
          <a:lnRef idx="1">
            <a:schemeClr val="accent6"/>
          </a:lnRef>
          <a:fillRef idx="2">
            <a:schemeClr val="accent6"/>
          </a:fillRef>
          <a:effectRef idx="1">
            <a:schemeClr val="accent6"/>
          </a:effectRef>
          <a:fontRef idx="minor">
            <a:schemeClr val="dk1"/>
          </a:fontRef>
        </p:style>
        <p:txBody>
          <a:bodyPr>
            <a:normAutofit/>
          </a:bodyPr>
          <a:lstStyle/>
          <a:p>
            <a:pPr marL="274320" indent="-274320" fontAlgn="auto">
              <a:spcBef>
                <a:spcPts val="580"/>
              </a:spcBef>
              <a:spcAft>
                <a:spcPts val="0"/>
              </a:spcAft>
              <a:buFont typeface="Wingdings 2"/>
              <a:buNone/>
              <a:defRPr/>
            </a:pPr>
            <a:r>
              <a:rPr lang="en-US" sz="3600" b="1" dirty="0">
                <a:solidFill>
                  <a:srgbClr val="FF0000"/>
                </a:solidFill>
              </a:rPr>
              <a:t>	</a:t>
            </a:r>
            <a:r>
              <a:rPr lang="en-US" sz="3600" b="1" dirty="0" smtClean="0">
                <a:solidFill>
                  <a:srgbClr val="FF0000"/>
                </a:solidFill>
              </a:rPr>
              <a:t>				STACKS</a:t>
            </a:r>
          </a:p>
          <a:p>
            <a:pPr marL="274320" indent="-274320" fontAlgn="auto">
              <a:spcBef>
                <a:spcPts val="580"/>
              </a:spcBef>
              <a:spcAft>
                <a:spcPts val="0"/>
              </a:spcAft>
              <a:buFont typeface="Wingdings 2"/>
              <a:buChar char=""/>
              <a:defRPr/>
            </a:pPr>
            <a:r>
              <a:rPr lang="en-US" dirty="0" smtClean="0"/>
              <a:t>In the computers memory stack can be represented as a </a:t>
            </a:r>
            <a:r>
              <a:rPr lang="en-US" i="1" u="sng" dirty="0" smtClean="0">
                <a:solidFill>
                  <a:srgbClr val="FF0000"/>
                </a:solidFill>
              </a:rPr>
              <a:t>linear array.</a:t>
            </a:r>
          </a:p>
          <a:p>
            <a:pPr marL="274320" indent="-274320" fontAlgn="auto">
              <a:spcBef>
                <a:spcPts val="580"/>
              </a:spcBef>
              <a:spcAft>
                <a:spcPts val="0"/>
              </a:spcAft>
              <a:buFont typeface="Wingdings 2"/>
              <a:buChar char=""/>
              <a:defRPr/>
            </a:pPr>
            <a:endParaRPr lang="en-US" dirty="0" smtClean="0"/>
          </a:p>
          <a:p>
            <a:pPr marL="274320" indent="-274320" fontAlgn="auto">
              <a:spcBef>
                <a:spcPts val="580"/>
              </a:spcBef>
              <a:spcAft>
                <a:spcPts val="0"/>
              </a:spcAft>
              <a:buFont typeface="Wingdings 2"/>
              <a:buChar char=""/>
              <a:defRPr/>
            </a:pPr>
            <a:r>
              <a:rPr lang="en-US" dirty="0" smtClean="0"/>
              <a:t>Every stack has a variable  </a:t>
            </a:r>
            <a:r>
              <a:rPr lang="en-US" dirty="0" smtClean="0">
                <a:solidFill>
                  <a:schemeClr val="accent1">
                    <a:lumMod val="75000"/>
                  </a:schemeClr>
                </a:solidFill>
              </a:rPr>
              <a:t>TOP</a:t>
            </a:r>
            <a:r>
              <a:rPr lang="en-US" dirty="0" smtClean="0"/>
              <a:t> associated with it. TOP is used to store the address of the top most element of the stack. it is this position from where the element will be added or deleted.</a:t>
            </a:r>
          </a:p>
          <a:p>
            <a:pPr marL="274320" indent="-274320" fontAlgn="auto">
              <a:spcBef>
                <a:spcPts val="580"/>
              </a:spcBef>
              <a:spcAft>
                <a:spcPts val="0"/>
              </a:spcAft>
              <a:buFont typeface="Wingdings 2"/>
              <a:buChar char=""/>
              <a:defRPr/>
            </a:pPr>
            <a:endParaRPr lang="en-US" dirty="0" smtClean="0"/>
          </a:p>
          <a:p>
            <a:pPr marL="274320" indent="-274320" fontAlgn="auto">
              <a:spcBef>
                <a:spcPts val="580"/>
              </a:spcBef>
              <a:spcAft>
                <a:spcPts val="0"/>
              </a:spcAft>
              <a:buFont typeface="Wingdings 2"/>
              <a:buChar char=""/>
              <a:defRPr/>
            </a:pPr>
            <a:r>
              <a:rPr lang="en-US" dirty="0" smtClean="0">
                <a:solidFill>
                  <a:schemeClr val="accent1">
                    <a:lumMod val="75000"/>
                  </a:schemeClr>
                </a:solidFill>
              </a:rPr>
              <a:t>If  </a:t>
            </a:r>
            <a:r>
              <a:rPr lang="en-US" i="1" u="sng" dirty="0" smtClean="0">
                <a:solidFill>
                  <a:srgbClr val="FF0000"/>
                </a:solidFill>
              </a:rPr>
              <a:t>TOP = NULL</a:t>
            </a:r>
            <a:r>
              <a:rPr lang="en-US" dirty="0" smtClean="0">
                <a:solidFill>
                  <a:schemeClr val="accent1">
                    <a:lumMod val="75000"/>
                  </a:schemeClr>
                </a:solidFill>
              </a:rPr>
              <a:t> </a:t>
            </a:r>
            <a:r>
              <a:rPr lang="en-US" dirty="0" smtClean="0">
                <a:solidFill>
                  <a:schemeClr val="accent1">
                    <a:lumMod val="75000"/>
                  </a:schemeClr>
                </a:solidFill>
              </a:rPr>
              <a:t>then it indicates that stack is empty and if </a:t>
            </a:r>
            <a:r>
              <a:rPr lang="en-US" i="1" u="sng" dirty="0" smtClean="0">
                <a:solidFill>
                  <a:srgbClr val="FF0000"/>
                </a:solidFill>
              </a:rPr>
              <a:t>TOP=MAX</a:t>
            </a:r>
            <a:r>
              <a:rPr lang="en-US" dirty="0" smtClean="0">
                <a:solidFill>
                  <a:schemeClr val="accent1">
                    <a:lumMod val="75000"/>
                  </a:schemeClr>
                </a:solidFill>
              </a:rPr>
              <a:t> , then </a:t>
            </a:r>
            <a:r>
              <a:rPr lang="en-US" i="1" u="sng" dirty="0" smtClean="0">
                <a:solidFill>
                  <a:srgbClr val="FF0000"/>
                </a:solidFill>
              </a:rPr>
              <a:t>stack is full.</a:t>
            </a:r>
          </a:p>
          <a:p>
            <a:pPr marL="274320" indent="-274320" fontAlgn="auto">
              <a:spcBef>
                <a:spcPts val="580"/>
              </a:spcBef>
              <a:spcAft>
                <a:spcPts val="0"/>
              </a:spcAft>
              <a:buFont typeface="Wingdings 2"/>
              <a:buChar char=""/>
              <a:defRPr/>
            </a:pPr>
            <a:endParaRPr lang="en-US" dirty="0" smtClean="0">
              <a:solidFill>
                <a:schemeClr val="accent1">
                  <a:lumMod val="75000"/>
                </a:schemeClr>
              </a:solidFill>
            </a:endParaRPr>
          </a:p>
          <a:p>
            <a:pPr marL="274320" indent="-274320" fontAlgn="auto">
              <a:spcBef>
                <a:spcPts val="580"/>
              </a:spcBef>
              <a:spcAft>
                <a:spcPts val="0"/>
              </a:spcAft>
              <a:buFont typeface="Wingdings 2"/>
              <a:buChar char=""/>
              <a:defRPr/>
            </a:pPr>
            <a:r>
              <a:rPr lang="en-US" b="1" dirty="0" smtClean="0"/>
              <a:t>STACK REPRESENTION:</a:t>
            </a:r>
          </a:p>
          <a:p>
            <a:pPr marL="274320" indent="-274320" fontAlgn="auto">
              <a:spcBef>
                <a:spcPts val="580"/>
              </a:spcBef>
              <a:spcAft>
                <a:spcPts val="0"/>
              </a:spcAft>
              <a:buFont typeface="Wingdings 2"/>
              <a:buChar char=""/>
              <a:defRPr/>
            </a:pPr>
            <a:endParaRPr lang="en-US" dirty="0" smtClean="0">
              <a:solidFill>
                <a:schemeClr val="accent1">
                  <a:lumMod val="75000"/>
                </a:schemeClr>
              </a:solidFill>
            </a:endParaRPr>
          </a:p>
          <a:p>
            <a:pPr marL="274320" indent="-274320" fontAlgn="auto">
              <a:spcBef>
                <a:spcPts val="580"/>
              </a:spcBef>
              <a:spcAft>
                <a:spcPts val="0"/>
              </a:spcAft>
              <a:buFont typeface="Wingdings 2"/>
              <a:buChar char=""/>
              <a:defRPr/>
            </a:pPr>
            <a:endParaRPr lang="en-US" dirty="0" smtClean="0">
              <a:solidFill>
                <a:schemeClr val="accent1">
                  <a:lumMod val="75000"/>
                </a:schemeClr>
              </a:solidFill>
            </a:endParaRPr>
          </a:p>
          <a:p>
            <a:pPr marL="274320" indent="-274320" fontAlgn="auto">
              <a:spcBef>
                <a:spcPts val="580"/>
              </a:spcBef>
              <a:spcAft>
                <a:spcPts val="0"/>
              </a:spcAft>
              <a:buFont typeface="Wingdings 2"/>
              <a:buNone/>
              <a:defRPr/>
            </a:pPr>
            <a:endParaRPr lang="en-US" dirty="0">
              <a:solidFill>
                <a:schemeClr val="accent1">
                  <a:lumMod val="75000"/>
                </a:schemeClr>
              </a:solidFill>
            </a:endParaRPr>
          </a:p>
        </p:txBody>
      </p:sp>
      <p:graphicFrame>
        <p:nvGraphicFramePr>
          <p:cNvPr id="6" name="Table 5"/>
          <p:cNvGraphicFramePr>
            <a:graphicFrameLocks noGrp="1"/>
          </p:cNvGraphicFramePr>
          <p:nvPr/>
        </p:nvGraphicFramePr>
        <p:xfrm>
          <a:off x="381000" y="5334000"/>
          <a:ext cx="8077200" cy="1241706"/>
        </p:xfrm>
        <a:graphic>
          <a:graphicData uri="http://schemas.openxmlformats.org/drawingml/2006/table">
            <a:tbl>
              <a:tblPr firstRow="1" bandRow="1">
                <a:tableStyleId>{5C22544A-7EE6-4342-B048-85BDC9FD1C3A}</a:tableStyleId>
              </a:tblPr>
              <a:tblGrid>
                <a:gridCol w="1066800"/>
                <a:gridCol w="1120416"/>
                <a:gridCol w="981664"/>
                <a:gridCol w="981664"/>
                <a:gridCol w="981664"/>
                <a:gridCol w="981664"/>
                <a:gridCol w="981664"/>
                <a:gridCol w="981664"/>
              </a:tblGrid>
              <a:tr h="639753">
                <a:tc>
                  <a:txBody>
                    <a:bodyPr/>
                    <a:lstStyle/>
                    <a:p>
                      <a:r>
                        <a:rPr lang="en-US" sz="1800" dirty="0" smtClean="0"/>
                        <a:t>A</a:t>
                      </a:r>
                      <a:endParaRPr lang="en-US" sz="1800" dirty="0"/>
                    </a:p>
                  </a:txBody>
                  <a:tcPr marT="45697" marB="4569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AB</a:t>
                      </a:r>
                    </a:p>
                  </a:txBody>
                  <a:tcPr marT="45697" marB="4569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ABC</a:t>
                      </a:r>
                    </a:p>
                    <a:p>
                      <a:endParaRPr lang="en-US" sz="1800" dirty="0"/>
                    </a:p>
                  </a:txBody>
                  <a:tcPr marT="45697" marB="45697"/>
                </a:tc>
                <a:tc>
                  <a:txBody>
                    <a:bodyPr/>
                    <a:lstStyle/>
                    <a:p>
                      <a:r>
                        <a:rPr lang="en-US" sz="1800" dirty="0" smtClean="0"/>
                        <a:t>ABCD</a:t>
                      </a:r>
                      <a:endParaRPr lang="en-US" sz="1800" dirty="0"/>
                    </a:p>
                  </a:txBody>
                  <a:tcPr marT="45697" marB="45697"/>
                </a:tc>
                <a:tc>
                  <a:txBody>
                    <a:bodyPr/>
                    <a:lstStyle/>
                    <a:p>
                      <a:r>
                        <a:rPr lang="en-US" sz="1800" dirty="0" smtClean="0"/>
                        <a:t>ABCDE</a:t>
                      </a:r>
                      <a:endParaRPr lang="en-US" sz="1800" dirty="0"/>
                    </a:p>
                  </a:txBody>
                  <a:tcPr marT="45697" marB="45697"/>
                </a:tc>
                <a:tc>
                  <a:txBody>
                    <a:bodyPr/>
                    <a:lstStyle/>
                    <a:p>
                      <a:endParaRPr lang="en-US" sz="1800" dirty="0"/>
                    </a:p>
                  </a:txBody>
                  <a:tcPr marT="45697" marB="45697"/>
                </a:tc>
                <a:tc>
                  <a:txBody>
                    <a:bodyPr/>
                    <a:lstStyle/>
                    <a:p>
                      <a:endParaRPr lang="en-US" sz="1800" dirty="0"/>
                    </a:p>
                  </a:txBody>
                  <a:tcPr marT="45697" marB="45697"/>
                </a:tc>
                <a:tc>
                  <a:txBody>
                    <a:bodyPr/>
                    <a:lstStyle/>
                    <a:p>
                      <a:endParaRPr lang="en-US" sz="1800" dirty="0"/>
                    </a:p>
                  </a:txBody>
                  <a:tcPr marT="45697" marB="45697"/>
                </a:tc>
              </a:tr>
              <a:tr h="601672">
                <a:tc>
                  <a:txBody>
                    <a:bodyPr/>
                    <a:lstStyle/>
                    <a:p>
                      <a:r>
                        <a:rPr lang="en-US" sz="1800" dirty="0" smtClean="0"/>
                        <a:t>0</a:t>
                      </a:r>
                      <a:endParaRPr lang="en-US" sz="1800" dirty="0"/>
                    </a:p>
                  </a:txBody>
                  <a:tcPr marT="45697" marB="4569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1</a:t>
                      </a:r>
                    </a:p>
                  </a:txBody>
                  <a:tcPr marT="45697" marB="45697"/>
                </a:tc>
                <a:tc>
                  <a:txBody>
                    <a:bodyPr/>
                    <a:lstStyle/>
                    <a:p>
                      <a:r>
                        <a:rPr lang="en-US" sz="1800" dirty="0" smtClean="0"/>
                        <a:t>2</a:t>
                      </a:r>
                      <a:endParaRPr lang="en-US" sz="1800" dirty="0"/>
                    </a:p>
                  </a:txBody>
                  <a:tcPr marT="45697" marB="45697"/>
                </a:tc>
                <a:tc>
                  <a:txBody>
                    <a:bodyPr/>
                    <a:lstStyle/>
                    <a:p>
                      <a:r>
                        <a:rPr lang="en-US" sz="1800" dirty="0" smtClean="0"/>
                        <a:t>3</a:t>
                      </a:r>
                      <a:endParaRPr lang="en-US" sz="1800" dirty="0"/>
                    </a:p>
                  </a:txBody>
                  <a:tcPr marT="45697" marB="45697"/>
                </a:tc>
                <a:tc>
                  <a:txBody>
                    <a:bodyPr/>
                    <a:lstStyle/>
                    <a:p>
                      <a:r>
                        <a:rPr lang="en-US" sz="1800" dirty="0" smtClean="0"/>
                        <a:t>TOP=4</a:t>
                      </a:r>
                      <a:endParaRPr lang="en-US" sz="1800" dirty="0"/>
                    </a:p>
                  </a:txBody>
                  <a:tcPr marT="45697" marB="45697"/>
                </a:tc>
                <a:tc>
                  <a:txBody>
                    <a:bodyPr/>
                    <a:lstStyle/>
                    <a:p>
                      <a:r>
                        <a:rPr lang="en-US" sz="1800" dirty="0" smtClean="0"/>
                        <a:t>5</a:t>
                      </a:r>
                      <a:endParaRPr lang="en-US" sz="1800" dirty="0"/>
                    </a:p>
                  </a:txBody>
                  <a:tcPr marT="45697" marB="45697"/>
                </a:tc>
                <a:tc>
                  <a:txBody>
                    <a:bodyPr/>
                    <a:lstStyle/>
                    <a:p>
                      <a:r>
                        <a:rPr lang="en-US" sz="1800" dirty="0" smtClean="0"/>
                        <a:t>6</a:t>
                      </a:r>
                      <a:endParaRPr lang="en-US" sz="1800" dirty="0"/>
                    </a:p>
                  </a:txBody>
                  <a:tcPr marT="45697" marB="45697"/>
                </a:tc>
                <a:tc>
                  <a:txBody>
                    <a:bodyPr/>
                    <a:lstStyle/>
                    <a:p>
                      <a:r>
                        <a:rPr lang="en-US" sz="1800" dirty="0" smtClean="0"/>
                        <a:t>7</a:t>
                      </a:r>
                      <a:endParaRPr lang="en-US" sz="1800" dirty="0"/>
                    </a:p>
                  </a:txBody>
                  <a:tcPr marT="45697" marB="45697"/>
                </a:tc>
              </a:tr>
            </a:tbl>
          </a:graphicData>
        </a:graphic>
      </p:graphicFrame>
    </p:spTree>
    <p:extLst>
      <p:ext uri="{BB962C8B-B14F-4D97-AF65-F5344CB8AC3E}">
        <p14:creationId xmlns="" xmlns:p14="http://schemas.microsoft.com/office/powerpoint/2010/main" val="721715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686800" cy="6477000"/>
          </a:xfrm>
        </p:spPr>
        <p:style>
          <a:lnRef idx="0">
            <a:scrgbClr r="0" g="0" b="0"/>
          </a:lnRef>
          <a:fillRef idx="1003">
            <a:schemeClr val="lt2"/>
          </a:fillRef>
          <a:effectRef idx="0">
            <a:scrgbClr r="0" g="0" b="0"/>
          </a:effectRef>
          <a:fontRef idx="major"/>
        </p:style>
        <p:txBody>
          <a:bodyPr>
            <a:normAutofit fontScale="92500" lnSpcReduction="10000"/>
          </a:bodyPr>
          <a:lstStyle/>
          <a:p>
            <a:pPr marL="274320" indent="-274320" fontAlgn="auto">
              <a:spcBef>
                <a:spcPts val="580"/>
              </a:spcBef>
              <a:spcAft>
                <a:spcPts val="0"/>
              </a:spcAft>
              <a:buFont typeface="Wingdings 2"/>
              <a:buNone/>
              <a:defRPr/>
            </a:pPr>
            <a:r>
              <a:rPr lang="en-US" sz="3600" b="1" dirty="0" smtClean="0">
                <a:solidFill>
                  <a:srgbClr val="FF0000"/>
                </a:solidFill>
              </a:rPr>
              <a:t>					</a:t>
            </a:r>
            <a:r>
              <a:rPr lang="en-US" sz="4800" b="1" u="sng" dirty="0" smtClean="0">
                <a:solidFill>
                  <a:srgbClr val="FF0000"/>
                </a:solidFill>
              </a:rPr>
              <a:t>STACKS</a:t>
            </a:r>
            <a:endParaRPr lang="en-US" sz="3600" b="1" u="sng" dirty="0" smtClean="0">
              <a:solidFill>
                <a:srgbClr val="FF0000"/>
              </a:solidFill>
            </a:endParaRPr>
          </a:p>
          <a:p>
            <a:pPr marL="274320" indent="-274320" fontAlgn="auto">
              <a:spcBef>
                <a:spcPts val="580"/>
              </a:spcBef>
              <a:spcAft>
                <a:spcPts val="0"/>
              </a:spcAft>
              <a:buFont typeface="Wingdings 2"/>
              <a:buNone/>
              <a:defRPr/>
            </a:pPr>
            <a:r>
              <a:rPr lang="en-US" dirty="0" smtClean="0"/>
              <a:t>    </a:t>
            </a:r>
            <a:r>
              <a:rPr lang="en-US" b="1" dirty="0" smtClean="0"/>
              <a:t>(1)</a:t>
            </a:r>
            <a:r>
              <a:rPr lang="en-US" b="1" u="sng" dirty="0" smtClean="0">
                <a:solidFill>
                  <a:srgbClr val="FF0000"/>
                </a:solidFill>
              </a:rPr>
              <a:t>push</a:t>
            </a:r>
            <a:r>
              <a:rPr lang="en-US" b="1" dirty="0" smtClean="0"/>
              <a:t> (this operation </a:t>
            </a:r>
            <a:r>
              <a:rPr lang="en-US" b="1" u="sng" dirty="0" smtClean="0"/>
              <a:t>adds</a:t>
            </a:r>
            <a:r>
              <a:rPr lang="en-US" b="1" dirty="0" smtClean="0"/>
              <a:t> elements to the top of the stack)</a:t>
            </a:r>
          </a:p>
          <a:p>
            <a:pPr marL="274320" indent="-274320" fontAlgn="auto">
              <a:spcBef>
                <a:spcPts val="580"/>
              </a:spcBef>
              <a:spcAft>
                <a:spcPts val="0"/>
              </a:spcAft>
              <a:buFont typeface="Wingdings 2"/>
              <a:buNone/>
              <a:defRPr/>
            </a:pPr>
            <a:endParaRPr lang="en-US" b="1" dirty="0" smtClean="0"/>
          </a:p>
          <a:p>
            <a:pPr marL="274320" indent="-274320" fontAlgn="auto">
              <a:spcBef>
                <a:spcPts val="580"/>
              </a:spcBef>
              <a:spcAft>
                <a:spcPts val="0"/>
              </a:spcAft>
              <a:buFont typeface="Wingdings 2"/>
              <a:buNone/>
              <a:defRPr/>
            </a:pPr>
            <a:r>
              <a:rPr lang="en-US" b="1" dirty="0" smtClean="0"/>
              <a:t>    (2)</a:t>
            </a:r>
            <a:r>
              <a:rPr lang="en-US" b="1" u="sng" dirty="0" smtClean="0">
                <a:solidFill>
                  <a:srgbClr val="FF0000"/>
                </a:solidFill>
              </a:rPr>
              <a:t>pop</a:t>
            </a:r>
            <a:r>
              <a:rPr lang="en-US" b="1" dirty="0" smtClean="0"/>
              <a:t>(this operation </a:t>
            </a:r>
            <a:r>
              <a:rPr lang="en-US" b="1" u="sng" dirty="0" smtClean="0"/>
              <a:t>removes</a:t>
            </a:r>
            <a:r>
              <a:rPr lang="en-US" b="1" dirty="0" smtClean="0"/>
              <a:t> the element from top of the stack)</a:t>
            </a:r>
          </a:p>
          <a:p>
            <a:pPr marL="274320" indent="-274320" fontAlgn="auto">
              <a:spcBef>
                <a:spcPts val="580"/>
              </a:spcBef>
              <a:spcAft>
                <a:spcPts val="0"/>
              </a:spcAft>
              <a:buFont typeface="Wingdings 2"/>
              <a:buNone/>
              <a:defRPr/>
            </a:pPr>
            <a:endParaRPr lang="en-US" b="1" dirty="0" smtClean="0"/>
          </a:p>
          <a:p>
            <a:pPr marL="274320" indent="-274320" fontAlgn="auto">
              <a:spcBef>
                <a:spcPts val="580"/>
              </a:spcBef>
              <a:spcAft>
                <a:spcPts val="0"/>
              </a:spcAft>
              <a:buFont typeface="Wingdings 2"/>
              <a:buNone/>
              <a:defRPr/>
            </a:pPr>
            <a:r>
              <a:rPr lang="en-US" b="1" dirty="0" smtClean="0"/>
              <a:t>    (3)</a:t>
            </a:r>
            <a:r>
              <a:rPr lang="en-US" b="1" u="sng" dirty="0" smtClean="0">
                <a:solidFill>
                  <a:srgbClr val="FF0000"/>
                </a:solidFill>
              </a:rPr>
              <a:t>peep</a:t>
            </a:r>
            <a:r>
              <a:rPr lang="en-US" b="1" dirty="0" smtClean="0"/>
              <a:t>(returns the </a:t>
            </a:r>
            <a:r>
              <a:rPr lang="en-US" b="1" u="sng" dirty="0" smtClean="0"/>
              <a:t>value</a:t>
            </a:r>
            <a:r>
              <a:rPr lang="en-US" b="1" dirty="0" smtClean="0"/>
              <a:t> (display)of topmost element of the stack)</a:t>
            </a:r>
          </a:p>
          <a:p>
            <a:pPr marL="274320" indent="-274320" fontAlgn="auto">
              <a:spcBef>
                <a:spcPts val="580"/>
              </a:spcBef>
              <a:spcAft>
                <a:spcPts val="0"/>
              </a:spcAft>
              <a:buFont typeface="Wingdings 2"/>
              <a:buNone/>
              <a:defRPr/>
            </a:pPr>
            <a:endParaRPr lang="en-US" b="1" dirty="0" smtClean="0"/>
          </a:p>
          <a:p>
            <a:pPr marL="274320" indent="-274320" fontAlgn="auto">
              <a:spcBef>
                <a:spcPts val="580"/>
              </a:spcBef>
              <a:spcAft>
                <a:spcPts val="0"/>
              </a:spcAft>
              <a:buFont typeface="Wingdings 2"/>
              <a:buNone/>
              <a:defRPr/>
            </a:pPr>
            <a:endParaRPr lang="en-US" b="1" dirty="0" smtClean="0"/>
          </a:p>
          <a:p>
            <a:pPr marL="274320" indent="-274320" fontAlgn="auto">
              <a:spcBef>
                <a:spcPts val="580"/>
              </a:spcBef>
              <a:spcAft>
                <a:spcPts val="0"/>
              </a:spcAft>
              <a:buFont typeface="Wingdings 2"/>
              <a:buNone/>
              <a:defRPr/>
            </a:pPr>
            <a:r>
              <a:rPr lang="en-US" b="1" dirty="0" smtClean="0">
                <a:solidFill>
                  <a:srgbClr val="FF0000"/>
                </a:solidFill>
              </a:rPr>
              <a:t>	</a:t>
            </a:r>
            <a:r>
              <a:rPr lang="en-US" b="1" dirty="0" smtClean="0">
                <a:solidFill>
                  <a:srgbClr val="0070C0"/>
                </a:solidFill>
              </a:rPr>
              <a:t>Advantage</a:t>
            </a:r>
            <a:r>
              <a:rPr lang="en-US" b="1" dirty="0" smtClean="0">
                <a:solidFill>
                  <a:srgbClr val="FF0000"/>
                </a:solidFill>
              </a:rPr>
              <a:t>: </a:t>
            </a:r>
          </a:p>
          <a:p>
            <a:pPr marL="274320" indent="-274320" algn="ctr" fontAlgn="auto">
              <a:spcBef>
                <a:spcPts val="580"/>
              </a:spcBef>
              <a:spcAft>
                <a:spcPts val="0"/>
              </a:spcAft>
              <a:buFont typeface="Wingdings 2"/>
              <a:buNone/>
              <a:defRPr/>
            </a:pPr>
            <a:r>
              <a:rPr lang="en-US" b="1" u="sng" dirty="0" smtClean="0">
                <a:solidFill>
                  <a:srgbClr val="FF0000"/>
                </a:solidFill>
              </a:rPr>
              <a:t>last in, fist out(LIFO) access.</a:t>
            </a:r>
          </a:p>
          <a:p>
            <a:pPr marL="274320" indent="-274320" fontAlgn="auto">
              <a:spcBef>
                <a:spcPts val="580"/>
              </a:spcBef>
              <a:spcAft>
                <a:spcPts val="0"/>
              </a:spcAft>
              <a:buFont typeface="Wingdings 2"/>
              <a:buNone/>
              <a:defRPr/>
            </a:pPr>
            <a:endParaRPr lang="en-US" b="1" dirty="0" smtClean="0">
              <a:solidFill>
                <a:srgbClr val="FF0000"/>
              </a:solidFill>
            </a:endParaRPr>
          </a:p>
          <a:p>
            <a:pPr marL="274320" indent="-274320" fontAlgn="auto">
              <a:spcBef>
                <a:spcPts val="580"/>
              </a:spcBef>
              <a:spcAft>
                <a:spcPts val="0"/>
              </a:spcAft>
              <a:buFont typeface="Wingdings 2"/>
              <a:buNone/>
              <a:defRPr/>
            </a:pPr>
            <a:r>
              <a:rPr lang="en-US" b="1" dirty="0" smtClean="0">
                <a:solidFill>
                  <a:srgbClr val="FF0000"/>
                </a:solidFill>
              </a:rPr>
              <a:t>	</a:t>
            </a:r>
            <a:r>
              <a:rPr lang="en-US" b="1" dirty="0" smtClean="0">
                <a:solidFill>
                  <a:srgbClr val="0070C0"/>
                </a:solidFill>
              </a:rPr>
              <a:t>Disadvantage</a:t>
            </a:r>
            <a:r>
              <a:rPr lang="en-US" b="1" dirty="0" smtClean="0">
                <a:solidFill>
                  <a:srgbClr val="FF0000"/>
                </a:solidFill>
              </a:rPr>
              <a:t>: </a:t>
            </a:r>
          </a:p>
          <a:p>
            <a:pPr marL="274320" indent="-274320" algn="ctr" fontAlgn="auto">
              <a:spcBef>
                <a:spcPts val="580"/>
              </a:spcBef>
              <a:spcAft>
                <a:spcPts val="0"/>
              </a:spcAft>
              <a:buFont typeface="Wingdings 2"/>
              <a:buNone/>
              <a:defRPr/>
            </a:pPr>
            <a:r>
              <a:rPr lang="en-US" b="1" u="sng" dirty="0" smtClean="0">
                <a:solidFill>
                  <a:srgbClr val="FF0000"/>
                </a:solidFill>
              </a:rPr>
              <a:t>slow access to other elements</a:t>
            </a:r>
            <a:r>
              <a:rPr lang="en-US" b="1" u="sng" dirty="0" smtClean="0">
                <a:solidFill>
                  <a:schemeClr val="accent1">
                    <a:lumMod val="75000"/>
                  </a:schemeClr>
                </a:solidFill>
              </a:rPr>
              <a:t>.</a:t>
            </a:r>
            <a:endParaRPr lang="en-US" b="1" u="sng" dirty="0">
              <a:solidFill>
                <a:schemeClr val="accent1">
                  <a:lumMod val="75000"/>
                </a:schemeClr>
              </a:solidFill>
            </a:endParaRPr>
          </a:p>
        </p:txBody>
      </p:sp>
    </p:spTree>
    <p:extLst>
      <p:ext uri="{BB962C8B-B14F-4D97-AF65-F5344CB8AC3E}">
        <p14:creationId xmlns="" xmlns:p14="http://schemas.microsoft.com/office/powerpoint/2010/main" val="2996365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7"/>
          <p:cNvSpPr>
            <a:spLocks noChangeArrowheads="1"/>
          </p:cNvSpPr>
          <p:nvPr/>
        </p:nvSpPr>
        <p:spPr bwMode="auto">
          <a:xfrm>
            <a:off x="1981200" y="3810000"/>
            <a:ext cx="1600200" cy="2819400"/>
          </a:xfrm>
          <a:prstGeom prst="rect">
            <a:avLst/>
          </a:prstGeom>
          <a:ln/>
        </p:spPr>
        <p:style>
          <a:lnRef idx="1">
            <a:schemeClr val="accent2"/>
          </a:lnRef>
          <a:fillRef idx="2">
            <a:schemeClr val="accent2"/>
          </a:fillRef>
          <a:effectRef idx="1">
            <a:schemeClr val="accent2"/>
          </a:effectRef>
          <a:fontRef idx="minor">
            <a:schemeClr val="dk1"/>
          </a:fontRef>
        </p:style>
        <p:txBody>
          <a:bodyPr anchor="ctr">
            <a:spAutoFit/>
          </a:bodyPr>
          <a:lstStyle/>
          <a:p>
            <a:endParaRPr lang="en-US"/>
          </a:p>
        </p:txBody>
      </p:sp>
      <p:sp>
        <p:nvSpPr>
          <p:cNvPr id="1026" name="Rectangle 2"/>
          <p:cNvSpPr>
            <a:spLocks noGrp="1" noChangeArrowheads="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de-DE"/>
              <a:t>Stack: Properties</a:t>
            </a:r>
          </a:p>
        </p:txBody>
      </p:sp>
      <p:sp>
        <p:nvSpPr>
          <p:cNvPr id="1027" name="Rectangle 3"/>
          <p:cNvSpPr>
            <a:spLocks noGrp="1" noChangeArrowheads="1"/>
          </p:cNvSpPr>
          <p:nvPr>
            <p:ph type="body" idx="1"/>
          </p:nvPr>
        </p:nvSpPr>
        <p:spPr>
          <a:xfrm>
            <a:off x="228600" y="152400"/>
            <a:ext cx="8610600" cy="2743200"/>
          </a:xfrm>
        </p:spPr>
        <p:style>
          <a:lnRef idx="1">
            <a:schemeClr val="accent2"/>
          </a:lnRef>
          <a:fillRef idx="2">
            <a:schemeClr val="accent2"/>
          </a:fillRef>
          <a:effectRef idx="1">
            <a:schemeClr val="accent2"/>
          </a:effectRef>
          <a:fontRef idx="minor">
            <a:schemeClr val="dk1"/>
          </a:fontRef>
        </p:style>
        <p:txBody>
          <a:bodyPr>
            <a:normAutofit/>
          </a:bodyPr>
          <a:lstStyle/>
          <a:p>
            <a:pPr algn="ctr">
              <a:lnSpc>
                <a:spcPct val="90000"/>
              </a:lnSpc>
              <a:spcBef>
                <a:spcPct val="50000"/>
              </a:spcBef>
            </a:pPr>
            <a:r>
              <a:rPr lang="de-DE" sz="3600" dirty="0" smtClean="0">
                <a:solidFill>
                  <a:srgbClr val="0070C0"/>
                </a:solidFill>
              </a:rPr>
              <a:t>Stack</a:t>
            </a:r>
            <a:r>
              <a:rPr lang="de-DE" sz="3600" dirty="0">
                <a:solidFill>
                  <a:srgbClr val="0070C0"/>
                </a:solidFill>
              </a:rPr>
              <a:t>: Properties</a:t>
            </a:r>
          </a:p>
          <a:p>
            <a:pPr algn="ctr">
              <a:lnSpc>
                <a:spcPct val="90000"/>
              </a:lnSpc>
              <a:spcBef>
                <a:spcPct val="50000"/>
              </a:spcBef>
            </a:pPr>
            <a:endParaRPr lang="de-DE" sz="3200" dirty="0" smtClean="0">
              <a:solidFill>
                <a:schemeClr val="tx1">
                  <a:lumMod val="95000"/>
                  <a:lumOff val="5000"/>
                </a:schemeClr>
              </a:solidFill>
            </a:endParaRPr>
          </a:p>
          <a:p>
            <a:pPr algn="ctr">
              <a:lnSpc>
                <a:spcPct val="90000"/>
              </a:lnSpc>
              <a:spcBef>
                <a:spcPct val="50000"/>
              </a:spcBef>
            </a:pPr>
            <a:r>
              <a:rPr lang="de-DE" sz="3200" dirty="0" smtClean="0">
                <a:solidFill>
                  <a:schemeClr val="tx1">
                    <a:lumMod val="95000"/>
                    <a:lumOff val="5000"/>
                  </a:schemeClr>
                </a:solidFill>
              </a:rPr>
              <a:t>They </a:t>
            </a:r>
            <a:r>
              <a:rPr lang="de-DE" sz="3200" dirty="0">
                <a:solidFill>
                  <a:schemeClr val="tx1">
                    <a:lumMod val="95000"/>
                    <a:lumOff val="5000"/>
                  </a:schemeClr>
                </a:solidFill>
              </a:rPr>
              <a:t>both provide LIFO (</a:t>
            </a:r>
            <a:r>
              <a:rPr lang="de-DE" sz="3200" dirty="0" smtClean="0">
                <a:solidFill>
                  <a:schemeClr val="tx1">
                    <a:lumMod val="95000"/>
                    <a:lumOff val="5000"/>
                  </a:schemeClr>
                </a:solidFill>
              </a:rPr>
              <a:t>last </a:t>
            </a:r>
            <a:r>
              <a:rPr lang="de-DE" sz="3200" dirty="0">
                <a:solidFill>
                  <a:schemeClr val="tx1">
                    <a:lumMod val="95000"/>
                    <a:lumOff val="5000"/>
                  </a:schemeClr>
                </a:solidFill>
              </a:rPr>
              <a:t>in first out) </a:t>
            </a:r>
            <a:r>
              <a:rPr lang="de-DE" sz="3200" dirty="0" smtClean="0">
                <a:solidFill>
                  <a:schemeClr val="tx1">
                    <a:lumMod val="95000"/>
                    <a:lumOff val="5000"/>
                  </a:schemeClr>
                </a:solidFill>
              </a:rPr>
              <a:t>Structures.</a:t>
            </a:r>
            <a:endParaRPr lang="de-DE" sz="3200" dirty="0">
              <a:solidFill>
                <a:schemeClr val="tx1">
                  <a:lumMod val="95000"/>
                  <a:lumOff val="5000"/>
                </a:schemeClr>
              </a:solidFill>
            </a:endParaRPr>
          </a:p>
        </p:txBody>
      </p:sp>
      <p:sp>
        <p:nvSpPr>
          <p:cNvPr id="1029" name="Rectangle 5"/>
          <p:cNvSpPr>
            <a:spLocks noChangeArrowheads="1"/>
          </p:cNvSpPr>
          <p:nvPr/>
        </p:nvSpPr>
        <p:spPr bwMode="auto">
          <a:xfrm>
            <a:off x="2057400" y="3810000"/>
            <a:ext cx="1447800" cy="2743200"/>
          </a:xfrm>
          <a:prstGeom prst="rect">
            <a:avLst/>
          </a:prstGeom>
          <a:ln/>
        </p:spPr>
        <p:style>
          <a:lnRef idx="1">
            <a:schemeClr val="accent2"/>
          </a:lnRef>
          <a:fillRef idx="2">
            <a:schemeClr val="accent2"/>
          </a:fillRef>
          <a:effectRef idx="1">
            <a:schemeClr val="accent2"/>
          </a:effectRef>
          <a:fontRef idx="minor">
            <a:schemeClr val="dk1"/>
          </a:fontRef>
        </p:style>
        <p:txBody>
          <a:bodyPr wrap="none" anchor="ctr">
            <a:spAutoFit/>
          </a:bodyPr>
          <a:lstStyle/>
          <a:p>
            <a:endParaRPr lang="en-US"/>
          </a:p>
        </p:txBody>
      </p:sp>
      <p:sp>
        <p:nvSpPr>
          <p:cNvPr id="1032" name="Rectangle 8"/>
          <p:cNvSpPr>
            <a:spLocks noChangeArrowheads="1"/>
          </p:cNvSpPr>
          <p:nvPr/>
        </p:nvSpPr>
        <p:spPr bwMode="auto">
          <a:xfrm>
            <a:off x="2057400" y="6324600"/>
            <a:ext cx="1447800" cy="228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1600">
                <a:solidFill>
                  <a:srgbClr val="000000"/>
                </a:solidFill>
              </a:rPr>
              <a:t>1</a:t>
            </a:r>
          </a:p>
        </p:txBody>
      </p:sp>
      <p:sp>
        <p:nvSpPr>
          <p:cNvPr id="1054" name="Rectangle 30"/>
          <p:cNvSpPr>
            <a:spLocks noChangeArrowheads="1"/>
          </p:cNvSpPr>
          <p:nvPr/>
        </p:nvSpPr>
        <p:spPr bwMode="auto">
          <a:xfrm>
            <a:off x="2057400" y="6096000"/>
            <a:ext cx="1447800" cy="228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1600">
                <a:solidFill>
                  <a:srgbClr val="000000"/>
                </a:solidFill>
              </a:rPr>
              <a:t>2</a:t>
            </a:r>
          </a:p>
        </p:txBody>
      </p:sp>
      <p:sp>
        <p:nvSpPr>
          <p:cNvPr id="1055" name="Rectangle 31"/>
          <p:cNvSpPr>
            <a:spLocks noChangeArrowheads="1"/>
          </p:cNvSpPr>
          <p:nvPr/>
        </p:nvSpPr>
        <p:spPr bwMode="auto">
          <a:xfrm>
            <a:off x="2057400" y="5867400"/>
            <a:ext cx="1447800" cy="228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1600">
                <a:solidFill>
                  <a:srgbClr val="000000"/>
                </a:solidFill>
              </a:rPr>
              <a:t>3</a:t>
            </a:r>
          </a:p>
        </p:txBody>
      </p:sp>
      <p:sp>
        <p:nvSpPr>
          <p:cNvPr id="1056" name="Rectangle 32"/>
          <p:cNvSpPr>
            <a:spLocks noChangeArrowheads="1"/>
          </p:cNvSpPr>
          <p:nvPr/>
        </p:nvSpPr>
        <p:spPr bwMode="auto">
          <a:xfrm>
            <a:off x="2057400" y="5638800"/>
            <a:ext cx="1447800" cy="228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1600">
                <a:solidFill>
                  <a:srgbClr val="000000"/>
                </a:solidFill>
              </a:rPr>
              <a:t>4</a:t>
            </a:r>
          </a:p>
        </p:txBody>
      </p:sp>
      <p:sp>
        <p:nvSpPr>
          <p:cNvPr id="1057" name="Rectangle 33"/>
          <p:cNvSpPr>
            <a:spLocks noChangeArrowheads="1"/>
          </p:cNvSpPr>
          <p:nvPr/>
        </p:nvSpPr>
        <p:spPr bwMode="auto">
          <a:xfrm>
            <a:off x="2057400" y="5410200"/>
            <a:ext cx="1447800" cy="228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1600">
                <a:solidFill>
                  <a:srgbClr val="000000"/>
                </a:solidFill>
              </a:rPr>
              <a:t>5</a:t>
            </a:r>
          </a:p>
        </p:txBody>
      </p:sp>
      <p:sp>
        <p:nvSpPr>
          <p:cNvPr id="1058" name="Rectangle 34"/>
          <p:cNvSpPr>
            <a:spLocks noChangeArrowheads="1"/>
          </p:cNvSpPr>
          <p:nvPr/>
        </p:nvSpPr>
        <p:spPr bwMode="auto">
          <a:xfrm>
            <a:off x="2057400" y="3276600"/>
            <a:ext cx="1447800" cy="228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1600">
                <a:solidFill>
                  <a:srgbClr val="000000"/>
                </a:solidFill>
              </a:rPr>
              <a:t>6</a:t>
            </a:r>
          </a:p>
        </p:txBody>
      </p:sp>
      <p:sp>
        <p:nvSpPr>
          <p:cNvPr id="1059" name="Rectangle 35"/>
          <p:cNvSpPr>
            <a:spLocks noChangeArrowheads="1"/>
          </p:cNvSpPr>
          <p:nvPr/>
        </p:nvSpPr>
        <p:spPr bwMode="auto">
          <a:xfrm>
            <a:off x="5791200" y="3810000"/>
            <a:ext cx="1600200" cy="2819400"/>
          </a:xfrm>
          <a:prstGeom prst="rect">
            <a:avLst/>
          </a:prstGeom>
          <a:ln/>
        </p:spPr>
        <p:style>
          <a:lnRef idx="1">
            <a:schemeClr val="accent2"/>
          </a:lnRef>
          <a:fillRef idx="2">
            <a:schemeClr val="accent2"/>
          </a:fillRef>
          <a:effectRef idx="1">
            <a:schemeClr val="accent2"/>
          </a:effectRef>
          <a:fontRef idx="minor">
            <a:schemeClr val="dk1"/>
          </a:fontRef>
        </p:style>
        <p:txBody>
          <a:bodyPr anchor="ctr">
            <a:spAutoFit/>
          </a:bodyPr>
          <a:lstStyle/>
          <a:p>
            <a:endParaRPr lang="en-US"/>
          </a:p>
        </p:txBody>
      </p:sp>
      <p:sp>
        <p:nvSpPr>
          <p:cNvPr id="1060" name="Rectangle 36"/>
          <p:cNvSpPr>
            <a:spLocks noChangeArrowheads="1"/>
          </p:cNvSpPr>
          <p:nvPr/>
        </p:nvSpPr>
        <p:spPr bwMode="auto">
          <a:xfrm>
            <a:off x="5867400" y="3810000"/>
            <a:ext cx="1447800" cy="2743200"/>
          </a:xfrm>
          <a:prstGeom prst="rect">
            <a:avLst/>
          </a:prstGeom>
          <a:ln/>
        </p:spPr>
        <p:style>
          <a:lnRef idx="1">
            <a:schemeClr val="accent2"/>
          </a:lnRef>
          <a:fillRef idx="2">
            <a:schemeClr val="accent2"/>
          </a:fillRef>
          <a:effectRef idx="1">
            <a:schemeClr val="accent2"/>
          </a:effectRef>
          <a:fontRef idx="minor">
            <a:schemeClr val="dk1"/>
          </a:fontRef>
        </p:style>
        <p:txBody>
          <a:bodyPr wrap="none" anchor="ctr">
            <a:spAutoFit/>
          </a:bodyPr>
          <a:lstStyle/>
          <a:p>
            <a:endParaRPr lang="en-US"/>
          </a:p>
        </p:txBody>
      </p:sp>
      <p:sp>
        <p:nvSpPr>
          <p:cNvPr id="1061" name="Rectangle 37"/>
          <p:cNvSpPr>
            <a:spLocks noChangeArrowheads="1"/>
          </p:cNvSpPr>
          <p:nvPr/>
        </p:nvSpPr>
        <p:spPr bwMode="auto">
          <a:xfrm>
            <a:off x="5867400" y="6324600"/>
            <a:ext cx="1447800" cy="228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1600">
                <a:solidFill>
                  <a:srgbClr val="000000"/>
                </a:solidFill>
              </a:rPr>
              <a:t>1</a:t>
            </a:r>
          </a:p>
        </p:txBody>
      </p:sp>
      <p:sp>
        <p:nvSpPr>
          <p:cNvPr id="1062" name="Rectangle 38"/>
          <p:cNvSpPr>
            <a:spLocks noChangeArrowheads="1"/>
          </p:cNvSpPr>
          <p:nvPr/>
        </p:nvSpPr>
        <p:spPr bwMode="auto">
          <a:xfrm>
            <a:off x="5867400" y="6096000"/>
            <a:ext cx="1447800" cy="228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1600">
                <a:solidFill>
                  <a:srgbClr val="000000"/>
                </a:solidFill>
              </a:rPr>
              <a:t>2</a:t>
            </a:r>
          </a:p>
        </p:txBody>
      </p:sp>
      <p:sp>
        <p:nvSpPr>
          <p:cNvPr id="1063" name="Rectangle 39"/>
          <p:cNvSpPr>
            <a:spLocks noChangeArrowheads="1"/>
          </p:cNvSpPr>
          <p:nvPr/>
        </p:nvSpPr>
        <p:spPr bwMode="auto">
          <a:xfrm>
            <a:off x="5867400" y="5867400"/>
            <a:ext cx="1447800" cy="228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1600">
                <a:solidFill>
                  <a:srgbClr val="000000"/>
                </a:solidFill>
              </a:rPr>
              <a:t>3</a:t>
            </a:r>
          </a:p>
        </p:txBody>
      </p:sp>
      <p:sp>
        <p:nvSpPr>
          <p:cNvPr id="1064" name="Rectangle 40"/>
          <p:cNvSpPr>
            <a:spLocks noChangeArrowheads="1"/>
          </p:cNvSpPr>
          <p:nvPr/>
        </p:nvSpPr>
        <p:spPr bwMode="auto">
          <a:xfrm>
            <a:off x="5867400" y="5638800"/>
            <a:ext cx="1447800" cy="228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1600">
                <a:solidFill>
                  <a:srgbClr val="000000"/>
                </a:solidFill>
              </a:rPr>
              <a:t>4</a:t>
            </a:r>
          </a:p>
        </p:txBody>
      </p:sp>
      <p:sp>
        <p:nvSpPr>
          <p:cNvPr id="1065" name="Rectangle 41"/>
          <p:cNvSpPr>
            <a:spLocks noChangeArrowheads="1"/>
          </p:cNvSpPr>
          <p:nvPr/>
        </p:nvSpPr>
        <p:spPr bwMode="auto">
          <a:xfrm>
            <a:off x="5867400" y="5410200"/>
            <a:ext cx="1447800" cy="228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1600">
                <a:solidFill>
                  <a:srgbClr val="000000"/>
                </a:solidFill>
              </a:rPr>
              <a:t>5</a:t>
            </a:r>
          </a:p>
        </p:txBody>
      </p:sp>
      <p:sp>
        <p:nvSpPr>
          <p:cNvPr id="1067" name="Rectangle 43"/>
          <p:cNvSpPr>
            <a:spLocks noChangeArrowheads="1"/>
          </p:cNvSpPr>
          <p:nvPr/>
        </p:nvSpPr>
        <p:spPr bwMode="auto">
          <a:xfrm>
            <a:off x="5867400" y="5181600"/>
            <a:ext cx="1447800" cy="228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1600">
                <a:solidFill>
                  <a:srgbClr val="000000"/>
                </a:solidFill>
              </a:rPr>
              <a:t>6</a:t>
            </a:r>
          </a:p>
        </p:txBody>
      </p:sp>
      <p:sp>
        <p:nvSpPr>
          <p:cNvPr id="1070" name="Line 46"/>
          <p:cNvSpPr>
            <a:spLocks noChangeShapeType="1"/>
          </p:cNvSpPr>
          <p:nvPr/>
        </p:nvSpPr>
        <p:spPr bwMode="auto">
          <a:xfrm>
            <a:off x="2743200" y="3505200"/>
            <a:ext cx="0" cy="1676400"/>
          </a:xfrm>
          <a:prstGeom prst="line">
            <a:avLst/>
          </a:prstGeom>
          <a:ln>
            <a:headEnd/>
            <a:tailEnd type="triangle" w="med" len="med"/>
          </a:ln>
        </p:spPr>
        <p:style>
          <a:lnRef idx="1">
            <a:schemeClr val="accent2"/>
          </a:lnRef>
          <a:fillRef idx="2">
            <a:schemeClr val="accent2"/>
          </a:fillRef>
          <a:effectRef idx="1">
            <a:schemeClr val="accent2"/>
          </a:effectRef>
          <a:fontRef idx="minor">
            <a:schemeClr val="dk1"/>
          </a:fontRef>
        </p:style>
        <p:txBody>
          <a:bodyPr wrap="none" anchor="ctr">
            <a:spAutoFit/>
          </a:bodyPr>
          <a:lstStyle/>
          <a:p>
            <a:endParaRPr lang="en-US"/>
          </a:p>
        </p:txBody>
      </p:sp>
      <p:sp>
        <p:nvSpPr>
          <p:cNvPr id="1071" name="Line 47"/>
          <p:cNvSpPr>
            <a:spLocks noChangeShapeType="1"/>
          </p:cNvSpPr>
          <p:nvPr/>
        </p:nvSpPr>
        <p:spPr bwMode="auto">
          <a:xfrm flipV="1">
            <a:off x="6553200" y="3200400"/>
            <a:ext cx="0" cy="1981200"/>
          </a:xfrm>
          <a:prstGeom prst="line">
            <a:avLst/>
          </a:prstGeom>
          <a:ln>
            <a:headEnd/>
            <a:tailEnd type="triangle" w="med" len="med"/>
          </a:ln>
        </p:spPr>
        <p:style>
          <a:lnRef idx="1">
            <a:schemeClr val="accent2"/>
          </a:lnRef>
          <a:fillRef idx="2">
            <a:schemeClr val="accent2"/>
          </a:fillRef>
          <a:effectRef idx="1">
            <a:schemeClr val="accent2"/>
          </a:effectRef>
          <a:fontRef idx="minor">
            <a:schemeClr val="dk1"/>
          </a:fontRef>
        </p:style>
        <p:txBody>
          <a:bodyPr wrap="none" anchor="ctr">
            <a:spAutoFit/>
          </a:bodyPr>
          <a:lstStyle/>
          <a:p>
            <a:endParaRPr lang="en-US"/>
          </a:p>
        </p:txBody>
      </p:sp>
    </p:spTree>
    <p:extLst>
      <p:ext uri="{BB962C8B-B14F-4D97-AF65-F5344CB8AC3E}">
        <p14:creationId xmlns="" xmlns:p14="http://schemas.microsoft.com/office/powerpoint/2010/main" val="2585512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C:\Users\Dhanak\Desktop\stack-3-638.jpg"/>
          <p:cNvPicPr>
            <a:picLocks noGrp="1" noChangeAspect="1" noChangeArrowheads="1"/>
          </p:cNvPicPr>
          <p:nvPr>
            <p:ph sz="quarter" idx="1"/>
          </p:nvPr>
        </p:nvPicPr>
        <p:blipFill>
          <a:blip r:embed="rId2" cstate="print"/>
          <a:srcRect/>
          <a:stretch>
            <a:fillRect/>
          </a:stretch>
        </p:blipFill>
        <p:spPr bwMode="auto">
          <a:xfrm>
            <a:off x="381000" y="304800"/>
            <a:ext cx="8153400" cy="6121440"/>
          </a:xfrm>
          <a:prstGeom prst="rect">
            <a:avLst/>
          </a:prstGeom>
        </p:spPr>
        <p:style>
          <a:lnRef idx="2">
            <a:schemeClr val="dk1"/>
          </a:lnRef>
          <a:fillRef idx="1">
            <a:schemeClr val="lt1"/>
          </a:fillRef>
          <a:effectRef idx="0">
            <a:schemeClr val="dk1"/>
          </a:effectRef>
          <a:fontRef idx="minor">
            <a:schemeClr val="dk1"/>
          </a:fontRef>
        </p:style>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29</TotalTime>
  <Words>115</Words>
  <Application>Microsoft Office PowerPoint</Application>
  <PresentationFormat>On-screen Show (4:3)</PresentationFormat>
  <Paragraphs>61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Equity</vt:lpstr>
      <vt:lpstr>Chapter -3 [B]  stack</vt:lpstr>
      <vt:lpstr>What is a stack?</vt:lpstr>
      <vt:lpstr>Slide 3</vt:lpstr>
      <vt:lpstr>Slide 4</vt:lpstr>
      <vt:lpstr>Slide 5</vt:lpstr>
      <vt:lpstr>Stack: Properties</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pv</dc:creator>
  <cp:lastModifiedBy>Dhanak</cp:lastModifiedBy>
  <cp:revision>14</cp:revision>
  <dcterms:created xsi:type="dcterms:W3CDTF">2017-01-24T04:00:30Z</dcterms:created>
  <dcterms:modified xsi:type="dcterms:W3CDTF">2019-01-31T10:24:15Z</dcterms:modified>
</cp:coreProperties>
</file>