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64" r:id="rId3"/>
    <p:sldId id="445" r:id="rId4"/>
    <p:sldId id="465" r:id="rId5"/>
    <p:sldId id="463" r:id="rId6"/>
    <p:sldId id="466" r:id="rId7"/>
    <p:sldId id="467" r:id="rId8"/>
  </p:sldIdLst>
  <p:sldSz cx="9144000" cy="6858000" type="screen4x3"/>
  <p:notesSz cx="6781800" cy="9918700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DFCA"/>
    <a:srgbClr val="D49FFF"/>
    <a:srgbClr val="A2C1FE"/>
    <a:srgbClr val="FAFD00"/>
    <a:srgbClr val="063DE8"/>
    <a:srgbClr val="99FF33"/>
    <a:srgbClr val="66FF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438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76" y="-78"/>
      </p:cViewPr>
      <p:guideLst>
        <p:guide orient="horz" pos="2360"/>
        <p:guide pos="281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40050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-1588"/>
            <a:ext cx="2940050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80A8DA0A-0D82-417F-9720-5D0974EEE1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40050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-1588"/>
            <a:ext cx="2940050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69A02833-3144-4730-BC1F-D0C8B93CF1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6125"/>
            <a:ext cx="4956175" cy="3716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3CD63-7236-4D34-A410-FF2E67F148A6}" type="slidenum">
              <a:rPr lang="zh-TW" altLang="en-US" smtClean="0"/>
              <a:pPr/>
              <a:t>1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250" rIns="95250"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5C986-A3DE-4517-9431-FFDAE8408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5333E-45BA-43E1-8918-4E6F0EEE24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2ED90-B7C0-49D6-B229-A30C3C4DA4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F68E4-3889-49CF-8288-161B05B962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402F1-6F93-4A24-A43A-90817E0654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C08E-6930-49A5-92F2-A92EA05048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5E5F6-8BE6-4A2D-ABC1-ABC1FF1AB3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F807B-59DA-4FCC-A36E-DB3EAD75832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B2A5-A848-4AC6-AA0E-919C184511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1903A-19F4-4D2A-9333-FD9B4EE16A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174D1-6B10-437E-A1F5-E9C24A6924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5.bin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8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6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pPr>
              <a:defRPr/>
            </a:pPr>
            <a:fld id="{2F30BAE0-71FD-4EF6-8B62-C95691F5218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t>COMP104 Circular Linked List / Slide </a:t>
            </a:r>
            <a:fld id="{B8FCFD77-AF8D-4E49-B8A2-4C497EBEE0F1}" type="slidenum"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US" altLang="zh-TW" sz="1200" b="0">
              <a:solidFill>
                <a:schemeClr val="folHlink"/>
              </a:solidFill>
              <a:ea typeface="新細明體" pitchFamily="18" charset="-120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0" y="1371600"/>
          <a:ext cx="1196975" cy="133350"/>
        </p:xfrm>
        <a:graphic>
          <a:graphicData uri="http://schemas.openxmlformats.org/presentationml/2006/ole">
            <p:oleObj spid="_x0000_s1026" name="Clip" r:id="rId14" imgW="1197720" imgH="134280" progId="">
              <p:embed/>
            </p:oleObj>
          </a:graphicData>
        </a:graphic>
      </p:graphicFrame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1143000" y="1371600"/>
          <a:ext cx="1196975" cy="133350"/>
        </p:xfrm>
        <a:graphic>
          <a:graphicData uri="http://schemas.openxmlformats.org/presentationml/2006/ole">
            <p:oleObj spid="_x0000_s1027" name="Clip" r:id="rId15" imgW="1197720" imgH="134280" progId="">
              <p:embed/>
            </p:oleObj>
          </a:graphicData>
        </a:graphic>
      </p:graphicFrame>
      <p:graphicFrame>
        <p:nvGraphicFramePr>
          <p:cNvPr id="1028" name="Object 14"/>
          <p:cNvGraphicFramePr>
            <a:graphicFrameLocks noChangeAspect="1"/>
          </p:cNvGraphicFramePr>
          <p:nvPr/>
        </p:nvGraphicFramePr>
        <p:xfrm>
          <a:off x="2286000" y="1371600"/>
          <a:ext cx="1196975" cy="133350"/>
        </p:xfrm>
        <a:graphic>
          <a:graphicData uri="http://schemas.openxmlformats.org/presentationml/2006/ole">
            <p:oleObj spid="_x0000_s1028" name="Clip" r:id="rId16" imgW="1197720" imgH="134280" progId="">
              <p:embed/>
            </p:oleObj>
          </a:graphicData>
        </a:graphic>
      </p:graphicFrame>
      <p:graphicFrame>
        <p:nvGraphicFramePr>
          <p:cNvPr id="1029" name="Object 15"/>
          <p:cNvGraphicFramePr>
            <a:graphicFrameLocks noChangeAspect="1"/>
          </p:cNvGraphicFramePr>
          <p:nvPr/>
        </p:nvGraphicFramePr>
        <p:xfrm>
          <a:off x="3375025" y="1371600"/>
          <a:ext cx="1196975" cy="133350"/>
        </p:xfrm>
        <a:graphic>
          <a:graphicData uri="http://schemas.openxmlformats.org/presentationml/2006/ole">
            <p:oleObj spid="_x0000_s1029" name="Clip" r:id="rId17" imgW="1197720" imgH="134280" progId="">
              <p:embed/>
            </p:oleObj>
          </a:graphicData>
        </a:graphic>
      </p:graphicFrame>
      <p:graphicFrame>
        <p:nvGraphicFramePr>
          <p:cNvPr id="1030" name="Object 16"/>
          <p:cNvGraphicFramePr>
            <a:graphicFrameLocks noChangeAspect="1"/>
          </p:cNvGraphicFramePr>
          <p:nvPr/>
        </p:nvGraphicFramePr>
        <p:xfrm>
          <a:off x="4572000" y="1371600"/>
          <a:ext cx="1196975" cy="133350"/>
        </p:xfrm>
        <a:graphic>
          <a:graphicData uri="http://schemas.openxmlformats.org/presentationml/2006/ole">
            <p:oleObj spid="_x0000_s1030" name="Clip" r:id="rId18" imgW="1197720" imgH="134280" progId="">
              <p:embed/>
            </p:oleObj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5715000" y="1371600"/>
          <a:ext cx="1196975" cy="133350"/>
        </p:xfrm>
        <a:graphic>
          <a:graphicData uri="http://schemas.openxmlformats.org/presentationml/2006/ole">
            <p:oleObj spid="_x0000_s1031" name="Clip" r:id="rId19" imgW="1197720" imgH="134280" progId="">
              <p:embed/>
            </p:oleObj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6858000" y="1371600"/>
          <a:ext cx="1196975" cy="133350"/>
        </p:xfrm>
        <a:graphic>
          <a:graphicData uri="http://schemas.openxmlformats.org/presentationml/2006/ole">
            <p:oleObj spid="_x0000_s1032" name="Clip" r:id="rId20" imgW="1197720" imgH="134280" progId="">
              <p:embed/>
            </p:oleObj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7947025" y="1371600"/>
          <a:ext cx="1196975" cy="133350"/>
        </p:xfrm>
        <a:graphic>
          <a:graphicData uri="http://schemas.openxmlformats.org/presentationml/2006/ole">
            <p:oleObj spid="_x0000_s1033" name="Clip" r:id="rId21" imgW="1197720" imgH="134280" progId="">
              <p:embed/>
            </p:oleObj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1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9" descr="ch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81400"/>
            <a:ext cx="5486400" cy="29352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457200" y="609600"/>
            <a:ext cx="7772400" cy="21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zh-TW" sz="6600" dirty="0">
                <a:ea typeface="新細明體" pitchFamily="18" charset="-120"/>
              </a:rPr>
              <a:t>Circular Linked Lists - [CLL]</a:t>
            </a:r>
            <a:endParaRPr lang="en-U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50" name="Picture 2" descr="C:\Users\p.v\Desktop\ppt-on-linked-liststackqueue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52400"/>
            <a:ext cx="8839200" cy="65976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Circular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r>
              <a:rPr lang="en-US" altLang="zh-TW" sz="2400" smtClean="0">
                <a:ea typeface="新細明體" pitchFamily="18" charset="-120"/>
              </a:rPr>
              <a:t>A Circular Linked List is a special type of </a:t>
            </a:r>
            <a:r>
              <a:rPr lang="en-US" altLang="zh-TW" sz="2400" i="1" u="sng" smtClean="0">
                <a:ea typeface="新細明體" pitchFamily="18" charset="-120"/>
              </a:rPr>
              <a:t>Linked List.</a:t>
            </a:r>
          </a:p>
          <a:p>
            <a:r>
              <a:rPr lang="en-US" altLang="zh-TW" sz="2400" smtClean="0">
                <a:ea typeface="新細明體" pitchFamily="18" charset="-120"/>
              </a:rPr>
              <a:t>It supports traversing from the </a:t>
            </a:r>
            <a:r>
              <a:rPr lang="en-US" altLang="zh-TW" sz="2400" i="1" u="sng" smtClean="0">
                <a:ea typeface="新細明體" pitchFamily="18" charset="-120"/>
              </a:rPr>
              <a:t>end of the list to the beginning by making the last node point back to the head of the list.</a:t>
            </a:r>
          </a:p>
          <a:p>
            <a:r>
              <a:rPr lang="en-US" altLang="zh-TW" sz="2400" smtClean="0">
                <a:ea typeface="新細明體" pitchFamily="18" charset="-120"/>
              </a:rPr>
              <a:t>A Rear pointer is often used instead of a Head pointer</a:t>
            </a:r>
          </a:p>
        </p:txBody>
      </p:sp>
      <p:sp>
        <p:nvSpPr>
          <p:cNvPr id="5124" name="Line 162"/>
          <p:cNvSpPr>
            <a:spLocks noChangeShapeType="1"/>
          </p:cNvSpPr>
          <p:nvPr/>
        </p:nvSpPr>
        <p:spPr bwMode="auto">
          <a:xfrm>
            <a:off x="2338388" y="4238625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165"/>
          <p:cNvSpPr>
            <a:spLocks noChangeShapeType="1"/>
          </p:cNvSpPr>
          <p:nvPr/>
        </p:nvSpPr>
        <p:spPr bwMode="auto">
          <a:xfrm>
            <a:off x="3733800" y="4238625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169"/>
          <p:cNvSpPr>
            <a:spLocks noChangeShapeType="1"/>
          </p:cNvSpPr>
          <p:nvPr/>
        </p:nvSpPr>
        <p:spPr bwMode="auto">
          <a:xfrm>
            <a:off x="5078413" y="4238625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Line 171"/>
          <p:cNvSpPr>
            <a:spLocks noChangeShapeType="1"/>
          </p:cNvSpPr>
          <p:nvPr/>
        </p:nvSpPr>
        <p:spPr bwMode="auto">
          <a:xfrm>
            <a:off x="6423025" y="4238625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8" name="Text Box 173"/>
          <p:cNvSpPr txBox="1">
            <a:spLocks noChangeArrowheads="1"/>
          </p:cNvSpPr>
          <p:nvPr/>
        </p:nvSpPr>
        <p:spPr bwMode="auto">
          <a:xfrm>
            <a:off x="6858000" y="50292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algn="l">
              <a:buFont typeface="Monotype Sorts" pitchFamily="2" charset="2"/>
              <a:buNone/>
            </a:pPr>
            <a:r>
              <a:rPr lang="en-US" altLang="zh-TW" sz="1800">
                <a:ea typeface="新細明體" pitchFamily="18" charset="-120"/>
              </a:rPr>
              <a:t>Rear</a:t>
            </a:r>
          </a:p>
        </p:txBody>
      </p:sp>
      <p:sp>
        <p:nvSpPr>
          <p:cNvPr id="5129" name="Line 174"/>
          <p:cNvSpPr>
            <a:spLocks noChangeShapeType="1"/>
          </p:cNvSpPr>
          <p:nvPr/>
        </p:nvSpPr>
        <p:spPr bwMode="auto">
          <a:xfrm flipV="1">
            <a:off x="7162800" y="4495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130" name="Group 190"/>
          <p:cNvGrpSpPr>
            <a:grpSpLocks/>
          </p:cNvGrpSpPr>
          <p:nvPr/>
        </p:nvGrpSpPr>
        <p:grpSpPr bwMode="auto">
          <a:xfrm>
            <a:off x="1447800" y="4038600"/>
            <a:ext cx="990600" cy="381000"/>
            <a:chOff x="1060" y="2584"/>
            <a:chExt cx="445" cy="304"/>
          </a:xfrm>
        </p:grpSpPr>
        <p:sp>
          <p:nvSpPr>
            <p:cNvPr id="5144" name="Rectangle 176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5145" name="Rectangle 178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131" name="AutoShape 187"/>
          <p:cNvCxnSpPr>
            <a:cxnSpLocks noChangeShapeType="1"/>
          </p:cNvCxnSpPr>
          <p:nvPr/>
        </p:nvCxnSpPr>
        <p:spPr bwMode="auto">
          <a:xfrm flipH="1">
            <a:off x="1447800" y="4267200"/>
            <a:ext cx="6335713" cy="1588"/>
          </a:xfrm>
          <a:prstGeom prst="bentConnector5">
            <a:avLst>
              <a:gd name="adj1" fmla="val -3606"/>
              <a:gd name="adj2" fmla="val -29600009"/>
              <a:gd name="adj3" fmla="val 103606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</p:spPr>
      </p:cxnSp>
      <p:grpSp>
        <p:nvGrpSpPr>
          <p:cNvPr id="5132" name="Group 194"/>
          <p:cNvGrpSpPr>
            <a:grpSpLocks/>
          </p:cNvGrpSpPr>
          <p:nvPr/>
        </p:nvGrpSpPr>
        <p:grpSpPr bwMode="auto">
          <a:xfrm>
            <a:off x="2781300" y="4038600"/>
            <a:ext cx="990600" cy="381000"/>
            <a:chOff x="1060" y="2584"/>
            <a:chExt cx="445" cy="304"/>
          </a:xfrm>
        </p:grpSpPr>
        <p:sp>
          <p:nvSpPr>
            <p:cNvPr id="5142" name="Rectangle 195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5143" name="Rectangle 196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97"/>
          <p:cNvGrpSpPr>
            <a:grpSpLocks/>
          </p:cNvGrpSpPr>
          <p:nvPr/>
        </p:nvGrpSpPr>
        <p:grpSpPr bwMode="auto">
          <a:xfrm>
            <a:off x="4114800" y="4038600"/>
            <a:ext cx="990600" cy="381000"/>
            <a:chOff x="1060" y="2584"/>
            <a:chExt cx="445" cy="304"/>
          </a:xfrm>
        </p:grpSpPr>
        <p:sp>
          <p:nvSpPr>
            <p:cNvPr id="5140" name="Rectangle 198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5141" name="Rectangle 199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200"/>
          <p:cNvGrpSpPr>
            <a:grpSpLocks/>
          </p:cNvGrpSpPr>
          <p:nvPr/>
        </p:nvGrpSpPr>
        <p:grpSpPr bwMode="auto">
          <a:xfrm>
            <a:off x="6781800" y="4038600"/>
            <a:ext cx="990600" cy="381000"/>
            <a:chOff x="1060" y="2584"/>
            <a:chExt cx="445" cy="304"/>
          </a:xfrm>
        </p:grpSpPr>
        <p:sp>
          <p:nvSpPr>
            <p:cNvPr id="5138" name="Rectangle 201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5139" name="Rectangle 202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5" name="Group 203"/>
          <p:cNvGrpSpPr>
            <a:grpSpLocks/>
          </p:cNvGrpSpPr>
          <p:nvPr/>
        </p:nvGrpSpPr>
        <p:grpSpPr bwMode="auto">
          <a:xfrm>
            <a:off x="5448300" y="4038600"/>
            <a:ext cx="990600" cy="381000"/>
            <a:chOff x="1060" y="2584"/>
            <a:chExt cx="445" cy="304"/>
          </a:xfrm>
        </p:grpSpPr>
        <p:sp>
          <p:nvSpPr>
            <p:cNvPr id="5136" name="Rectangle 204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5137" name="Rectangle 205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147" name="Picture 2" descr="C:\Users\p.v\Desktop\doubly-circular-linked-list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4267200"/>
            <a:ext cx="6248400" cy="2395538"/>
          </a:xfrm>
          <a:noFill/>
        </p:spPr>
      </p:pic>
      <p:pic>
        <p:nvPicPr>
          <p:cNvPr id="6148" name="Picture 3" descr="C:\Users\p.v\Desktop\big_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8839200" cy="388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0292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Circular linked lists are </a:t>
            </a:r>
            <a:r>
              <a:rPr lang="en-US" sz="2400" i="1" u="sng" dirty="0" smtClean="0">
                <a:solidFill>
                  <a:srgbClr val="FF0000"/>
                </a:solidFill>
              </a:rPr>
              <a:t>usually sorted.</a:t>
            </a:r>
          </a:p>
          <a:p>
            <a:endParaRPr lang="en-US" sz="2400" i="1" u="sng" dirty="0" smtClean="0"/>
          </a:p>
          <a:p>
            <a:r>
              <a:rPr lang="en-US" sz="2400" dirty="0" smtClean="0"/>
              <a:t>Circular linked lists are useful for playing video and sound files in </a:t>
            </a:r>
            <a:r>
              <a:rPr lang="en-US" sz="2400" u="sng" dirty="0" smtClean="0"/>
              <a:t>“looping” </a:t>
            </a:r>
            <a:r>
              <a:rPr lang="en-US" sz="2400" dirty="0" smtClean="0"/>
              <a:t>mode.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DFCA"/>
                </a:solidFill>
              </a:rPr>
              <a:t>circularly linked list</a:t>
            </a:r>
            <a:r>
              <a:rPr lang="en-US" sz="2400" dirty="0" smtClean="0">
                <a:solidFill>
                  <a:srgbClr val="00DFCA"/>
                </a:solidFill>
              </a:rPr>
              <a:t>, all nodes are </a:t>
            </a:r>
            <a:r>
              <a:rPr lang="en-US" sz="2400" b="1" dirty="0" smtClean="0">
                <a:solidFill>
                  <a:srgbClr val="00DFCA"/>
                </a:solidFill>
              </a:rPr>
              <a:t>linked</a:t>
            </a:r>
            <a:r>
              <a:rPr lang="en-US" sz="2400" dirty="0" smtClean="0">
                <a:solidFill>
                  <a:srgbClr val="00DFCA"/>
                </a:solidFill>
              </a:rPr>
              <a:t> in a continuous circle, </a:t>
            </a:r>
            <a:r>
              <a:rPr lang="en-US" sz="2400" i="1" u="sng" dirty="0" smtClean="0">
                <a:solidFill>
                  <a:srgbClr val="00DFCA"/>
                </a:solidFill>
              </a:rPr>
              <a:t>without using null.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F0"/>
                </a:solidFill>
              </a:rPr>
              <a:t>For </a:t>
            </a:r>
            <a:r>
              <a:rPr lang="en-US" sz="2400" b="1" dirty="0" smtClean="0">
                <a:solidFill>
                  <a:srgbClr val="00B0F0"/>
                </a:solidFill>
              </a:rPr>
              <a:t>lists</a:t>
            </a:r>
            <a:r>
              <a:rPr lang="en-US" sz="2400" dirty="0" smtClean="0">
                <a:solidFill>
                  <a:srgbClr val="00B0F0"/>
                </a:solidFill>
              </a:rPr>
              <a:t> with a </a:t>
            </a:r>
            <a:r>
              <a:rPr lang="en-US" sz="2400" i="1" u="sng" dirty="0" smtClean="0">
                <a:solidFill>
                  <a:srgbClr val="00B0F0"/>
                </a:solidFill>
              </a:rPr>
              <a:t>front and a back (such as a queue), one stores a reference to the last node in the </a:t>
            </a:r>
            <a:r>
              <a:rPr lang="en-US" sz="2400" b="1" i="1" u="sng" dirty="0" smtClean="0">
                <a:solidFill>
                  <a:srgbClr val="00B0F0"/>
                </a:solidFill>
              </a:rPr>
              <a:t>list</a:t>
            </a:r>
            <a:r>
              <a:rPr lang="en-US" sz="2400" i="1" u="sng" dirty="0" smtClean="0">
                <a:solidFill>
                  <a:srgbClr val="00B0F0"/>
                </a:solidFill>
              </a:rPr>
              <a:t>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FF00"/>
                </a:solidFill>
              </a:rPr>
              <a:t>The </a:t>
            </a:r>
            <a:r>
              <a:rPr lang="en-US" sz="2400" i="1" u="sng" dirty="0" smtClean="0">
                <a:solidFill>
                  <a:srgbClr val="FFFF00"/>
                </a:solidFill>
              </a:rPr>
              <a:t>next node after</a:t>
            </a:r>
            <a:r>
              <a:rPr lang="en-US" sz="2400" dirty="0" smtClean="0">
                <a:solidFill>
                  <a:srgbClr val="FFFF00"/>
                </a:solidFill>
              </a:rPr>
              <a:t> the </a:t>
            </a:r>
            <a:r>
              <a:rPr lang="en-US" sz="2400" i="1" u="sng" dirty="0" smtClean="0">
                <a:solidFill>
                  <a:srgbClr val="FFFF00"/>
                </a:solidFill>
              </a:rPr>
              <a:t>last node is the first node.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Maruti\Desktop\Circular Linked List Introduction and Applications  PrepInsta - Google Chr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692294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Maruti\Downloads\Insertion-in-beg-ci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534400" cy="297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 descr="C:\Users\Maruti\Downloads\Insertion-in-end-ci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81400"/>
            <a:ext cx="85344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3175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3175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94</TotalTime>
  <Pages>33</Pages>
  <Words>98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Double Lines</vt:lpstr>
      <vt:lpstr>Clip</vt:lpstr>
      <vt:lpstr>Slide 1</vt:lpstr>
      <vt:lpstr>Slide 2</vt:lpstr>
      <vt:lpstr>Circular Linked Lists</vt:lpstr>
      <vt:lpstr>Slide 4</vt:lpstr>
      <vt:lpstr>Motivation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comp104 notes</dc:title>
  <dc:creator>Andrew Horner</dc:creator>
  <cp:lastModifiedBy>Maruti</cp:lastModifiedBy>
  <cp:revision>517</cp:revision>
  <cp:lastPrinted>1998-12-01T01:48:38Z</cp:lastPrinted>
  <dcterms:created xsi:type="dcterms:W3CDTF">1996-06-16T00:02:10Z</dcterms:created>
  <dcterms:modified xsi:type="dcterms:W3CDTF">2021-05-15T06:58:42Z</dcterms:modified>
</cp:coreProperties>
</file>