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Roboto"/>
      <p:regular r:id="rId36"/>
      <p:bold r:id="rId37"/>
      <p:italic r:id="rId38"/>
      <p:boldItalic r:id="rId39"/>
    </p:embeddedFont>
    <p:embeddedFont>
      <p:font typeface="Montserrat"/>
      <p:regular r:id="rId40"/>
      <p:bold r:id="rId41"/>
      <p:italic r:id="rId42"/>
      <p:boldItalic r:id="rId43"/>
    </p:embeddedFont>
    <p:embeddedFont>
      <p:font typeface="Lato"/>
      <p:regular r:id="rId44"/>
      <p:bold r:id="rId45"/>
      <p:italic r:id="rId46"/>
      <p:boldItalic r:id="rId47"/>
    </p:embeddedFont>
    <p:embeddedFont>
      <p:font typeface="Comfortaa"/>
      <p:regular r:id="rId48"/>
      <p:bold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6148ED2-1085-42D3-8663-069D01D4E157}">
  <a:tblStyle styleId="{C6148ED2-1085-42D3-8663-069D01D4E15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regular.fntdata"/><Relationship Id="rId42" Type="http://schemas.openxmlformats.org/officeDocument/2006/relationships/font" Target="fonts/Montserrat-italic.fntdata"/><Relationship Id="rId41" Type="http://schemas.openxmlformats.org/officeDocument/2006/relationships/font" Target="fonts/Montserrat-bold.fntdata"/><Relationship Id="rId44" Type="http://schemas.openxmlformats.org/officeDocument/2006/relationships/font" Target="fonts/Lato-regular.fntdata"/><Relationship Id="rId43" Type="http://schemas.openxmlformats.org/officeDocument/2006/relationships/font" Target="fonts/Montserrat-boldItalic.fntdata"/><Relationship Id="rId46" Type="http://schemas.openxmlformats.org/officeDocument/2006/relationships/font" Target="fonts/Lato-italic.fntdata"/><Relationship Id="rId45"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Comfortaa-regular.fntdata"/><Relationship Id="rId47" Type="http://schemas.openxmlformats.org/officeDocument/2006/relationships/font" Target="fonts/Lato-boldItalic.fntdata"/><Relationship Id="rId49" Type="http://schemas.openxmlformats.org/officeDocument/2006/relationships/font" Target="fonts/Comfortaa-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font" Target="fonts/Roboto-bold.fntdata"/><Relationship Id="rId36" Type="http://schemas.openxmlformats.org/officeDocument/2006/relationships/font" Target="fonts/Roboto-regular.fntdata"/><Relationship Id="rId39" Type="http://schemas.openxmlformats.org/officeDocument/2006/relationships/font" Target="fonts/Roboto-boldItalic.fntdata"/><Relationship Id="rId38" Type="http://schemas.openxmlformats.org/officeDocument/2006/relationships/font" Target="fonts/Roboto-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16adbbc500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16adbbc5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1a22215eba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1a22215eba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1a22215eba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1a22215eba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1a22215eba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1a22215eba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1a22215eba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1a22215eb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D1D5DB"/>
                </a:solidFill>
                <a:highlight>
                  <a:srgbClr val="444654"/>
                </a:highlight>
                <a:latin typeface="Roboto"/>
                <a:ea typeface="Roboto"/>
                <a:cs typeface="Roboto"/>
                <a:sym typeface="Roboto"/>
              </a:rPr>
              <a:t>The team made several changes to improve their development process. Adding smoke tests to the GithubActions workflow ensures that critical parts of the application are functioning properly. Enforcing the use of pull requests and strict branch naming conventions helps keep the codebase organized and prevents issues caused by incorrect merges. These changes ensure that the development process is more efficient and effective, ultimately leading to a better end product.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1a22215eba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1a22215eba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After signing in from the home page, the user will be directed to the dashboard.</a:t>
            </a:r>
            <a:endParaRPr sz="1300">
              <a:solidFill>
                <a:schemeClr val="dk1"/>
              </a:solidFill>
              <a:latin typeface="Lato"/>
              <a:ea typeface="Lato"/>
              <a:cs typeface="Lato"/>
              <a:sym typeface="Lato"/>
            </a:endParaRPr>
          </a:p>
          <a:p>
            <a:pPr indent="-311150" lvl="0" marL="457200" rtl="0" algn="l">
              <a:lnSpc>
                <a:spcPct val="115000"/>
              </a:lnSpc>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When the Register Now button is clicked, it leads to the registration page, which is currently a dead end as we do not yet have clarification on if we would be handling registration from our end and have someone authenticate it, or if someone (outside our system) does the registration for every participant and gives them their registration details.</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16adbbc50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16adbbc50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After signing in from the home page, the user will be directed to the dashboard.</a:t>
            </a:r>
            <a:endParaRPr sz="1300">
              <a:solidFill>
                <a:schemeClr val="dk1"/>
              </a:solidFill>
              <a:latin typeface="Lato"/>
              <a:ea typeface="Lato"/>
              <a:cs typeface="Lato"/>
              <a:sym typeface="Lato"/>
            </a:endParaRPr>
          </a:p>
          <a:p>
            <a:pPr indent="-311150" lvl="0" marL="457200" rtl="0" algn="l">
              <a:lnSpc>
                <a:spcPct val="115000"/>
              </a:lnSpc>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When the Register Now button is clicked, it leads to the registration page, which is currently a dead end as we do not yet have clarification on if we would be handling registration from our end and have someone authenticate it, or if someone (outside our system) does the registration for every participant and gives them their registration details.</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1a22215eba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1a22215eba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After signing in from the home page, the user will be directed to the dashboard.</a:t>
            </a:r>
            <a:endParaRPr sz="1300">
              <a:solidFill>
                <a:schemeClr val="dk1"/>
              </a:solidFill>
              <a:latin typeface="Lato"/>
              <a:ea typeface="Lato"/>
              <a:cs typeface="Lato"/>
              <a:sym typeface="Lato"/>
            </a:endParaRPr>
          </a:p>
          <a:p>
            <a:pPr indent="-311150" lvl="0" marL="457200" rtl="0" algn="l">
              <a:lnSpc>
                <a:spcPct val="115000"/>
              </a:lnSpc>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When the Register Now button is clicked, it leads to the registration page, which is currently a dead end as we do not yet have clarification on if we would be handling registration from our end and have someone authenticate it, or if someone (outside our system) does the registration for every participant and gives them their registration details.</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1a22215eba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1a22215eb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After signing in from the home page, the user will be directed to the dashboard.</a:t>
            </a:r>
            <a:endParaRPr sz="1300">
              <a:solidFill>
                <a:schemeClr val="dk1"/>
              </a:solidFill>
              <a:latin typeface="Lato"/>
              <a:ea typeface="Lato"/>
              <a:cs typeface="Lato"/>
              <a:sym typeface="Lato"/>
            </a:endParaRPr>
          </a:p>
          <a:p>
            <a:pPr indent="-311150" lvl="0" marL="457200" rtl="0" algn="l">
              <a:lnSpc>
                <a:spcPct val="115000"/>
              </a:lnSpc>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When the Register Now button is clicked, it leads to the registration page, which is currently a dead end as we do not yet have clarification on if we would be handling registration from our end and have someone authenticate it, or if someone (outside our system) does the registration for every participant and gives them their registration details.</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16adbbc500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16adbbc50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1c5d3b9cb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1c5d3b9cb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16adbbc500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16adbbc50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16adbbc50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16adbbc50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1c5d3b9cb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1c5d3b9cb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1c5d3b9cbd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1c5d3b9cbd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16adbbc500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16adbbc500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16adbbc500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16adbbc500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16adbbc500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16adbbc500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16adbbc500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16adbbc500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1a22215eba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1a22215eba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1a22215eba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1a22215eba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16adbbc500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16adbbc500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1a22215eb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1a22215eb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ECECF1"/>
                </a:solidFill>
                <a:highlight>
                  <a:srgbClr val="343541"/>
                </a:highlight>
                <a:latin typeface="Roboto"/>
                <a:ea typeface="Roboto"/>
                <a:cs typeface="Roboto"/>
                <a:sym typeface="Roboto"/>
              </a:rPr>
              <a:t>Implement actual test cases for all code written so far and also write test cases for further development.</a:t>
            </a:r>
            <a:endParaRPr sz="1200">
              <a:solidFill>
                <a:srgbClr val="ECECF1"/>
              </a:solidFill>
              <a:highlight>
                <a:srgbClr val="343541"/>
              </a:highlight>
              <a:latin typeface="Roboto"/>
              <a:ea typeface="Roboto"/>
              <a:cs typeface="Roboto"/>
              <a:sym typeface="Roboto"/>
            </a:endParaRPr>
          </a:p>
          <a:p>
            <a:pPr indent="0" lvl="0" marL="0" rtl="0" algn="l">
              <a:spcBef>
                <a:spcPts val="0"/>
              </a:spcBef>
              <a:spcAft>
                <a:spcPts val="0"/>
              </a:spcAft>
              <a:buNone/>
            </a:pPr>
            <a:r>
              <a:rPr lang="en" sz="1200">
                <a:solidFill>
                  <a:srgbClr val="ECECF1"/>
                </a:solidFill>
                <a:highlight>
                  <a:srgbClr val="343541"/>
                </a:highlight>
                <a:latin typeface="Roboto"/>
                <a:ea typeface="Roboto"/>
                <a:cs typeface="Roboto"/>
                <a:sym typeface="Roboto"/>
              </a:rPr>
              <a:t>Implement smoke testing, unit and integration testing, and work on understanding test hooks, assertions and mocking.</a:t>
            </a:r>
            <a:endParaRPr sz="1200">
              <a:solidFill>
                <a:srgbClr val="ECECF1"/>
              </a:solidFill>
              <a:highlight>
                <a:srgbClr val="343541"/>
              </a:highlight>
              <a:latin typeface="Roboto"/>
              <a:ea typeface="Roboto"/>
              <a:cs typeface="Roboto"/>
              <a:sym typeface="Roboto"/>
            </a:endParaRPr>
          </a:p>
          <a:p>
            <a:pPr indent="0" lvl="0" marL="0" rtl="0" algn="l">
              <a:spcBef>
                <a:spcPts val="0"/>
              </a:spcBef>
              <a:spcAft>
                <a:spcPts val="0"/>
              </a:spcAft>
              <a:buNone/>
            </a:pPr>
            <a:r>
              <a:rPr lang="en" sz="1200">
                <a:solidFill>
                  <a:srgbClr val="ECECF1"/>
                </a:solidFill>
                <a:highlight>
                  <a:srgbClr val="343541"/>
                </a:highlight>
                <a:latin typeface="Roboto"/>
                <a:ea typeface="Roboto"/>
                <a:cs typeface="Roboto"/>
                <a:sym typeface="Roboto"/>
              </a:rPr>
              <a:t>Improve test matrix and update the test plan as we move forward.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16adbbc50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16adbbc50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D1D5DB"/>
              </a:buClr>
              <a:buSzPts val="1200"/>
              <a:buFont typeface="Roboto"/>
              <a:buAutoNum type="arabicPeriod"/>
            </a:pPr>
            <a:r>
              <a:rPr lang="en" sz="1200">
                <a:solidFill>
                  <a:srgbClr val="D1D5DB"/>
                </a:solidFill>
                <a:highlight>
                  <a:srgbClr val="444654"/>
                </a:highlight>
                <a:latin typeface="Roboto"/>
                <a:ea typeface="Roboto"/>
                <a:cs typeface="Roboto"/>
                <a:sym typeface="Roboto"/>
              </a:rPr>
              <a:t>Moved task delegation from Asana to Git Issues due to learning challenges.</a:t>
            </a:r>
            <a:endParaRPr sz="1200">
              <a:solidFill>
                <a:srgbClr val="D1D5DB"/>
              </a:solidFill>
              <a:highlight>
                <a:srgbClr val="444654"/>
              </a:highlight>
              <a:latin typeface="Roboto"/>
              <a:ea typeface="Roboto"/>
              <a:cs typeface="Roboto"/>
              <a:sym typeface="Roboto"/>
            </a:endParaRPr>
          </a:p>
          <a:p>
            <a:pPr indent="-304800" lvl="0" marL="457200" rtl="0" algn="l">
              <a:lnSpc>
                <a:spcPct val="115000"/>
              </a:lnSpc>
              <a:spcBef>
                <a:spcPts val="0"/>
              </a:spcBef>
              <a:spcAft>
                <a:spcPts val="0"/>
              </a:spcAft>
              <a:buClr>
                <a:srgbClr val="D1D5DB"/>
              </a:buClr>
              <a:buSzPts val="1200"/>
              <a:buFont typeface="Roboto"/>
              <a:buAutoNum type="arabicPeriod"/>
            </a:pPr>
            <a:r>
              <a:rPr lang="en" sz="1200">
                <a:solidFill>
                  <a:srgbClr val="D1D5DB"/>
                </a:solidFill>
                <a:highlight>
                  <a:srgbClr val="444654"/>
                </a:highlight>
                <a:latin typeface="Roboto"/>
                <a:ea typeface="Roboto"/>
                <a:cs typeface="Roboto"/>
                <a:sym typeface="Roboto"/>
              </a:rPr>
              <a:t>Inconsistent usage and unclear subtask display led to the transition.</a:t>
            </a:r>
            <a:endParaRPr sz="1200">
              <a:solidFill>
                <a:srgbClr val="D1D5DB"/>
              </a:solidFill>
              <a:highlight>
                <a:srgbClr val="444654"/>
              </a:highlight>
              <a:latin typeface="Roboto"/>
              <a:ea typeface="Roboto"/>
              <a:cs typeface="Roboto"/>
              <a:sym typeface="Roboto"/>
            </a:endParaRPr>
          </a:p>
          <a:p>
            <a:pPr indent="-304800" lvl="0" marL="457200" rtl="0" algn="l">
              <a:lnSpc>
                <a:spcPct val="115000"/>
              </a:lnSpc>
              <a:spcBef>
                <a:spcPts val="0"/>
              </a:spcBef>
              <a:spcAft>
                <a:spcPts val="0"/>
              </a:spcAft>
              <a:buClr>
                <a:srgbClr val="D1D5DB"/>
              </a:buClr>
              <a:buSzPts val="1200"/>
              <a:buFont typeface="Roboto"/>
              <a:buAutoNum type="arabicPeriod"/>
            </a:pPr>
            <a:r>
              <a:rPr lang="en" sz="1200">
                <a:solidFill>
                  <a:srgbClr val="D1D5DB"/>
                </a:solidFill>
                <a:highlight>
                  <a:srgbClr val="444654"/>
                </a:highlight>
                <a:latin typeface="Roboto"/>
                <a:ea typeface="Roboto"/>
                <a:cs typeface="Roboto"/>
                <a:sym typeface="Roboto"/>
              </a:rPr>
              <a:t>Actual vs. estimated time presentation was confusing for the team and instructors.</a:t>
            </a:r>
            <a:endParaRPr sz="1200">
              <a:solidFill>
                <a:srgbClr val="D1D5DB"/>
              </a:solidFill>
              <a:highlight>
                <a:srgbClr val="444654"/>
              </a:highlight>
              <a:latin typeface="Roboto"/>
              <a:ea typeface="Roboto"/>
              <a:cs typeface="Roboto"/>
              <a:sym typeface="Roboto"/>
            </a:endParaRPr>
          </a:p>
          <a:p>
            <a:pPr indent="-304800" lvl="0" marL="457200" rtl="0" algn="l">
              <a:lnSpc>
                <a:spcPct val="115000"/>
              </a:lnSpc>
              <a:spcBef>
                <a:spcPts val="0"/>
              </a:spcBef>
              <a:spcAft>
                <a:spcPts val="0"/>
              </a:spcAft>
              <a:buClr>
                <a:srgbClr val="D1D5DB"/>
              </a:buClr>
              <a:buSzPts val="1200"/>
              <a:buFont typeface="Roboto"/>
              <a:buAutoNum type="arabicPeriod"/>
            </a:pPr>
            <a:r>
              <a:rPr lang="en" sz="1200">
                <a:solidFill>
                  <a:srgbClr val="D1D5DB"/>
                </a:solidFill>
                <a:highlight>
                  <a:srgbClr val="444654"/>
                </a:highlight>
                <a:latin typeface="Roboto"/>
                <a:ea typeface="Roboto"/>
                <a:cs typeface="Roboto"/>
                <a:sym typeface="Roboto"/>
              </a:rPr>
              <a:t>Git Issues provides better notification for assigned tasks and issue tracking.</a:t>
            </a:r>
            <a:endParaRPr sz="1200">
              <a:solidFill>
                <a:srgbClr val="D1D5DB"/>
              </a:solidFill>
              <a:highlight>
                <a:srgbClr val="444654"/>
              </a:highlight>
              <a:latin typeface="Roboto"/>
              <a:ea typeface="Roboto"/>
              <a:cs typeface="Roboto"/>
              <a:sym typeface="Roboto"/>
            </a:endParaRPr>
          </a:p>
          <a:p>
            <a:pPr indent="-304800" lvl="0" marL="457200" rtl="0" algn="l">
              <a:lnSpc>
                <a:spcPct val="115000"/>
              </a:lnSpc>
              <a:spcBef>
                <a:spcPts val="0"/>
              </a:spcBef>
              <a:spcAft>
                <a:spcPts val="0"/>
              </a:spcAft>
              <a:buClr>
                <a:srgbClr val="D1D5DB"/>
              </a:buClr>
              <a:buSzPts val="1200"/>
              <a:buFont typeface="Roboto"/>
              <a:buAutoNum type="arabicPeriod"/>
            </a:pPr>
            <a:r>
              <a:rPr lang="en" sz="1200">
                <a:solidFill>
                  <a:srgbClr val="D1D5DB"/>
                </a:solidFill>
                <a:highlight>
                  <a:srgbClr val="444654"/>
                </a:highlight>
                <a:latin typeface="Roboto"/>
                <a:ea typeface="Roboto"/>
                <a:cs typeface="Roboto"/>
                <a:sym typeface="Roboto"/>
              </a:rPr>
              <a:t>Link to team's Git Issues and tasks provided.</a:t>
            </a:r>
            <a:endParaRPr sz="1200">
              <a:solidFill>
                <a:srgbClr val="D1D5DB"/>
              </a:solidFill>
              <a:highlight>
                <a:srgbClr val="444654"/>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16adbbc50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16adbbc50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1a22215eb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1a22215eb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1a22215eb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1a22215eb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1a22215eba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1a22215eba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D1D5DB"/>
                </a:solidFill>
                <a:highlight>
                  <a:srgbClr val="444654"/>
                </a:highlight>
                <a:latin typeface="Roboto"/>
                <a:ea typeface="Roboto"/>
                <a:cs typeface="Roboto"/>
                <a:sym typeface="Roboto"/>
              </a:rPr>
              <a:t>The team made several changes to improve their development process. Adding smoke tests to the GithubActions workflow ensures that critical parts of the application are functioning properly. Enforcing the use of pull requests and strict branch naming conventions helps keep the codebase organized and prevents issues caused by incorrect merges. These changes ensure that the development process is more efficient and effective, ultimately leading to a better end product.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1a22215eba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1a22215eba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508425" y="2940675"/>
            <a:ext cx="6859800" cy="838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SASK LONG COVID PARTICIPANT PORTAL</a:t>
            </a:r>
            <a:endParaRPr b="1"/>
          </a:p>
        </p:txBody>
      </p:sp>
      <p:sp>
        <p:nvSpPr>
          <p:cNvPr id="135" name="Google Shape;135;p13"/>
          <p:cNvSpPr txBox="1"/>
          <p:nvPr>
            <p:ph idx="1" type="subTitle"/>
          </p:nvPr>
        </p:nvSpPr>
        <p:spPr>
          <a:xfrm>
            <a:off x="564475" y="4205250"/>
            <a:ext cx="7227300" cy="754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Stakeholder - Dr. Osgood</a:t>
            </a:r>
            <a:endParaRPr/>
          </a:p>
          <a:p>
            <a:pPr indent="0" lvl="0" marL="0" rtl="0" algn="l">
              <a:spcBef>
                <a:spcPts val="0"/>
              </a:spcBef>
              <a:spcAft>
                <a:spcPts val="0"/>
              </a:spcAft>
              <a:buNone/>
            </a:pPr>
            <a:r>
              <a:rPr lang="en"/>
              <a:t>CMPT 371 - Team 2 ID 4</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Time Tracking</a:t>
            </a:r>
            <a:endParaRPr/>
          </a:p>
        </p:txBody>
      </p:sp>
      <p:sp>
        <p:nvSpPr>
          <p:cNvPr id="192" name="Google Shape;192;p22"/>
          <p:cNvSpPr txBox="1"/>
          <p:nvPr>
            <p:ph idx="1" type="body"/>
          </p:nvPr>
        </p:nvSpPr>
        <p:spPr>
          <a:xfrm>
            <a:off x="1297500" y="1307850"/>
            <a:ext cx="7038900" cy="3906600"/>
          </a:xfrm>
          <a:prstGeom prst="rect">
            <a:avLst/>
          </a:prstGeom>
        </p:spPr>
        <p:txBody>
          <a:bodyPr anchorCtr="0" anchor="t" bIns="91425" lIns="91425" spcFirstLastPara="1" rIns="91425" wrap="square" tIns="91425">
            <a:noAutofit/>
          </a:bodyPr>
          <a:lstStyle/>
          <a:p>
            <a:pPr indent="-323532" lvl="0" marL="457200" rtl="0" algn="l">
              <a:lnSpc>
                <a:spcPct val="200000"/>
              </a:lnSpc>
              <a:spcBef>
                <a:spcPts val="0"/>
              </a:spcBef>
              <a:spcAft>
                <a:spcPts val="0"/>
              </a:spcAft>
              <a:buSzPts val="1495"/>
              <a:buChar char="➔"/>
            </a:pPr>
            <a:r>
              <a:rPr lang="en" sz="1495"/>
              <a:t>We use a Google Sheet template to track the time we spend on the project.</a:t>
            </a:r>
            <a:endParaRPr sz="1495"/>
          </a:p>
          <a:p>
            <a:pPr indent="-323532" lvl="0" marL="457200" rtl="0" algn="l">
              <a:lnSpc>
                <a:spcPct val="200000"/>
              </a:lnSpc>
              <a:spcBef>
                <a:spcPts val="0"/>
              </a:spcBef>
              <a:spcAft>
                <a:spcPts val="0"/>
              </a:spcAft>
              <a:buSzPts val="1495"/>
              <a:buChar char="➔"/>
            </a:pPr>
            <a:r>
              <a:rPr lang="en" sz="1495"/>
              <a:t>This information helps us monitor project progress, identify bottlenecks, and track team productivity. </a:t>
            </a:r>
            <a:endParaRPr sz="1495"/>
          </a:p>
          <a:p>
            <a:pPr indent="-323532" lvl="0" marL="457200" rtl="0" algn="l">
              <a:lnSpc>
                <a:spcPct val="200000"/>
              </a:lnSpc>
              <a:spcBef>
                <a:spcPts val="0"/>
              </a:spcBef>
              <a:spcAft>
                <a:spcPts val="0"/>
              </a:spcAft>
              <a:buSzPts val="1495"/>
              <a:buChar char="➔"/>
            </a:pPr>
            <a:r>
              <a:rPr lang="en" sz="1495"/>
              <a:t>We use actual time to compare with our estimated time and plan to  create a burndown chart for the project. </a:t>
            </a:r>
            <a:endParaRPr sz="1495"/>
          </a:p>
          <a:p>
            <a:pPr indent="-323532" lvl="0" marL="457200" rtl="0" algn="l">
              <a:lnSpc>
                <a:spcPct val="200000"/>
              </a:lnSpc>
              <a:spcBef>
                <a:spcPts val="0"/>
              </a:spcBef>
              <a:spcAft>
                <a:spcPts val="0"/>
              </a:spcAft>
              <a:buSzPts val="1495"/>
              <a:buChar char="➔"/>
            </a:pPr>
            <a:r>
              <a:rPr lang="en" sz="1495"/>
              <a:t>Actual and estimated times are recorded in Git Issues for user stories and tasks.</a:t>
            </a:r>
            <a:endParaRPr sz="1495"/>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view into our Git Issues</a:t>
            </a:r>
            <a:endParaRPr/>
          </a:p>
        </p:txBody>
      </p:sp>
      <p:pic>
        <p:nvPicPr>
          <p:cNvPr id="198" name="Google Shape;198;p23"/>
          <p:cNvPicPr preferRelativeResize="0"/>
          <p:nvPr/>
        </p:nvPicPr>
        <p:blipFill>
          <a:blip r:embed="rId3">
            <a:alphaModFix/>
          </a:blip>
          <a:stretch>
            <a:fillRect/>
          </a:stretch>
        </p:blipFill>
        <p:spPr>
          <a:xfrm>
            <a:off x="873850" y="1222600"/>
            <a:ext cx="7571917" cy="3530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Burn Down Chart</a:t>
            </a:r>
            <a:endParaRPr/>
          </a:p>
        </p:txBody>
      </p:sp>
      <p:pic>
        <p:nvPicPr>
          <p:cNvPr id="204" name="Google Shape;204;p24" title="Chart"/>
          <p:cNvPicPr preferRelativeResize="0"/>
          <p:nvPr/>
        </p:nvPicPr>
        <p:blipFill>
          <a:blip r:embed="rId3">
            <a:alphaModFix/>
          </a:blip>
          <a:stretch>
            <a:fillRect/>
          </a:stretch>
        </p:blipFill>
        <p:spPr>
          <a:xfrm>
            <a:off x="1601150" y="943675"/>
            <a:ext cx="5941701" cy="3673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Changes Implemented</a:t>
            </a:r>
            <a:endParaRPr/>
          </a:p>
        </p:txBody>
      </p:sp>
      <p:sp>
        <p:nvSpPr>
          <p:cNvPr id="210" name="Google Shape;210;p25"/>
          <p:cNvSpPr txBox="1"/>
          <p:nvPr>
            <p:ph idx="1" type="body"/>
          </p:nvPr>
        </p:nvSpPr>
        <p:spPr>
          <a:xfrm>
            <a:off x="1297500" y="1130300"/>
            <a:ext cx="7038900" cy="3348600"/>
          </a:xfrm>
          <a:prstGeom prst="rect">
            <a:avLst/>
          </a:prstGeom>
        </p:spPr>
        <p:txBody>
          <a:bodyPr anchorCtr="0" anchor="t" bIns="91425" lIns="91425" spcFirstLastPara="1" rIns="91425" wrap="square" tIns="91425">
            <a:normAutofit fontScale="77500" lnSpcReduction="20000"/>
          </a:bodyPr>
          <a:lstStyle/>
          <a:p>
            <a:pPr indent="0" lvl="0" marL="0" rtl="0" algn="l">
              <a:lnSpc>
                <a:spcPct val="200000"/>
              </a:lnSpc>
              <a:spcBef>
                <a:spcPts val="0"/>
              </a:spcBef>
              <a:spcAft>
                <a:spcPts val="0"/>
              </a:spcAft>
              <a:buNone/>
            </a:pPr>
            <a:r>
              <a:rPr lang="en" sz="1743"/>
              <a:t>Changes in architecture and technologies for the system</a:t>
            </a:r>
            <a:endParaRPr sz="1743"/>
          </a:p>
          <a:p>
            <a:pPr indent="-314397" lvl="0" marL="457200" rtl="0" algn="l">
              <a:lnSpc>
                <a:spcPct val="200000"/>
              </a:lnSpc>
              <a:spcBef>
                <a:spcPts val="1200"/>
              </a:spcBef>
              <a:spcAft>
                <a:spcPts val="0"/>
              </a:spcAft>
              <a:buSzPct val="100000"/>
              <a:buChar char="●"/>
            </a:pPr>
            <a:r>
              <a:rPr lang="en" sz="1743"/>
              <a:t> Addition of react-testing-library for testing </a:t>
            </a:r>
            <a:endParaRPr sz="1743"/>
          </a:p>
          <a:p>
            <a:pPr indent="-314397" lvl="0" marL="457200" rtl="0" algn="l">
              <a:lnSpc>
                <a:spcPct val="200000"/>
              </a:lnSpc>
              <a:spcBef>
                <a:spcPts val="0"/>
              </a:spcBef>
              <a:spcAft>
                <a:spcPts val="0"/>
              </a:spcAft>
              <a:buSzPct val="100000"/>
              <a:buChar char="●"/>
            </a:pPr>
            <a:r>
              <a:rPr lang="en" sz="1743"/>
              <a:t>Moved to Git Issues for task delegation and issue tracking </a:t>
            </a:r>
            <a:endParaRPr sz="1743"/>
          </a:p>
          <a:p>
            <a:pPr indent="-314397" lvl="0" marL="457200" rtl="0" algn="l">
              <a:lnSpc>
                <a:spcPct val="200000"/>
              </a:lnSpc>
              <a:spcBef>
                <a:spcPts val="0"/>
              </a:spcBef>
              <a:spcAft>
                <a:spcPts val="0"/>
              </a:spcAft>
              <a:buSzPct val="100000"/>
              <a:buChar char="●"/>
            </a:pPr>
            <a:r>
              <a:rPr lang="en" sz="1743"/>
              <a:t>Pair programming used for handling api calls, user input verification and testing</a:t>
            </a:r>
            <a:endParaRPr sz="1743"/>
          </a:p>
          <a:p>
            <a:pPr indent="-314397" lvl="0" marL="457200" rtl="0" algn="l">
              <a:lnSpc>
                <a:spcPct val="200000"/>
              </a:lnSpc>
              <a:spcBef>
                <a:spcPts val="0"/>
              </a:spcBef>
              <a:spcAft>
                <a:spcPts val="0"/>
              </a:spcAft>
              <a:buSzPct val="100000"/>
              <a:buChar char="●"/>
            </a:pPr>
            <a:r>
              <a:rPr lang="en" sz="1743"/>
              <a:t>Developers contributed unit testing for all components and functions</a:t>
            </a:r>
            <a:endParaRPr sz="1743"/>
          </a:p>
          <a:p>
            <a:pPr indent="-314397" lvl="0" marL="457200" rtl="0" algn="l">
              <a:lnSpc>
                <a:spcPct val="200000"/>
              </a:lnSpc>
              <a:spcBef>
                <a:spcPts val="0"/>
              </a:spcBef>
              <a:spcAft>
                <a:spcPts val="0"/>
              </a:spcAft>
              <a:buSzPct val="100000"/>
              <a:buChar char="●"/>
            </a:pPr>
            <a:r>
              <a:rPr lang="en" sz="1743"/>
              <a:t>Logging was implemented in both frontend and backend using loglevel library in the frontend and jet-logger library in the backend.</a:t>
            </a:r>
            <a:endParaRPr sz="1743"/>
          </a:p>
          <a:p>
            <a:pPr indent="0" lvl="0" marL="0" rtl="0" algn="l">
              <a:lnSpc>
                <a:spcPct val="200000"/>
              </a:lnSpc>
              <a:spcBef>
                <a:spcPts val="1200"/>
              </a:spcBef>
              <a:spcAft>
                <a:spcPts val="1200"/>
              </a:spcAft>
              <a:buNone/>
            </a:pPr>
            <a:r>
              <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Current State of the system(Testing)</a:t>
            </a:r>
            <a:endParaRPr/>
          </a:p>
        </p:txBody>
      </p:sp>
      <p:sp>
        <p:nvSpPr>
          <p:cNvPr id="216" name="Google Shape;216;p26"/>
          <p:cNvSpPr txBox="1"/>
          <p:nvPr>
            <p:ph idx="1" type="body"/>
          </p:nvPr>
        </p:nvSpPr>
        <p:spPr>
          <a:xfrm>
            <a:off x="1297500" y="1155700"/>
            <a:ext cx="7038900" cy="3323100"/>
          </a:xfrm>
          <a:prstGeom prst="rect">
            <a:avLst/>
          </a:prstGeom>
        </p:spPr>
        <p:txBody>
          <a:bodyPr anchorCtr="0" anchor="t" bIns="91425" lIns="91425" spcFirstLastPara="1" rIns="91425" wrap="square" tIns="91425">
            <a:noAutofit/>
          </a:bodyPr>
          <a:lstStyle/>
          <a:p>
            <a:pPr indent="-317182" lvl="0" marL="457200" rtl="0" algn="l">
              <a:lnSpc>
                <a:spcPct val="200000"/>
              </a:lnSpc>
              <a:spcBef>
                <a:spcPts val="0"/>
              </a:spcBef>
              <a:spcAft>
                <a:spcPts val="0"/>
              </a:spcAft>
              <a:buSzPts val="1395"/>
              <a:buChar char="➔"/>
            </a:pPr>
            <a:r>
              <a:rPr lang="en" sz="1395"/>
              <a:t>Unit and UI testing done on individual components using react testing library and Jest </a:t>
            </a:r>
            <a:endParaRPr sz="1395"/>
          </a:p>
          <a:p>
            <a:pPr indent="-317182" lvl="0" marL="457200" rtl="0" algn="l">
              <a:lnSpc>
                <a:spcPct val="200000"/>
              </a:lnSpc>
              <a:spcBef>
                <a:spcPts val="0"/>
              </a:spcBef>
              <a:spcAft>
                <a:spcPts val="0"/>
              </a:spcAft>
              <a:buSzPts val="1395"/>
              <a:buChar char="➔"/>
            </a:pPr>
            <a:r>
              <a:rPr lang="en" sz="1395"/>
              <a:t>TDD started for components with some test cases not passing yet due to unimplemented features </a:t>
            </a:r>
            <a:endParaRPr sz="1395"/>
          </a:p>
          <a:p>
            <a:pPr indent="-317182" lvl="0" marL="457200" rtl="0" algn="l">
              <a:lnSpc>
                <a:spcPct val="200000"/>
              </a:lnSpc>
              <a:spcBef>
                <a:spcPts val="0"/>
              </a:spcBef>
              <a:spcAft>
                <a:spcPts val="0"/>
              </a:spcAft>
              <a:buSzPts val="1395"/>
              <a:buChar char="➔"/>
            </a:pPr>
            <a:r>
              <a:rPr lang="en" sz="1395"/>
              <a:t>Integration testing performed on tasks using multiple components </a:t>
            </a:r>
            <a:endParaRPr sz="1395"/>
          </a:p>
          <a:p>
            <a:pPr indent="-317182" lvl="0" marL="457200" rtl="0" algn="l">
              <a:lnSpc>
                <a:spcPct val="200000"/>
              </a:lnSpc>
              <a:spcBef>
                <a:spcPts val="0"/>
              </a:spcBef>
              <a:spcAft>
                <a:spcPts val="0"/>
              </a:spcAft>
              <a:buSzPts val="1395"/>
              <a:buChar char="➔"/>
            </a:pPr>
            <a:r>
              <a:rPr lang="en" sz="1395"/>
              <a:t>Smoke tests implemented and placed in pipeline </a:t>
            </a:r>
            <a:endParaRPr sz="1395"/>
          </a:p>
          <a:p>
            <a:pPr indent="-317182" lvl="0" marL="457200" rtl="0" algn="l">
              <a:lnSpc>
                <a:spcPct val="200000"/>
              </a:lnSpc>
              <a:spcBef>
                <a:spcPts val="0"/>
              </a:spcBef>
              <a:spcAft>
                <a:spcPts val="0"/>
              </a:spcAft>
              <a:buSzPts val="1395"/>
              <a:buChar char="➔"/>
            </a:pPr>
            <a:r>
              <a:rPr lang="en" sz="1395"/>
              <a:t>Integration and system testing started on signin feature using selenium</a:t>
            </a:r>
            <a:endParaRPr sz="1395"/>
          </a:p>
          <a:p>
            <a:pPr indent="-317182" lvl="0" marL="457200" rtl="0" algn="l">
              <a:lnSpc>
                <a:spcPct val="200000"/>
              </a:lnSpc>
              <a:spcBef>
                <a:spcPts val="0"/>
              </a:spcBef>
              <a:spcAft>
                <a:spcPts val="0"/>
              </a:spcAft>
              <a:buSzPts val="1395"/>
              <a:buChar char="➔"/>
            </a:pPr>
            <a:r>
              <a:rPr lang="en" sz="1395"/>
              <a:t>Test plan in place for different types of testing and investment in testability </a:t>
            </a:r>
            <a:endParaRPr sz="1395"/>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Current State of the system(Development)</a:t>
            </a:r>
            <a:endParaRPr/>
          </a:p>
        </p:txBody>
      </p:sp>
      <p:sp>
        <p:nvSpPr>
          <p:cNvPr id="222" name="Google Shape;222;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rtl="0" algn="l">
              <a:lnSpc>
                <a:spcPct val="200000"/>
              </a:lnSpc>
              <a:spcBef>
                <a:spcPts val="0"/>
              </a:spcBef>
              <a:spcAft>
                <a:spcPts val="0"/>
              </a:spcAft>
              <a:buNone/>
            </a:pPr>
            <a:r>
              <a:rPr lang="en" sz="1400"/>
              <a:t>FRONTEND:</a:t>
            </a:r>
            <a:endParaRPr sz="1400"/>
          </a:p>
          <a:p>
            <a:pPr indent="-317500" lvl="0" marL="457200" rtl="0" algn="l">
              <a:lnSpc>
                <a:spcPct val="200000"/>
              </a:lnSpc>
              <a:spcBef>
                <a:spcPts val="1200"/>
              </a:spcBef>
              <a:spcAft>
                <a:spcPts val="0"/>
              </a:spcAft>
              <a:buSzPts val="1400"/>
              <a:buChar char="➔"/>
            </a:pPr>
            <a:r>
              <a:rPr lang="en" sz="1400"/>
              <a:t>Login and Register  page with requirements, error handling and redirection imple</a:t>
            </a:r>
            <a:r>
              <a:rPr lang="en" sz="1400"/>
              <a:t>mented</a:t>
            </a:r>
            <a:endParaRPr sz="1400"/>
          </a:p>
          <a:p>
            <a:pPr indent="-317500" lvl="0" marL="457200" rtl="0" algn="l">
              <a:lnSpc>
                <a:spcPct val="200000"/>
              </a:lnSpc>
              <a:spcBef>
                <a:spcPts val="0"/>
              </a:spcBef>
              <a:spcAft>
                <a:spcPts val="0"/>
              </a:spcAft>
              <a:buSzPts val="1400"/>
              <a:buChar char="➔"/>
            </a:pPr>
            <a:r>
              <a:rPr lang="en" sz="1400"/>
              <a:t>Signin and register page fields constraints implemented</a:t>
            </a:r>
            <a:endParaRPr sz="1400"/>
          </a:p>
          <a:p>
            <a:pPr indent="-317500" lvl="0" marL="457200" rtl="0" algn="l">
              <a:lnSpc>
                <a:spcPct val="200000"/>
              </a:lnSpc>
              <a:spcBef>
                <a:spcPts val="0"/>
              </a:spcBef>
              <a:spcAft>
                <a:spcPts val="0"/>
              </a:spcAft>
              <a:buSzPts val="1400"/>
              <a:buChar char="➔"/>
            </a:pPr>
            <a:r>
              <a:rPr lang="en" sz="1400"/>
              <a:t>Graph components created to display user data </a:t>
            </a:r>
            <a:endParaRPr sz="1400"/>
          </a:p>
          <a:p>
            <a:pPr indent="-317500" lvl="0" marL="457200" rtl="0" algn="l">
              <a:lnSpc>
                <a:spcPct val="200000"/>
              </a:lnSpc>
              <a:spcBef>
                <a:spcPts val="0"/>
              </a:spcBef>
              <a:spcAft>
                <a:spcPts val="0"/>
              </a:spcAft>
              <a:buSzPts val="1400"/>
              <a:buChar char="➔"/>
            </a:pPr>
            <a:r>
              <a:rPr lang="en" sz="1400"/>
              <a:t>Rigorous testing performed for all pages </a:t>
            </a:r>
            <a:endParaRPr sz="1400"/>
          </a:p>
          <a:p>
            <a:pPr indent="-317500" lvl="0" marL="457200" rtl="0" algn="l">
              <a:lnSpc>
                <a:spcPct val="200000"/>
              </a:lnSpc>
              <a:spcBef>
                <a:spcPts val="0"/>
              </a:spcBef>
              <a:spcAft>
                <a:spcPts val="0"/>
              </a:spcAft>
              <a:buSzPts val="1400"/>
              <a:buChar char="➔"/>
            </a:pPr>
            <a:r>
              <a:rPr lang="en" sz="1400"/>
              <a:t>Graph view for cough severity added </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Current State of the system(Development)</a:t>
            </a:r>
            <a:endParaRPr/>
          </a:p>
        </p:txBody>
      </p:sp>
      <p:sp>
        <p:nvSpPr>
          <p:cNvPr id="228" name="Google Shape;228;p28"/>
          <p:cNvSpPr txBox="1"/>
          <p:nvPr>
            <p:ph idx="1" type="body"/>
          </p:nvPr>
        </p:nvSpPr>
        <p:spPr>
          <a:xfrm>
            <a:off x="1297500" y="1570925"/>
            <a:ext cx="7038900" cy="37536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SzPts val="440"/>
              <a:buNone/>
            </a:pPr>
            <a:r>
              <a:rPr lang="en"/>
              <a:t>BACKEND:</a:t>
            </a:r>
            <a:endParaRPr/>
          </a:p>
          <a:p>
            <a:pPr indent="-311150" lvl="0" marL="457200" rtl="0" algn="l">
              <a:lnSpc>
                <a:spcPct val="200000"/>
              </a:lnSpc>
              <a:spcBef>
                <a:spcPts val="1200"/>
              </a:spcBef>
              <a:spcAft>
                <a:spcPts val="0"/>
              </a:spcAft>
              <a:buSzPts val="1300"/>
              <a:buChar char="➔"/>
            </a:pPr>
            <a:r>
              <a:rPr lang="en"/>
              <a:t>System calls are established and operational </a:t>
            </a:r>
            <a:endParaRPr/>
          </a:p>
          <a:p>
            <a:pPr indent="-311150" lvl="0" marL="457200" rtl="0" algn="l">
              <a:lnSpc>
                <a:spcPct val="200000"/>
              </a:lnSpc>
              <a:spcBef>
                <a:spcPts val="0"/>
              </a:spcBef>
              <a:spcAft>
                <a:spcPts val="0"/>
              </a:spcAft>
              <a:buSzPts val="1300"/>
              <a:buChar char="➔"/>
            </a:pPr>
            <a:r>
              <a:rPr lang="en"/>
              <a:t>Login system is implemented and functioning correctly </a:t>
            </a:r>
            <a:endParaRPr/>
          </a:p>
          <a:p>
            <a:pPr indent="-311150" lvl="0" marL="457200" rtl="0" algn="l">
              <a:lnSpc>
                <a:spcPct val="200000"/>
              </a:lnSpc>
              <a:spcBef>
                <a:spcPts val="0"/>
              </a:spcBef>
              <a:spcAft>
                <a:spcPts val="0"/>
              </a:spcAft>
              <a:buSzPts val="1300"/>
              <a:buChar char="➔"/>
            </a:pPr>
            <a:r>
              <a:rPr lang="en"/>
              <a:t>Data fetching mechanism is functional for graph visualization</a:t>
            </a:r>
            <a:endParaRPr/>
          </a:p>
          <a:p>
            <a:pPr indent="-311150" lvl="0" marL="457200" rtl="0" algn="l">
              <a:lnSpc>
                <a:spcPct val="200000"/>
              </a:lnSpc>
              <a:spcBef>
                <a:spcPts val="0"/>
              </a:spcBef>
              <a:spcAft>
                <a:spcPts val="0"/>
              </a:spcAft>
              <a:buSzPts val="1300"/>
              <a:buChar char="➔"/>
            </a:pPr>
            <a:r>
              <a:rPr lang="en"/>
              <a:t>Rigorous testing conducted for login and data fetching functionalities </a:t>
            </a:r>
            <a:endParaRPr/>
          </a:p>
          <a:p>
            <a:pPr indent="-311150" lvl="0" marL="457200" rtl="0" algn="l">
              <a:lnSpc>
                <a:spcPct val="200000"/>
              </a:lnSpc>
              <a:spcBef>
                <a:spcPts val="0"/>
              </a:spcBef>
              <a:spcAft>
                <a:spcPts val="0"/>
              </a:spcAft>
              <a:buSzPts val="1300"/>
              <a:buChar char="➔"/>
            </a:pPr>
            <a:r>
              <a:rPr lang="en"/>
              <a:t>Emphasis on testing functions and rectifying errors Implementation of Excel user data formatting, storage, and presentation completed.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Current State of the system(Development)</a:t>
            </a:r>
            <a:endParaRPr/>
          </a:p>
        </p:txBody>
      </p:sp>
      <p:sp>
        <p:nvSpPr>
          <p:cNvPr id="234" name="Google Shape;234;p29"/>
          <p:cNvSpPr txBox="1"/>
          <p:nvPr>
            <p:ph idx="1" type="body"/>
          </p:nvPr>
        </p:nvSpPr>
        <p:spPr>
          <a:xfrm>
            <a:off x="1297500" y="1495525"/>
            <a:ext cx="7038900" cy="39495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SzPts val="440"/>
              <a:buNone/>
            </a:pPr>
            <a:r>
              <a:rPr lang="en"/>
              <a:t>DATABASE:</a:t>
            </a:r>
            <a:endParaRPr/>
          </a:p>
          <a:p>
            <a:pPr indent="-311150" lvl="0" marL="457200" rtl="0" algn="l">
              <a:lnSpc>
                <a:spcPct val="200000"/>
              </a:lnSpc>
              <a:spcBef>
                <a:spcPts val="1200"/>
              </a:spcBef>
              <a:spcAft>
                <a:spcPts val="0"/>
              </a:spcAft>
              <a:buSzPts val="1300"/>
              <a:buChar char="➔"/>
            </a:pPr>
            <a:r>
              <a:rPr lang="en"/>
              <a:t>Added API call to store frontend logs in the database for better user behavior tracking and analysis.</a:t>
            </a:r>
            <a:endParaRPr/>
          </a:p>
          <a:p>
            <a:pPr indent="-311150" lvl="0" marL="457200" rtl="0" algn="l">
              <a:lnSpc>
                <a:spcPct val="200000"/>
              </a:lnSpc>
              <a:spcBef>
                <a:spcPts val="0"/>
              </a:spcBef>
              <a:spcAft>
                <a:spcPts val="0"/>
              </a:spcAft>
              <a:buSzPts val="1300"/>
              <a:buChar char="➔"/>
            </a:pPr>
            <a:r>
              <a:rPr lang="en"/>
              <a:t>Improved efficiency and ease of use of database solution with pgadmin and documentation.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Logging</a:t>
            </a:r>
            <a:endParaRPr/>
          </a:p>
        </p:txBody>
      </p:sp>
      <p:sp>
        <p:nvSpPr>
          <p:cNvPr id="240" name="Google Shape;240;p30"/>
          <p:cNvSpPr txBox="1"/>
          <p:nvPr>
            <p:ph idx="1" type="body"/>
          </p:nvPr>
        </p:nvSpPr>
        <p:spPr>
          <a:xfrm>
            <a:off x="1297500" y="1176525"/>
            <a:ext cx="7038900" cy="33021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400" u="sng"/>
              <a:t>Frontend Logging</a:t>
            </a:r>
            <a:endParaRPr b="1" sz="1400" u="sng"/>
          </a:p>
          <a:p>
            <a:pPr indent="-317500" lvl="0" marL="457200" rtl="0" algn="l">
              <a:lnSpc>
                <a:spcPct val="150000"/>
              </a:lnSpc>
              <a:spcBef>
                <a:spcPts val="1200"/>
              </a:spcBef>
              <a:spcAft>
                <a:spcPts val="0"/>
              </a:spcAft>
              <a:buSzPts val="1400"/>
              <a:buChar char="➔"/>
            </a:pPr>
            <a:r>
              <a:rPr lang="en" sz="1400"/>
              <a:t>Used loglevel library and its remote plugin to enable logging in the frontend </a:t>
            </a:r>
            <a:endParaRPr sz="1400"/>
          </a:p>
          <a:p>
            <a:pPr indent="-317500" lvl="0" marL="457200" rtl="0" algn="l">
              <a:lnSpc>
                <a:spcPct val="150000"/>
              </a:lnSpc>
              <a:spcBef>
                <a:spcPts val="0"/>
              </a:spcBef>
              <a:spcAft>
                <a:spcPts val="0"/>
              </a:spcAft>
              <a:buSzPts val="1400"/>
              <a:buChar char="➔"/>
            </a:pPr>
            <a:r>
              <a:rPr lang="en" sz="1400"/>
              <a:t>Encouraged team members to write clear and descriptive logs with relevant context</a:t>
            </a:r>
            <a:endParaRPr sz="1400"/>
          </a:p>
          <a:p>
            <a:pPr indent="-317500" lvl="0" marL="457200" rtl="0" algn="l">
              <a:lnSpc>
                <a:spcPct val="150000"/>
              </a:lnSpc>
              <a:spcBef>
                <a:spcPts val="0"/>
              </a:spcBef>
              <a:spcAft>
                <a:spcPts val="0"/>
              </a:spcAft>
              <a:buSzPts val="1400"/>
              <a:buChar char="➔"/>
            </a:pPr>
            <a:r>
              <a:rPr lang="en" sz="1400"/>
              <a:t>Provides a centralized view of system behavior and helps detect issues early on </a:t>
            </a:r>
            <a:endParaRPr sz="1400"/>
          </a:p>
          <a:p>
            <a:pPr indent="0" lvl="0" marL="0" rtl="0" algn="l">
              <a:lnSpc>
                <a:spcPct val="150000"/>
              </a:lnSpc>
              <a:spcBef>
                <a:spcPts val="1200"/>
              </a:spcBef>
              <a:spcAft>
                <a:spcPts val="0"/>
              </a:spcAft>
              <a:buNone/>
            </a:pPr>
            <a:r>
              <a:rPr b="1" lang="en" sz="1400" u="sng"/>
              <a:t>Backend Logging: </a:t>
            </a:r>
            <a:endParaRPr b="1" sz="1400" u="sng"/>
          </a:p>
          <a:p>
            <a:pPr indent="-317500" lvl="0" marL="457200" rtl="0" algn="l">
              <a:lnSpc>
                <a:spcPct val="150000"/>
              </a:lnSpc>
              <a:spcBef>
                <a:spcPts val="1200"/>
              </a:spcBef>
              <a:spcAft>
                <a:spcPts val="0"/>
              </a:spcAft>
              <a:buSzPts val="1400"/>
              <a:buChar char="➔"/>
            </a:pPr>
            <a:r>
              <a:rPr lang="en" sz="1400"/>
              <a:t>Implemented jet-logger logging library in the backend, configured to output logs to console</a:t>
            </a:r>
            <a:r>
              <a:rPr lang="en" sz="1400"/>
              <a:t> </a:t>
            </a:r>
            <a:endParaRPr sz="1400"/>
          </a:p>
          <a:p>
            <a:pPr indent="-317500" lvl="0" marL="457200" rtl="0" algn="l">
              <a:lnSpc>
                <a:spcPct val="150000"/>
              </a:lnSpc>
              <a:spcBef>
                <a:spcPts val="0"/>
              </a:spcBef>
              <a:spcAft>
                <a:spcPts val="0"/>
              </a:spcAft>
              <a:buSzPts val="1400"/>
              <a:buChar char="➔"/>
            </a:pPr>
            <a:r>
              <a:rPr lang="en" sz="1400"/>
              <a:t>Yet to implement saving logs to the database for long-term storage and analysis </a:t>
            </a: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Risk</a:t>
            </a:r>
            <a:endParaRPr/>
          </a:p>
        </p:txBody>
      </p:sp>
      <p:sp>
        <p:nvSpPr>
          <p:cNvPr id="246" name="Google Shape;246;p31"/>
          <p:cNvSpPr txBox="1"/>
          <p:nvPr>
            <p:ph idx="1" type="body"/>
          </p:nvPr>
        </p:nvSpPr>
        <p:spPr>
          <a:xfrm>
            <a:off x="1297500" y="1567550"/>
            <a:ext cx="3442200" cy="29112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Risks we are tracking</a:t>
            </a:r>
            <a:endParaRPr/>
          </a:p>
          <a:p>
            <a:pPr indent="-311150" lvl="0" marL="457200" rtl="0" algn="l">
              <a:lnSpc>
                <a:spcPct val="150000"/>
              </a:lnSpc>
              <a:spcBef>
                <a:spcPts val="0"/>
              </a:spcBef>
              <a:spcAft>
                <a:spcPts val="0"/>
              </a:spcAft>
              <a:buSzPts val="1300"/>
              <a:buChar char="➔"/>
            </a:pPr>
            <a:r>
              <a:rPr lang="en"/>
              <a:t>Has risk score, date found, status and date of resolution, and information on what we have for it so far</a:t>
            </a:r>
            <a:endParaRPr/>
          </a:p>
          <a:p>
            <a:pPr indent="-311150" lvl="0" marL="457200" rtl="0" algn="l">
              <a:lnSpc>
                <a:spcPct val="150000"/>
              </a:lnSpc>
              <a:spcBef>
                <a:spcPts val="0"/>
              </a:spcBef>
              <a:spcAft>
                <a:spcPts val="0"/>
              </a:spcAft>
              <a:buSzPts val="1300"/>
              <a:buChar char="➔"/>
            </a:pPr>
            <a:r>
              <a:rPr lang="en"/>
              <a:t>Discuss risks during meetings, Risk Manager follows up</a:t>
            </a:r>
            <a:endParaRPr/>
          </a:p>
        </p:txBody>
      </p:sp>
      <p:pic>
        <p:nvPicPr>
          <p:cNvPr id="247" name="Google Shape;247;p31"/>
          <p:cNvPicPr preferRelativeResize="0"/>
          <p:nvPr/>
        </p:nvPicPr>
        <p:blipFill>
          <a:blip r:embed="rId3">
            <a:alphaModFix/>
          </a:blip>
          <a:stretch>
            <a:fillRect/>
          </a:stretch>
        </p:blipFill>
        <p:spPr>
          <a:xfrm>
            <a:off x="5709900" y="364362"/>
            <a:ext cx="2679225" cy="44147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Responsibilities</a:t>
            </a:r>
            <a:endParaRPr/>
          </a:p>
        </p:txBody>
      </p:sp>
      <p:graphicFrame>
        <p:nvGraphicFramePr>
          <p:cNvPr id="141" name="Google Shape;141;p14"/>
          <p:cNvGraphicFramePr/>
          <p:nvPr/>
        </p:nvGraphicFramePr>
        <p:xfrm>
          <a:off x="952500" y="1436525"/>
          <a:ext cx="3000000" cy="3000000"/>
        </p:xfrm>
        <a:graphic>
          <a:graphicData uri="http://schemas.openxmlformats.org/drawingml/2006/table">
            <a:tbl>
              <a:tblPr>
                <a:noFill/>
                <a:tableStyleId>{C6148ED2-1085-42D3-8663-069D01D4E157}</a:tableStyleId>
              </a:tblPr>
              <a:tblGrid>
                <a:gridCol w="3619500"/>
                <a:gridCol w="3619500"/>
              </a:tblGrid>
              <a:tr h="381000">
                <a:tc>
                  <a:txBody>
                    <a:bodyPr/>
                    <a:lstStyle/>
                    <a:p>
                      <a:pPr indent="0" lvl="0" marL="0" rtl="0" algn="l">
                        <a:spcBef>
                          <a:spcPts val="0"/>
                        </a:spcBef>
                        <a:spcAft>
                          <a:spcPts val="0"/>
                        </a:spcAft>
                        <a:buNone/>
                      </a:pPr>
                      <a:r>
                        <a:rPr b="1" lang="en" sz="1800">
                          <a:solidFill>
                            <a:schemeClr val="lt1"/>
                          </a:solidFill>
                          <a:latin typeface="Comfortaa"/>
                          <a:ea typeface="Comfortaa"/>
                          <a:cs typeface="Comfortaa"/>
                          <a:sym typeface="Comfortaa"/>
                        </a:rPr>
                        <a:t>Roles</a:t>
                      </a:r>
                      <a:endParaRPr b="1" sz="1800">
                        <a:solidFill>
                          <a:schemeClr val="lt1"/>
                        </a:solidFill>
                        <a:latin typeface="Comfortaa"/>
                        <a:ea typeface="Comfortaa"/>
                        <a:cs typeface="Comfortaa"/>
                        <a:sym typeface="Comfortaa"/>
                      </a:endParaRPr>
                    </a:p>
                  </a:txBody>
                  <a:tcPr marT="91425" marB="91425" marR="91425" marL="91425"/>
                </a:tc>
                <a:tc>
                  <a:txBody>
                    <a:bodyPr/>
                    <a:lstStyle/>
                    <a:p>
                      <a:pPr indent="0" lvl="0" marL="0" rtl="0" algn="l">
                        <a:spcBef>
                          <a:spcPts val="0"/>
                        </a:spcBef>
                        <a:spcAft>
                          <a:spcPts val="0"/>
                        </a:spcAft>
                        <a:buNone/>
                      </a:pPr>
                      <a:r>
                        <a:rPr b="1" lang="en" sz="1800">
                          <a:solidFill>
                            <a:schemeClr val="lt1"/>
                          </a:solidFill>
                          <a:latin typeface="Comfortaa"/>
                          <a:ea typeface="Comfortaa"/>
                          <a:cs typeface="Comfortaa"/>
                          <a:sym typeface="Comfortaa"/>
                        </a:rPr>
                        <a:t>Responsible person</a:t>
                      </a:r>
                      <a:endParaRPr/>
                    </a:p>
                  </a:txBody>
                  <a:tcPr marT="91425" marB="91425" marR="91425" marL="91425"/>
                </a:tc>
              </a:tr>
              <a:tr h="381000">
                <a:tc>
                  <a:txBody>
                    <a:bodyPr/>
                    <a:lstStyle/>
                    <a:p>
                      <a:pPr indent="0" lvl="0" marL="0" rtl="0" algn="l">
                        <a:spcBef>
                          <a:spcPts val="0"/>
                        </a:spcBef>
                        <a:spcAft>
                          <a:spcPts val="0"/>
                        </a:spcAft>
                        <a:buNone/>
                      </a:pPr>
                      <a:r>
                        <a:rPr b="1" lang="en" sz="1500">
                          <a:solidFill>
                            <a:srgbClr val="FF0000"/>
                          </a:solidFill>
                          <a:latin typeface="Comic Sans MS"/>
                          <a:ea typeface="Comic Sans MS"/>
                          <a:cs typeface="Comic Sans MS"/>
                          <a:sym typeface="Comic Sans MS"/>
                        </a:rPr>
                        <a:t>Project Manager</a:t>
                      </a:r>
                      <a:endParaRPr b="1" sz="1500">
                        <a:solidFill>
                          <a:srgbClr val="FF0000"/>
                        </a:solidFill>
                        <a:latin typeface="Comic Sans MS"/>
                        <a:ea typeface="Comic Sans MS"/>
                        <a:cs typeface="Comic Sans MS"/>
                        <a:sym typeface="Comic Sans MS"/>
                      </a:endParaRPr>
                    </a:p>
                  </a:txBody>
                  <a:tcPr marT="91425" marB="91425" marR="91425" marL="91425"/>
                </a:tc>
                <a:tc>
                  <a:txBody>
                    <a:bodyPr/>
                    <a:lstStyle/>
                    <a:p>
                      <a:pPr indent="0" lvl="0" marL="0" rtl="0" algn="l">
                        <a:spcBef>
                          <a:spcPts val="0"/>
                        </a:spcBef>
                        <a:spcAft>
                          <a:spcPts val="0"/>
                        </a:spcAft>
                        <a:buNone/>
                      </a:pPr>
                      <a:r>
                        <a:rPr b="1" lang="en" sz="1500">
                          <a:solidFill>
                            <a:srgbClr val="FF0000"/>
                          </a:solidFill>
                          <a:latin typeface="Comic Sans MS"/>
                          <a:ea typeface="Comic Sans MS"/>
                          <a:cs typeface="Comic Sans MS"/>
                          <a:sym typeface="Comic Sans MS"/>
                        </a:rPr>
                        <a:t>Jeet</a:t>
                      </a:r>
                      <a:endParaRPr b="1" sz="1500">
                        <a:solidFill>
                          <a:srgbClr val="FF0000"/>
                        </a:solidFill>
                        <a:latin typeface="Comic Sans MS"/>
                        <a:ea typeface="Comic Sans MS"/>
                        <a:cs typeface="Comic Sans MS"/>
                        <a:sym typeface="Comic Sans MS"/>
                      </a:endParaRPr>
                    </a:p>
                  </a:txBody>
                  <a:tcPr marT="91425" marB="91425" marR="91425" marL="91425"/>
                </a:tc>
              </a:tr>
              <a:tr h="381000">
                <a:tc>
                  <a:txBody>
                    <a:bodyPr/>
                    <a:lstStyle/>
                    <a:p>
                      <a:pPr indent="0" lvl="0" marL="0" rtl="0" algn="l">
                        <a:spcBef>
                          <a:spcPts val="0"/>
                        </a:spcBef>
                        <a:spcAft>
                          <a:spcPts val="0"/>
                        </a:spcAft>
                        <a:buNone/>
                      </a:pPr>
                      <a:r>
                        <a:rPr b="1" lang="en" sz="1500">
                          <a:solidFill>
                            <a:srgbClr val="1155CC"/>
                          </a:solidFill>
                          <a:latin typeface="Comic Sans MS"/>
                          <a:ea typeface="Comic Sans MS"/>
                          <a:cs typeface="Comic Sans MS"/>
                          <a:sym typeface="Comic Sans MS"/>
                        </a:rPr>
                        <a:t>Build Manager</a:t>
                      </a:r>
                      <a:endParaRPr b="1" sz="1500">
                        <a:solidFill>
                          <a:srgbClr val="1155CC"/>
                        </a:solidFill>
                        <a:latin typeface="Comic Sans MS"/>
                        <a:ea typeface="Comic Sans MS"/>
                        <a:cs typeface="Comic Sans MS"/>
                        <a:sym typeface="Comic Sans MS"/>
                      </a:endParaRPr>
                    </a:p>
                  </a:txBody>
                  <a:tcPr marT="91425" marB="91425" marR="91425" marL="91425"/>
                </a:tc>
                <a:tc>
                  <a:txBody>
                    <a:bodyPr/>
                    <a:lstStyle/>
                    <a:p>
                      <a:pPr indent="0" lvl="0" marL="0" rtl="0" algn="l">
                        <a:spcBef>
                          <a:spcPts val="0"/>
                        </a:spcBef>
                        <a:spcAft>
                          <a:spcPts val="0"/>
                        </a:spcAft>
                        <a:buNone/>
                      </a:pPr>
                      <a:r>
                        <a:rPr b="1" lang="en" sz="1500">
                          <a:solidFill>
                            <a:srgbClr val="1155CC"/>
                          </a:solidFill>
                          <a:latin typeface="Comic Sans MS"/>
                          <a:ea typeface="Comic Sans MS"/>
                          <a:cs typeface="Comic Sans MS"/>
                          <a:sym typeface="Comic Sans MS"/>
                        </a:rPr>
                        <a:t>Riley</a:t>
                      </a:r>
                      <a:endParaRPr b="1" sz="1500">
                        <a:solidFill>
                          <a:srgbClr val="1155CC"/>
                        </a:solidFill>
                        <a:latin typeface="Comic Sans MS"/>
                        <a:ea typeface="Comic Sans MS"/>
                        <a:cs typeface="Comic Sans MS"/>
                        <a:sym typeface="Comic Sans MS"/>
                      </a:endParaRPr>
                    </a:p>
                  </a:txBody>
                  <a:tcPr marT="91425" marB="91425" marR="91425" marL="91425"/>
                </a:tc>
              </a:tr>
              <a:tr h="381000">
                <a:tc>
                  <a:txBody>
                    <a:bodyPr/>
                    <a:lstStyle/>
                    <a:p>
                      <a:pPr indent="0" lvl="0" marL="0" rtl="0" algn="l">
                        <a:spcBef>
                          <a:spcPts val="0"/>
                        </a:spcBef>
                        <a:spcAft>
                          <a:spcPts val="0"/>
                        </a:spcAft>
                        <a:buNone/>
                      </a:pPr>
                      <a:r>
                        <a:rPr b="1" lang="en" sz="1500">
                          <a:solidFill>
                            <a:srgbClr val="B45F06"/>
                          </a:solidFill>
                          <a:latin typeface="Comic Sans MS"/>
                          <a:ea typeface="Comic Sans MS"/>
                          <a:cs typeface="Comic Sans MS"/>
                          <a:sym typeface="Comic Sans MS"/>
                        </a:rPr>
                        <a:t>Risk Officer</a:t>
                      </a:r>
                      <a:endParaRPr b="1" sz="1500">
                        <a:solidFill>
                          <a:srgbClr val="B45F06"/>
                        </a:solidFill>
                        <a:latin typeface="Comic Sans MS"/>
                        <a:ea typeface="Comic Sans MS"/>
                        <a:cs typeface="Comic Sans MS"/>
                        <a:sym typeface="Comic Sans MS"/>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500">
                          <a:solidFill>
                            <a:srgbClr val="B45F06"/>
                          </a:solidFill>
                          <a:latin typeface="Comic Sans MS"/>
                          <a:ea typeface="Comic Sans MS"/>
                          <a:cs typeface="Comic Sans MS"/>
                          <a:sym typeface="Comic Sans MS"/>
                        </a:rPr>
                        <a:t>Hari</a:t>
                      </a:r>
                      <a:endParaRPr b="1" sz="1500">
                        <a:solidFill>
                          <a:srgbClr val="B45F06"/>
                        </a:solidFill>
                        <a:latin typeface="Comic Sans MS"/>
                        <a:ea typeface="Comic Sans MS"/>
                        <a:cs typeface="Comic Sans MS"/>
                        <a:sym typeface="Comic Sans MS"/>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sz="1500">
                          <a:solidFill>
                            <a:srgbClr val="9900FF"/>
                          </a:solidFill>
                          <a:latin typeface="Comic Sans MS"/>
                          <a:ea typeface="Comic Sans MS"/>
                          <a:cs typeface="Comic Sans MS"/>
                          <a:sym typeface="Comic Sans MS"/>
                        </a:rPr>
                        <a:t>Dev Lead</a:t>
                      </a:r>
                      <a:endParaRPr b="1" sz="1500">
                        <a:solidFill>
                          <a:srgbClr val="9900FF"/>
                        </a:solidFill>
                        <a:latin typeface="Comic Sans MS"/>
                        <a:ea typeface="Comic Sans MS"/>
                        <a:cs typeface="Comic Sans MS"/>
                        <a:sym typeface="Comic Sans M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500">
                          <a:solidFill>
                            <a:srgbClr val="9900FF"/>
                          </a:solidFill>
                          <a:latin typeface="Comic Sans MS"/>
                          <a:ea typeface="Comic Sans MS"/>
                          <a:cs typeface="Comic Sans MS"/>
                          <a:sym typeface="Comic Sans MS"/>
                        </a:rPr>
                        <a:t>Herve</a:t>
                      </a:r>
                      <a:endParaRPr b="1" sz="1500">
                        <a:solidFill>
                          <a:srgbClr val="9900FF"/>
                        </a:solidFill>
                        <a:latin typeface="Comic Sans MS"/>
                        <a:ea typeface="Comic Sans MS"/>
                        <a:cs typeface="Comic Sans MS"/>
                        <a:sym typeface="Comic Sans M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sz="1500">
                          <a:solidFill>
                            <a:srgbClr val="6AA84F"/>
                          </a:solidFill>
                          <a:latin typeface="Comic Sans MS"/>
                          <a:ea typeface="Comic Sans MS"/>
                          <a:cs typeface="Comic Sans MS"/>
                          <a:sym typeface="Comic Sans MS"/>
                        </a:rPr>
                        <a:t>Test Lead</a:t>
                      </a:r>
                      <a:endParaRPr b="1" sz="1500">
                        <a:solidFill>
                          <a:srgbClr val="6AA84F"/>
                        </a:solidFill>
                        <a:latin typeface="Comic Sans MS"/>
                        <a:ea typeface="Comic Sans MS"/>
                        <a:cs typeface="Comic Sans MS"/>
                        <a:sym typeface="Comic Sans M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500">
                          <a:solidFill>
                            <a:srgbClr val="6AA84F"/>
                          </a:solidFill>
                          <a:latin typeface="Comic Sans MS"/>
                          <a:ea typeface="Comic Sans MS"/>
                          <a:cs typeface="Comic Sans MS"/>
                          <a:sym typeface="Comic Sans MS"/>
                        </a:rPr>
                        <a:t>Ini</a:t>
                      </a:r>
                      <a:endParaRPr b="1" sz="1500">
                        <a:solidFill>
                          <a:srgbClr val="6AA84F"/>
                        </a:solidFill>
                        <a:latin typeface="Comic Sans MS"/>
                        <a:ea typeface="Comic Sans MS"/>
                        <a:cs typeface="Comic Sans MS"/>
                        <a:sym typeface="Comic Sans M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sz="1500">
                          <a:solidFill>
                            <a:srgbClr val="9900FF"/>
                          </a:solidFill>
                          <a:latin typeface="Comic Sans MS"/>
                          <a:ea typeface="Comic Sans MS"/>
                          <a:cs typeface="Comic Sans MS"/>
                          <a:sym typeface="Comic Sans MS"/>
                        </a:rPr>
                        <a:t>Developers</a:t>
                      </a:r>
                      <a:endParaRPr b="1" sz="1500">
                        <a:solidFill>
                          <a:srgbClr val="9900FF"/>
                        </a:solidFill>
                        <a:latin typeface="Comic Sans MS"/>
                        <a:ea typeface="Comic Sans MS"/>
                        <a:cs typeface="Comic Sans MS"/>
                        <a:sym typeface="Comic Sans M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b="1" lang="en" sz="1500">
                          <a:solidFill>
                            <a:srgbClr val="9900FF"/>
                          </a:solidFill>
                          <a:latin typeface="Comic Sans MS"/>
                          <a:ea typeface="Comic Sans MS"/>
                          <a:cs typeface="Comic Sans MS"/>
                          <a:sym typeface="Comic Sans MS"/>
                        </a:rPr>
                        <a:t>Sasthi and Vaidehi</a:t>
                      </a:r>
                      <a:endParaRPr b="1" sz="1500">
                        <a:solidFill>
                          <a:srgbClr val="9900FF"/>
                        </a:solidFill>
                        <a:latin typeface="Comic Sans MS"/>
                        <a:ea typeface="Comic Sans MS"/>
                        <a:cs typeface="Comic Sans MS"/>
                        <a:sym typeface="Comic Sans MS"/>
                      </a:endParaRPr>
                    </a:p>
                  </a:txBody>
                  <a:tcPr marT="91425" marB="91425" marR="91425" marL="91425">
                    <a:lnT cap="flat" cmpd="sng" w="9525">
                      <a:solidFill>
                        <a:srgbClr val="9E9E9E"/>
                      </a:solidFill>
                      <a:prstDash val="solid"/>
                      <a:round/>
                      <a:headEnd len="sm" w="sm" type="none"/>
                      <a:tailEnd len="sm" w="sm" type="none"/>
                    </a:lnT>
                  </a:tcPr>
                </a:tc>
              </a:tr>
              <a:tr h="381000">
                <a:tc>
                  <a:txBody>
                    <a:bodyPr/>
                    <a:lstStyle/>
                    <a:p>
                      <a:pPr indent="0" lvl="0" marL="0" rtl="0" algn="l">
                        <a:spcBef>
                          <a:spcPts val="0"/>
                        </a:spcBef>
                        <a:spcAft>
                          <a:spcPts val="0"/>
                        </a:spcAft>
                        <a:buNone/>
                      </a:pPr>
                      <a:r>
                        <a:rPr b="1" lang="en" sz="1500">
                          <a:solidFill>
                            <a:srgbClr val="6AA84F"/>
                          </a:solidFill>
                          <a:latin typeface="Comic Sans MS"/>
                          <a:ea typeface="Comic Sans MS"/>
                          <a:cs typeface="Comic Sans MS"/>
                          <a:sym typeface="Comic Sans MS"/>
                        </a:rPr>
                        <a:t>Testers</a:t>
                      </a:r>
                      <a:endParaRPr b="1" sz="1500">
                        <a:solidFill>
                          <a:srgbClr val="6AA84F"/>
                        </a:solidFill>
                        <a:latin typeface="Comic Sans MS"/>
                        <a:ea typeface="Comic Sans MS"/>
                        <a:cs typeface="Comic Sans MS"/>
                        <a:sym typeface="Comic Sans MS"/>
                      </a:endParaRPr>
                    </a:p>
                  </a:txBody>
                  <a:tcPr marT="91425" marB="91425" marR="91425" marL="91425"/>
                </a:tc>
                <a:tc>
                  <a:txBody>
                    <a:bodyPr/>
                    <a:lstStyle/>
                    <a:p>
                      <a:pPr indent="0" lvl="0" marL="0" rtl="0" algn="l">
                        <a:spcBef>
                          <a:spcPts val="0"/>
                        </a:spcBef>
                        <a:spcAft>
                          <a:spcPts val="0"/>
                        </a:spcAft>
                        <a:buNone/>
                      </a:pPr>
                      <a:r>
                        <a:rPr b="1" lang="en" sz="1500">
                          <a:solidFill>
                            <a:srgbClr val="6AA84F"/>
                          </a:solidFill>
                          <a:latin typeface="Comic Sans MS"/>
                          <a:ea typeface="Comic Sans MS"/>
                          <a:cs typeface="Comic Sans MS"/>
                          <a:sym typeface="Comic Sans MS"/>
                        </a:rPr>
                        <a:t>Chi and Vaidehi</a:t>
                      </a:r>
                      <a:endParaRPr b="1" sz="1500">
                        <a:solidFill>
                          <a:srgbClr val="6AA84F"/>
                        </a:solidFill>
                        <a:latin typeface="Comic Sans MS"/>
                        <a:ea typeface="Comic Sans MS"/>
                        <a:cs typeface="Comic Sans MS"/>
                        <a:sym typeface="Comic Sans MS"/>
                      </a:endParaRPr>
                    </a:p>
                  </a:txBody>
                  <a:tcPr marT="91425" marB="91425" marR="91425" marL="91425"/>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Risk</a:t>
            </a:r>
            <a:endParaRPr/>
          </a:p>
        </p:txBody>
      </p:sp>
      <p:sp>
        <p:nvSpPr>
          <p:cNvPr id="253" name="Google Shape;253;p3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en" sz="1600"/>
              <a:t>Risk Score Table</a:t>
            </a:r>
            <a:endParaRPr sz="1600"/>
          </a:p>
        </p:txBody>
      </p:sp>
      <p:pic>
        <p:nvPicPr>
          <p:cNvPr id="254" name="Google Shape;254;p32"/>
          <p:cNvPicPr preferRelativeResize="0"/>
          <p:nvPr/>
        </p:nvPicPr>
        <p:blipFill>
          <a:blip r:embed="rId3">
            <a:alphaModFix/>
          </a:blip>
          <a:stretch>
            <a:fillRect/>
          </a:stretch>
        </p:blipFill>
        <p:spPr>
          <a:xfrm>
            <a:off x="4415572" y="514875"/>
            <a:ext cx="3897826" cy="38548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Risk Report</a:t>
            </a:r>
            <a:endParaRPr/>
          </a:p>
        </p:txBody>
      </p:sp>
      <p:sp>
        <p:nvSpPr>
          <p:cNvPr id="260" name="Google Shape;260;p33"/>
          <p:cNvSpPr txBox="1"/>
          <p:nvPr>
            <p:ph idx="1" type="body"/>
          </p:nvPr>
        </p:nvSpPr>
        <p:spPr>
          <a:xfrm>
            <a:off x="1165625" y="1085625"/>
            <a:ext cx="7038900" cy="3596100"/>
          </a:xfrm>
          <a:prstGeom prst="rect">
            <a:avLst/>
          </a:prstGeom>
        </p:spPr>
        <p:txBody>
          <a:bodyPr anchorCtr="0" anchor="t" bIns="91425" lIns="91425" spcFirstLastPara="1" rIns="91425" wrap="square" tIns="91425">
            <a:noAutofit/>
          </a:bodyPr>
          <a:lstStyle/>
          <a:p>
            <a:pPr indent="0" lvl="0" marL="0" rtl="0" algn="l">
              <a:lnSpc>
                <a:spcPct val="140000"/>
              </a:lnSpc>
              <a:spcBef>
                <a:spcPts val="0"/>
              </a:spcBef>
              <a:spcAft>
                <a:spcPts val="0"/>
              </a:spcAft>
              <a:buSzPts val="770"/>
              <a:buNone/>
            </a:pPr>
            <a:r>
              <a:rPr lang="en" sz="1310"/>
              <a:t>Ongoing</a:t>
            </a:r>
            <a:r>
              <a:rPr lang="en" sz="1310"/>
              <a:t> Risks:</a:t>
            </a:r>
            <a:endParaRPr sz="1310"/>
          </a:p>
          <a:p>
            <a:pPr indent="-311785" lvl="0" marL="457200" rtl="0" algn="l">
              <a:lnSpc>
                <a:spcPct val="140000"/>
              </a:lnSpc>
              <a:spcBef>
                <a:spcPts val="0"/>
              </a:spcBef>
              <a:spcAft>
                <a:spcPts val="0"/>
              </a:spcAft>
              <a:buSzPts val="1310"/>
              <a:buChar char="➔"/>
            </a:pPr>
            <a:r>
              <a:rPr lang="en" sz="1310"/>
              <a:t>Poor Quality Code: The code may not meet the desired quality standards, leading to code re-work and delay in project delivery.</a:t>
            </a:r>
            <a:endParaRPr sz="1310"/>
          </a:p>
          <a:p>
            <a:pPr indent="-311785" lvl="0" marL="457200" rtl="0" algn="l">
              <a:lnSpc>
                <a:spcPct val="140000"/>
              </a:lnSpc>
              <a:spcBef>
                <a:spcPts val="0"/>
              </a:spcBef>
              <a:spcAft>
                <a:spcPts val="0"/>
              </a:spcAft>
              <a:buSzPts val="1310"/>
              <a:buChar char="➔"/>
            </a:pPr>
            <a:r>
              <a:rPr lang="en" sz="1310"/>
              <a:t>Security of Data: Sensitive data may be compromised due to lack of proper security measures, leading to potential legal and financial liabilities.</a:t>
            </a:r>
            <a:endParaRPr sz="1310"/>
          </a:p>
          <a:p>
            <a:pPr indent="-311785" lvl="0" marL="457200" rtl="0" algn="l">
              <a:lnSpc>
                <a:spcPct val="140000"/>
              </a:lnSpc>
              <a:spcBef>
                <a:spcPts val="0"/>
              </a:spcBef>
              <a:spcAft>
                <a:spcPts val="0"/>
              </a:spcAft>
              <a:buSzPts val="1310"/>
              <a:buChar char="➔"/>
            </a:pPr>
            <a:r>
              <a:rPr lang="en" sz="1310"/>
              <a:t>Poor Planning: Inadequate planning and scheduling may lead to project delays and increased costs.</a:t>
            </a:r>
            <a:endParaRPr sz="1310"/>
          </a:p>
          <a:p>
            <a:pPr indent="-311785" lvl="0" marL="457200" rtl="0" algn="l">
              <a:lnSpc>
                <a:spcPct val="140000"/>
              </a:lnSpc>
              <a:spcBef>
                <a:spcPts val="0"/>
              </a:spcBef>
              <a:spcAft>
                <a:spcPts val="0"/>
              </a:spcAft>
              <a:buSzPts val="1310"/>
              <a:buChar char="➔"/>
            </a:pPr>
            <a:r>
              <a:rPr lang="en" sz="1310"/>
              <a:t>Busy Schedules: The team members have other commitments, leading to difficulties in meeting project deadlines.</a:t>
            </a:r>
            <a:endParaRPr sz="1310"/>
          </a:p>
          <a:p>
            <a:pPr indent="-311785" lvl="0" marL="457200" rtl="0" algn="l">
              <a:lnSpc>
                <a:spcPct val="140000"/>
              </a:lnSpc>
              <a:spcBef>
                <a:spcPts val="0"/>
              </a:spcBef>
              <a:spcAft>
                <a:spcPts val="0"/>
              </a:spcAft>
              <a:buSzPts val="1310"/>
              <a:buChar char="➔"/>
            </a:pPr>
            <a:r>
              <a:rPr lang="en" sz="1310"/>
              <a:t>Communication: Poor communication among team members could lead to misunderstandings, errors, and delays in project delivery.</a:t>
            </a:r>
            <a:endParaRPr sz="1310"/>
          </a:p>
          <a:p>
            <a:pPr indent="-286385" lvl="0" marL="457200" rtl="0" algn="l">
              <a:lnSpc>
                <a:spcPct val="140000"/>
              </a:lnSpc>
              <a:spcBef>
                <a:spcPts val="0"/>
              </a:spcBef>
              <a:spcAft>
                <a:spcPts val="0"/>
              </a:spcAft>
              <a:buSzPts val="910"/>
              <a:buChar char="➔"/>
            </a:pPr>
            <a:r>
              <a:t/>
            </a:r>
            <a:endParaRPr sz="91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Risk Report</a:t>
            </a:r>
            <a:endParaRPr/>
          </a:p>
        </p:txBody>
      </p:sp>
      <p:sp>
        <p:nvSpPr>
          <p:cNvPr id="266" name="Google Shape;266;p34"/>
          <p:cNvSpPr txBox="1"/>
          <p:nvPr>
            <p:ph idx="1" type="body"/>
          </p:nvPr>
        </p:nvSpPr>
        <p:spPr>
          <a:xfrm>
            <a:off x="1175775" y="1095775"/>
            <a:ext cx="7038900" cy="3596100"/>
          </a:xfrm>
          <a:prstGeom prst="rect">
            <a:avLst/>
          </a:prstGeom>
        </p:spPr>
        <p:txBody>
          <a:bodyPr anchorCtr="0" anchor="t" bIns="91425" lIns="91425" spcFirstLastPara="1" rIns="91425" wrap="square" tIns="91425">
            <a:noAutofit/>
          </a:bodyPr>
          <a:lstStyle/>
          <a:p>
            <a:pPr indent="0" lvl="0" marL="0" rtl="0" algn="l">
              <a:lnSpc>
                <a:spcPct val="140000"/>
              </a:lnSpc>
              <a:spcBef>
                <a:spcPts val="0"/>
              </a:spcBef>
              <a:spcAft>
                <a:spcPts val="0"/>
              </a:spcAft>
              <a:buSzPts val="770"/>
              <a:buNone/>
            </a:pPr>
            <a:r>
              <a:rPr lang="en" sz="1410"/>
              <a:t>Resolved Risks:</a:t>
            </a:r>
            <a:endParaRPr sz="1410"/>
          </a:p>
          <a:p>
            <a:pPr indent="-318135" lvl="0" marL="457200" rtl="0" algn="l">
              <a:lnSpc>
                <a:spcPct val="140000"/>
              </a:lnSpc>
              <a:spcBef>
                <a:spcPts val="0"/>
              </a:spcBef>
              <a:spcAft>
                <a:spcPts val="0"/>
              </a:spcAft>
              <a:buSzPts val="1410"/>
              <a:buChar char="➔"/>
            </a:pPr>
            <a:r>
              <a:rPr lang="en" sz="1410"/>
              <a:t>Member Dropping the Class: One of our team members decided to drop the class, which affected the team's productivity. However, we were able to reassign the tasks and complete them on time.</a:t>
            </a:r>
            <a:endParaRPr sz="1410"/>
          </a:p>
          <a:p>
            <a:pPr indent="0" lvl="0" marL="0" rtl="0" algn="l">
              <a:lnSpc>
                <a:spcPct val="140000"/>
              </a:lnSpc>
              <a:spcBef>
                <a:spcPts val="1200"/>
              </a:spcBef>
              <a:spcAft>
                <a:spcPts val="0"/>
              </a:spcAft>
              <a:buSzPts val="770"/>
              <a:buNone/>
            </a:pPr>
            <a:r>
              <a:rPr lang="en" sz="1410"/>
              <a:t>New Risks:</a:t>
            </a:r>
            <a:endParaRPr sz="1410"/>
          </a:p>
          <a:p>
            <a:pPr indent="-318135" lvl="0" marL="457200" rtl="0" algn="l">
              <a:lnSpc>
                <a:spcPct val="140000"/>
              </a:lnSpc>
              <a:spcBef>
                <a:spcPts val="0"/>
              </a:spcBef>
              <a:spcAft>
                <a:spcPts val="0"/>
              </a:spcAft>
              <a:buSzPts val="1410"/>
              <a:buChar char="➔"/>
            </a:pPr>
            <a:r>
              <a:rPr lang="en" sz="1410"/>
              <a:t>Inexperience with Technology: Some team members may not have the required expertise with the software development tools and platforms, which could lead to technical difficulties and delays in project delivery.</a:t>
            </a:r>
            <a:endParaRPr sz="1410"/>
          </a:p>
          <a:p>
            <a:pPr indent="-318135" lvl="0" marL="457200" rtl="0" algn="l">
              <a:lnSpc>
                <a:spcPct val="140000"/>
              </a:lnSpc>
              <a:spcBef>
                <a:spcPts val="0"/>
              </a:spcBef>
              <a:spcAft>
                <a:spcPts val="0"/>
              </a:spcAft>
              <a:buSzPts val="1410"/>
              <a:buChar char="➔"/>
            </a:pPr>
            <a:r>
              <a:rPr lang="en" sz="1410"/>
              <a:t>Bugs not being fixed soon enough: Inadequate testing and debugging may lead to bugs in the code, which could affect the project's functionality and quality.</a:t>
            </a:r>
            <a:endParaRPr sz="141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Meetings</a:t>
            </a:r>
            <a:endParaRPr/>
          </a:p>
        </p:txBody>
      </p:sp>
      <p:sp>
        <p:nvSpPr>
          <p:cNvPr id="272" name="Google Shape;272;p35"/>
          <p:cNvSpPr txBox="1"/>
          <p:nvPr>
            <p:ph idx="1" type="body"/>
          </p:nvPr>
        </p:nvSpPr>
        <p:spPr>
          <a:xfrm>
            <a:off x="1297500" y="935175"/>
            <a:ext cx="7038900" cy="39066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SzPts val="1018"/>
              <a:buNone/>
            </a:pPr>
            <a:r>
              <a:rPr lang="en" sz="1495"/>
              <a:t>With stakeholder: </a:t>
            </a:r>
            <a:endParaRPr sz="1495"/>
          </a:p>
          <a:p>
            <a:pPr indent="-323532" lvl="0" marL="457200" rtl="0" algn="l">
              <a:lnSpc>
                <a:spcPct val="130000"/>
              </a:lnSpc>
              <a:spcBef>
                <a:spcPts val="1200"/>
              </a:spcBef>
              <a:spcAft>
                <a:spcPts val="0"/>
              </a:spcAft>
              <a:buSzPts val="1495"/>
              <a:buChar char="➔"/>
            </a:pPr>
            <a:r>
              <a:rPr lang="en" sz="1495"/>
              <a:t>Feedback on previous deliverable and discussing future features and data focus. </a:t>
            </a:r>
            <a:endParaRPr sz="1495"/>
          </a:p>
          <a:p>
            <a:pPr indent="0" lvl="0" marL="0" rtl="0" algn="l">
              <a:lnSpc>
                <a:spcPct val="130000"/>
              </a:lnSpc>
              <a:spcBef>
                <a:spcPts val="1200"/>
              </a:spcBef>
              <a:spcAft>
                <a:spcPts val="0"/>
              </a:spcAft>
              <a:buSzPts val="1018"/>
              <a:buNone/>
            </a:pPr>
            <a:r>
              <a:rPr lang="en" sz="1495"/>
              <a:t>With entire team: </a:t>
            </a:r>
            <a:endParaRPr sz="1495"/>
          </a:p>
          <a:p>
            <a:pPr indent="-323532" lvl="0" marL="457200" rtl="0" algn="l">
              <a:lnSpc>
                <a:spcPct val="130000"/>
              </a:lnSpc>
              <a:spcBef>
                <a:spcPts val="1200"/>
              </a:spcBef>
              <a:spcAft>
                <a:spcPts val="0"/>
              </a:spcAft>
              <a:buSzPts val="1495"/>
              <a:buChar char="➔"/>
            </a:pPr>
            <a:r>
              <a:rPr lang="en" sz="1495"/>
              <a:t>Weekly meetings for updates, task assignments, and availability. </a:t>
            </a:r>
            <a:endParaRPr sz="1495"/>
          </a:p>
          <a:p>
            <a:pPr indent="-323532" lvl="0" marL="457200" rtl="0" algn="l">
              <a:lnSpc>
                <a:spcPct val="130000"/>
              </a:lnSpc>
              <a:spcBef>
                <a:spcPts val="0"/>
              </a:spcBef>
              <a:spcAft>
                <a:spcPts val="0"/>
              </a:spcAft>
              <a:buSzPts val="1495"/>
              <a:buChar char="➔"/>
            </a:pPr>
            <a:r>
              <a:rPr lang="en" sz="1495"/>
              <a:t>Held in person or hybrid via Discord. Daily check-ins conducted by PM through Discord chats and video calls. </a:t>
            </a:r>
            <a:endParaRPr sz="1495"/>
          </a:p>
          <a:p>
            <a:pPr indent="0" lvl="0" marL="0" rtl="0" algn="l">
              <a:lnSpc>
                <a:spcPct val="130000"/>
              </a:lnSpc>
              <a:spcBef>
                <a:spcPts val="1200"/>
              </a:spcBef>
              <a:spcAft>
                <a:spcPts val="0"/>
              </a:spcAft>
              <a:buSzPts val="1018"/>
              <a:buNone/>
            </a:pPr>
            <a:r>
              <a:rPr lang="en" sz="1495"/>
              <a:t>Troubleshooting: </a:t>
            </a:r>
            <a:endParaRPr sz="1495"/>
          </a:p>
          <a:p>
            <a:pPr indent="-323532" lvl="0" marL="457200" rtl="0" algn="l">
              <a:lnSpc>
                <a:spcPct val="130000"/>
              </a:lnSpc>
              <a:spcBef>
                <a:spcPts val="1200"/>
              </a:spcBef>
              <a:spcAft>
                <a:spcPts val="0"/>
              </a:spcAft>
              <a:buSzPts val="1495"/>
              <a:buChar char="➔"/>
            </a:pPr>
            <a:r>
              <a:rPr lang="en" sz="1495"/>
              <a:t>Includes dealing with </a:t>
            </a:r>
            <a:r>
              <a:rPr lang="en" sz="1495"/>
              <a:t>merge</a:t>
            </a:r>
            <a:r>
              <a:rPr lang="en" sz="1495"/>
              <a:t> conflicts, debugging, error tracking, and issue fixing.</a:t>
            </a:r>
            <a:endParaRPr sz="1495"/>
          </a:p>
          <a:p>
            <a:pPr indent="-323532" lvl="0" marL="457200" rtl="0" algn="l">
              <a:lnSpc>
                <a:spcPct val="130000"/>
              </a:lnSpc>
              <a:spcBef>
                <a:spcPts val="0"/>
              </a:spcBef>
              <a:spcAft>
                <a:spcPts val="0"/>
              </a:spcAft>
              <a:buSzPts val="1495"/>
              <a:buChar char="➔"/>
            </a:pPr>
            <a:r>
              <a:rPr lang="en" sz="1495"/>
              <a:t>Troubleshooting done via Zoom or Discord, using Google and ChatGPT.</a:t>
            </a:r>
            <a:endParaRPr sz="1495"/>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Reviews and Inspections</a:t>
            </a:r>
            <a:endParaRPr/>
          </a:p>
        </p:txBody>
      </p:sp>
      <p:sp>
        <p:nvSpPr>
          <p:cNvPr id="278" name="Google Shape;278;p3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5600"/>
              <a:t>Retrospective Inspection and Reviews</a:t>
            </a:r>
            <a:endParaRPr sz="5600"/>
          </a:p>
          <a:p>
            <a:pPr indent="-311150" lvl="0" marL="457200" rtl="0" algn="l">
              <a:lnSpc>
                <a:spcPct val="150000"/>
              </a:lnSpc>
              <a:spcBef>
                <a:spcPts val="1200"/>
              </a:spcBef>
              <a:spcAft>
                <a:spcPts val="0"/>
              </a:spcAft>
              <a:buSzPct val="100000"/>
              <a:buChar char="➔"/>
            </a:pPr>
            <a:r>
              <a:rPr lang="en" sz="5200"/>
              <a:t>The team discussed what we could have done better in the tutorial times.</a:t>
            </a:r>
            <a:endParaRPr sz="5200"/>
          </a:p>
          <a:p>
            <a:pPr indent="-311150" lvl="0" marL="457200" rtl="0" algn="l">
              <a:lnSpc>
                <a:spcPct val="150000"/>
              </a:lnSpc>
              <a:spcBef>
                <a:spcPts val="0"/>
              </a:spcBef>
              <a:spcAft>
                <a:spcPts val="0"/>
              </a:spcAft>
              <a:buSzPct val="100000"/>
              <a:buChar char="➔"/>
            </a:pPr>
            <a:r>
              <a:rPr lang="en" sz="5200"/>
              <a:t>Main issues that we improved upon:</a:t>
            </a:r>
            <a:endParaRPr sz="5200"/>
          </a:p>
          <a:p>
            <a:pPr indent="-311150" lvl="1" marL="914400" rtl="0" algn="l">
              <a:lnSpc>
                <a:spcPct val="150000"/>
              </a:lnSpc>
              <a:spcBef>
                <a:spcPts val="0"/>
              </a:spcBef>
              <a:spcAft>
                <a:spcPts val="0"/>
              </a:spcAft>
              <a:buSzPct val="100000"/>
              <a:buChar char="◆"/>
            </a:pPr>
            <a:r>
              <a:rPr lang="en" sz="5200"/>
              <a:t>Understanding technologies better since the steep learning curve slowed down our progress</a:t>
            </a:r>
            <a:endParaRPr sz="5200"/>
          </a:p>
          <a:p>
            <a:pPr indent="-311150" lvl="1" marL="914400" rtl="0" algn="l">
              <a:lnSpc>
                <a:spcPct val="150000"/>
              </a:lnSpc>
              <a:spcBef>
                <a:spcPts val="0"/>
              </a:spcBef>
              <a:spcAft>
                <a:spcPts val="0"/>
              </a:spcAft>
              <a:buSzPct val="100000"/>
              <a:buChar char="◆"/>
            </a:pPr>
            <a:r>
              <a:rPr lang="en" sz="5200"/>
              <a:t>One of our main developers dropped the class which taught us not to be dependent on one individual</a:t>
            </a:r>
            <a:endParaRPr sz="5200"/>
          </a:p>
          <a:p>
            <a:pPr indent="-311150" lvl="1" marL="914400" rtl="0" algn="l">
              <a:lnSpc>
                <a:spcPct val="150000"/>
              </a:lnSpc>
              <a:spcBef>
                <a:spcPts val="0"/>
              </a:spcBef>
              <a:spcAft>
                <a:spcPts val="0"/>
              </a:spcAft>
              <a:buSzPct val="100000"/>
              <a:buChar char="◆"/>
            </a:pPr>
            <a:r>
              <a:rPr lang="en" sz="5200"/>
              <a:t>Over estimation of goals due to incomplete understanding of the Template used for frontend</a:t>
            </a:r>
            <a:endParaRPr sz="52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Peer </a:t>
            </a:r>
            <a:r>
              <a:rPr lang="en"/>
              <a:t>Reviews </a:t>
            </a:r>
            <a:endParaRPr/>
          </a:p>
        </p:txBody>
      </p:sp>
      <p:sp>
        <p:nvSpPr>
          <p:cNvPr id="284" name="Google Shape;284;p37"/>
          <p:cNvSpPr txBox="1"/>
          <p:nvPr>
            <p:ph idx="1" type="body"/>
          </p:nvPr>
        </p:nvSpPr>
        <p:spPr>
          <a:xfrm>
            <a:off x="1297500" y="1307850"/>
            <a:ext cx="7038900" cy="3669600"/>
          </a:xfrm>
          <a:prstGeom prst="rect">
            <a:avLst/>
          </a:prstGeom>
        </p:spPr>
        <p:txBody>
          <a:bodyPr anchorCtr="0" anchor="t" bIns="91425" lIns="91425" spcFirstLastPara="1" rIns="91425" wrap="square" tIns="91425">
            <a:normAutofit fontScale="25000" lnSpcReduction="20000"/>
          </a:bodyPr>
          <a:lstStyle/>
          <a:p>
            <a:pPr indent="-323850" lvl="0" marL="457200" rtl="0" algn="l">
              <a:lnSpc>
                <a:spcPct val="200000"/>
              </a:lnSpc>
              <a:spcBef>
                <a:spcPts val="0"/>
              </a:spcBef>
              <a:spcAft>
                <a:spcPts val="0"/>
              </a:spcAft>
              <a:buSzPct val="100000"/>
              <a:buChar char="➔"/>
            </a:pPr>
            <a:r>
              <a:rPr lang="en" sz="6000"/>
              <a:t>Artifacts reviewed: sign in page, register page, admin page, and navigation bar tests</a:t>
            </a:r>
            <a:endParaRPr sz="6000"/>
          </a:p>
          <a:p>
            <a:pPr indent="-323850" lvl="0" marL="457200" rtl="0" algn="l">
              <a:lnSpc>
                <a:spcPct val="200000"/>
              </a:lnSpc>
              <a:spcBef>
                <a:spcPts val="0"/>
              </a:spcBef>
              <a:spcAft>
                <a:spcPts val="0"/>
              </a:spcAft>
              <a:buSzPct val="100000"/>
              <a:buChar char="➔"/>
            </a:pPr>
            <a:r>
              <a:rPr lang="en" sz="6000"/>
              <a:t>Each person presented their work and received feedback from other team members .</a:t>
            </a:r>
            <a:endParaRPr sz="6000"/>
          </a:p>
          <a:p>
            <a:pPr indent="-323850" lvl="0" marL="457200" rtl="0" algn="l">
              <a:lnSpc>
                <a:spcPct val="200000"/>
              </a:lnSpc>
              <a:spcBef>
                <a:spcPts val="0"/>
              </a:spcBef>
              <a:spcAft>
                <a:spcPts val="0"/>
              </a:spcAft>
              <a:buSzPct val="100000"/>
              <a:buChar char="➔"/>
            </a:pPr>
            <a:r>
              <a:rPr lang="en" sz="6000"/>
              <a:t>Feedback included comments, critiques, and suggestions for improvement </a:t>
            </a:r>
            <a:endParaRPr sz="6000"/>
          </a:p>
          <a:p>
            <a:pPr indent="-323850" lvl="0" marL="457200" rtl="0" algn="l">
              <a:lnSpc>
                <a:spcPct val="200000"/>
              </a:lnSpc>
              <a:spcBef>
                <a:spcPts val="0"/>
              </a:spcBef>
              <a:spcAft>
                <a:spcPts val="0"/>
              </a:spcAft>
              <a:buSzPct val="100000"/>
              <a:buChar char="➔"/>
            </a:pPr>
            <a:r>
              <a:rPr lang="en" sz="6000"/>
              <a:t>Reviews helped team members learn from each other's work and identify areas for growth </a:t>
            </a:r>
            <a:endParaRPr sz="6000"/>
          </a:p>
          <a:p>
            <a:pPr indent="-323850" lvl="0" marL="457200" rtl="0" algn="l">
              <a:lnSpc>
                <a:spcPct val="200000"/>
              </a:lnSpc>
              <a:spcBef>
                <a:spcPts val="0"/>
              </a:spcBef>
              <a:spcAft>
                <a:spcPts val="0"/>
              </a:spcAft>
              <a:buSzPct val="100000"/>
              <a:buChar char="➔"/>
            </a:pPr>
            <a:r>
              <a:rPr lang="en" sz="6000"/>
              <a:t>Peer reviews will inform refactoring and implementation strategy</a:t>
            </a:r>
            <a:endParaRPr sz="6000"/>
          </a:p>
          <a:p>
            <a:pPr indent="0" lvl="0" marL="0" rtl="0" algn="l">
              <a:spcBef>
                <a:spcPts val="1200"/>
              </a:spcBef>
              <a:spcAft>
                <a:spcPts val="0"/>
              </a:spcAft>
              <a:buNone/>
            </a:pPr>
            <a:r>
              <a:t/>
            </a:r>
            <a:endParaRPr sz="19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Plan for next deliverable</a:t>
            </a:r>
            <a:endParaRPr/>
          </a:p>
        </p:txBody>
      </p:sp>
      <p:sp>
        <p:nvSpPr>
          <p:cNvPr id="290" name="Google Shape;290;p38"/>
          <p:cNvSpPr txBox="1"/>
          <p:nvPr>
            <p:ph idx="1" type="body"/>
          </p:nvPr>
        </p:nvSpPr>
        <p:spPr>
          <a:xfrm>
            <a:off x="1197075" y="1307850"/>
            <a:ext cx="7038900" cy="29112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t/>
            </a:r>
            <a:endParaRPr sz="1500"/>
          </a:p>
          <a:p>
            <a:pPr indent="-323850" lvl="0" marL="457200" rtl="0" algn="l">
              <a:lnSpc>
                <a:spcPct val="200000"/>
              </a:lnSpc>
              <a:spcBef>
                <a:spcPts val="1200"/>
              </a:spcBef>
              <a:spcAft>
                <a:spcPts val="0"/>
              </a:spcAft>
              <a:buSzPts val="1500"/>
              <a:buChar char="➔"/>
            </a:pPr>
            <a:r>
              <a:rPr lang="en" sz="1500"/>
              <a:t>Finish up </a:t>
            </a:r>
            <a:r>
              <a:rPr lang="en" sz="1500"/>
              <a:t> user login only after admin approval functionality </a:t>
            </a:r>
            <a:endParaRPr sz="1500"/>
          </a:p>
          <a:p>
            <a:pPr indent="-323850" lvl="0" marL="457200" rtl="0" algn="l">
              <a:lnSpc>
                <a:spcPct val="200000"/>
              </a:lnSpc>
              <a:spcBef>
                <a:spcPts val="0"/>
              </a:spcBef>
              <a:spcAft>
                <a:spcPts val="0"/>
              </a:spcAft>
              <a:buSzPts val="1500"/>
              <a:buChar char="➔"/>
            </a:pPr>
            <a:r>
              <a:rPr lang="en" sz="1500"/>
              <a:t>Add logout feature Display user data with more graphs and tables </a:t>
            </a:r>
            <a:endParaRPr sz="1500"/>
          </a:p>
          <a:p>
            <a:pPr indent="-323850" lvl="0" marL="457200" rtl="0" algn="l">
              <a:lnSpc>
                <a:spcPct val="200000"/>
              </a:lnSpc>
              <a:spcBef>
                <a:spcPts val="0"/>
              </a:spcBef>
              <a:spcAft>
                <a:spcPts val="0"/>
              </a:spcAft>
              <a:buSzPts val="1500"/>
              <a:buChar char="➔"/>
            </a:pPr>
            <a:r>
              <a:rPr lang="en" sz="1500"/>
              <a:t>Allow users to change agenda preferences </a:t>
            </a:r>
            <a:endParaRPr sz="1500"/>
          </a:p>
          <a:p>
            <a:pPr indent="-323850" lvl="0" marL="457200" rtl="0" algn="l">
              <a:lnSpc>
                <a:spcPct val="200000"/>
              </a:lnSpc>
              <a:spcBef>
                <a:spcPts val="0"/>
              </a:spcBef>
              <a:spcAft>
                <a:spcPts val="0"/>
              </a:spcAft>
              <a:buSzPts val="1500"/>
              <a:buChar char="➔"/>
            </a:pPr>
            <a:r>
              <a:rPr lang="en" sz="1500"/>
              <a:t>Show user login/logout timestamps in admin interface</a:t>
            </a:r>
            <a:endParaRPr sz="15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Plan for next deliverable</a:t>
            </a:r>
            <a:endParaRPr/>
          </a:p>
        </p:txBody>
      </p:sp>
      <p:sp>
        <p:nvSpPr>
          <p:cNvPr id="296" name="Google Shape;296;p39"/>
          <p:cNvSpPr txBox="1"/>
          <p:nvPr>
            <p:ph idx="1" type="body"/>
          </p:nvPr>
        </p:nvSpPr>
        <p:spPr>
          <a:xfrm>
            <a:off x="1297500" y="1355550"/>
            <a:ext cx="7038900" cy="29112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t/>
            </a:r>
            <a:endParaRPr sz="1500"/>
          </a:p>
          <a:p>
            <a:pPr indent="-323850" lvl="0" marL="457200" rtl="0" algn="l">
              <a:lnSpc>
                <a:spcPct val="200000"/>
              </a:lnSpc>
              <a:spcBef>
                <a:spcPts val="1200"/>
              </a:spcBef>
              <a:spcAft>
                <a:spcPts val="0"/>
              </a:spcAft>
              <a:buSzPts val="1500"/>
              <a:buChar char="➔"/>
            </a:pPr>
            <a:r>
              <a:rPr lang="en" sz="1500"/>
              <a:t>Implement admin interface with ability to accept/reject or remove users </a:t>
            </a:r>
            <a:endParaRPr sz="1500"/>
          </a:p>
          <a:p>
            <a:pPr indent="-323850" lvl="0" marL="457200" rtl="0" algn="l">
              <a:lnSpc>
                <a:spcPct val="200000"/>
              </a:lnSpc>
              <a:spcBef>
                <a:spcPts val="0"/>
              </a:spcBef>
              <a:spcAft>
                <a:spcPts val="0"/>
              </a:spcAft>
              <a:buSzPts val="1500"/>
              <a:buChar char="➔"/>
            </a:pPr>
            <a:r>
              <a:rPr lang="en" sz="1500"/>
              <a:t>Export data with various constraints </a:t>
            </a:r>
            <a:endParaRPr sz="1500"/>
          </a:p>
          <a:p>
            <a:pPr indent="-323850" lvl="0" marL="457200" rtl="0" algn="l">
              <a:lnSpc>
                <a:spcPct val="200000"/>
              </a:lnSpc>
              <a:spcBef>
                <a:spcPts val="0"/>
              </a:spcBef>
              <a:spcAft>
                <a:spcPts val="0"/>
              </a:spcAft>
              <a:buSzPts val="1500"/>
              <a:buChar char="➔"/>
            </a:pPr>
            <a:r>
              <a:rPr lang="en" sz="1500"/>
              <a:t>Save user preferences to database via API calls </a:t>
            </a:r>
            <a:endParaRPr sz="1500"/>
          </a:p>
          <a:p>
            <a:pPr indent="-323850" lvl="0" marL="457200" rtl="0" algn="l">
              <a:lnSpc>
                <a:spcPct val="200000"/>
              </a:lnSpc>
              <a:spcBef>
                <a:spcPts val="0"/>
              </a:spcBef>
              <a:spcAft>
                <a:spcPts val="0"/>
              </a:spcAft>
              <a:buSzPts val="1500"/>
              <a:buChar char="➔"/>
            </a:pPr>
            <a:r>
              <a:rPr lang="en" sz="1500"/>
              <a:t>Hash all data for privacy and security</a:t>
            </a:r>
            <a:endParaRPr sz="15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Plan for next deliverable</a:t>
            </a:r>
            <a:endParaRPr/>
          </a:p>
        </p:txBody>
      </p:sp>
      <p:sp>
        <p:nvSpPr>
          <p:cNvPr id="302" name="Google Shape;302;p4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rPr lang="en" sz="1500"/>
              <a:t>Testing</a:t>
            </a:r>
            <a:r>
              <a:rPr lang="en" sz="1500"/>
              <a:t>:</a:t>
            </a:r>
            <a:endParaRPr sz="1500"/>
          </a:p>
          <a:p>
            <a:pPr indent="-323850" lvl="0" marL="457200" rtl="0" algn="l">
              <a:lnSpc>
                <a:spcPct val="200000"/>
              </a:lnSpc>
              <a:spcBef>
                <a:spcPts val="1200"/>
              </a:spcBef>
              <a:spcAft>
                <a:spcPts val="0"/>
              </a:spcAft>
              <a:buSzPts val="1500"/>
              <a:buChar char="➔"/>
            </a:pPr>
            <a:r>
              <a:rPr lang="en" sz="1500"/>
              <a:t>Write more integration testing </a:t>
            </a:r>
            <a:endParaRPr sz="1500"/>
          </a:p>
          <a:p>
            <a:pPr indent="-323850" lvl="0" marL="457200" rtl="0" algn="l">
              <a:lnSpc>
                <a:spcPct val="200000"/>
              </a:lnSpc>
              <a:spcBef>
                <a:spcPts val="0"/>
              </a:spcBef>
              <a:spcAft>
                <a:spcPts val="0"/>
              </a:spcAft>
              <a:buSzPts val="1500"/>
              <a:buChar char="➔"/>
            </a:pPr>
            <a:r>
              <a:rPr lang="en" sz="1500"/>
              <a:t>Structure test files for easier debugging Expand testing with test hooks Implement coverage testing Integrate security into the system Conduct system testing.</a:t>
            </a:r>
            <a:endParaRPr sz="15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08" name="Google Shape;308;p41"/>
          <p:cNvSpPr txBox="1"/>
          <p:nvPr>
            <p:ph idx="1" type="body"/>
          </p:nvPr>
        </p:nvSpPr>
        <p:spPr>
          <a:xfrm>
            <a:off x="1297500" y="1567550"/>
            <a:ext cx="7038900" cy="2911200"/>
          </a:xfrm>
          <a:prstGeom prst="rect">
            <a:avLst/>
          </a:prstGeom>
        </p:spPr>
        <p:txBody>
          <a:bodyPr anchorCtr="0" anchor="ctr" bIns="91425" lIns="91425" spcFirstLastPara="1" rIns="91425" wrap="square" tIns="91425">
            <a:normAutofit/>
          </a:bodyPr>
          <a:lstStyle/>
          <a:p>
            <a:pPr indent="0" lvl="0" marL="0" rtl="0" algn="ctr">
              <a:lnSpc>
                <a:spcPct val="100000"/>
              </a:lnSpc>
              <a:spcBef>
                <a:spcPts val="0"/>
              </a:spcBef>
              <a:spcAft>
                <a:spcPts val="0"/>
              </a:spcAft>
              <a:buNone/>
            </a:pPr>
            <a:r>
              <a:rPr b="1" lang="en" sz="6500">
                <a:latin typeface="Montserrat"/>
                <a:ea typeface="Montserrat"/>
                <a:cs typeface="Montserrat"/>
                <a:sym typeface="Montserrat"/>
              </a:rPr>
              <a:t>Questions?</a:t>
            </a:r>
            <a:endParaRPr b="1" sz="6500">
              <a:latin typeface="Montserrat"/>
              <a:ea typeface="Montserrat"/>
              <a:cs typeface="Montserrat"/>
              <a:sym typeface="Montserrat"/>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Requirements set for this deliverable</a:t>
            </a:r>
            <a:endParaRPr/>
          </a:p>
        </p:txBody>
      </p:sp>
      <p:sp>
        <p:nvSpPr>
          <p:cNvPr id="147" name="Google Shape;147;p15"/>
          <p:cNvSpPr txBox="1"/>
          <p:nvPr>
            <p:ph idx="1" type="body"/>
          </p:nvPr>
        </p:nvSpPr>
        <p:spPr>
          <a:xfrm>
            <a:off x="1297500" y="988750"/>
            <a:ext cx="7038900" cy="41547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935"/>
              <a:buNone/>
            </a:pPr>
            <a:r>
              <a:rPr lang="en" sz="1205"/>
              <a:t>Testing:</a:t>
            </a:r>
            <a:endParaRPr sz="1205"/>
          </a:p>
          <a:p>
            <a:pPr indent="-305117" lvl="0" marL="457200" rtl="0" algn="l">
              <a:lnSpc>
                <a:spcPct val="105000"/>
              </a:lnSpc>
              <a:spcBef>
                <a:spcPts val="1200"/>
              </a:spcBef>
              <a:spcAft>
                <a:spcPts val="0"/>
              </a:spcAft>
              <a:buSzPts val="1205"/>
              <a:buAutoNum type="arabicPeriod"/>
            </a:pPr>
            <a:r>
              <a:rPr lang="en" sz="1205"/>
              <a:t>Write tests for existing code and future development. </a:t>
            </a:r>
            <a:endParaRPr sz="1205"/>
          </a:p>
          <a:p>
            <a:pPr indent="-305117" lvl="0" marL="457200" rtl="0" algn="l">
              <a:lnSpc>
                <a:spcPct val="105000"/>
              </a:lnSpc>
              <a:spcBef>
                <a:spcPts val="0"/>
              </a:spcBef>
              <a:spcAft>
                <a:spcPts val="0"/>
              </a:spcAft>
              <a:buSzPts val="1205"/>
              <a:buAutoNum type="arabicPeriod"/>
            </a:pPr>
            <a:r>
              <a:rPr lang="en" sz="1205"/>
              <a:t>Conduct smoke, unit, and integration testing. </a:t>
            </a:r>
            <a:endParaRPr sz="1205"/>
          </a:p>
          <a:p>
            <a:pPr indent="-305117" lvl="0" marL="457200" rtl="0" algn="l">
              <a:lnSpc>
                <a:spcPct val="105000"/>
              </a:lnSpc>
              <a:spcBef>
                <a:spcPts val="0"/>
              </a:spcBef>
              <a:spcAft>
                <a:spcPts val="0"/>
              </a:spcAft>
              <a:buSzPts val="1205"/>
              <a:buAutoNum type="arabicPeriod"/>
            </a:pPr>
            <a:r>
              <a:rPr lang="en" sz="1205"/>
              <a:t>Understand test hooks, assertions, and mocking. </a:t>
            </a:r>
            <a:endParaRPr sz="1205"/>
          </a:p>
          <a:p>
            <a:pPr indent="-305117" lvl="0" marL="457200" rtl="0" algn="l">
              <a:lnSpc>
                <a:spcPct val="105000"/>
              </a:lnSpc>
              <a:spcBef>
                <a:spcPts val="0"/>
              </a:spcBef>
              <a:spcAft>
                <a:spcPts val="0"/>
              </a:spcAft>
              <a:buSzPts val="1205"/>
              <a:buAutoNum type="arabicPeriod"/>
            </a:pPr>
            <a:r>
              <a:rPr lang="en" sz="1205"/>
              <a:t>Improve the test matrix and plan as we progress.</a:t>
            </a:r>
            <a:endParaRPr sz="1205"/>
          </a:p>
          <a:p>
            <a:pPr indent="0" lvl="0" marL="0" rtl="0" algn="l">
              <a:lnSpc>
                <a:spcPct val="105000"/>
              </a:lnSpc>
              <a:spcBef>
                <a:spcPts val="1200"/>
              </a:spcBef>
              <a:spcAft>
                <a:spcPts val="0"/>
              </a:spcAft>
              <a:buSzPts val="935"/>
              <a:buNone/>
            </a:pPr>
            <a:r>
              <a:rPr lang="en" sz="1205"/>
              <a:t>Development</a:t>
            </a:r>
            <a:endParaRPr sz="1205"/>
          </a:p>
          <a:p>
            <a:pPr indent="-305117" lvl="0" marL="457200" rtl="0" algn="l">
              <a:lnSpc>
                <a:spcPct val="105000"/>
              </a:lnSpc>
              <a:spcBef>
                <a:spcPts val="1200"/>
              </a:spcBef>
              <a:spcAft>
                <a:spcPts val="0"/>
              </a:spcAft>
              <a:buSzPts val="1205"/>
              <a:buAutoNum type="arabicPeriod"/>
            </a:pPr>
            <a:r>
              <a:rPr lang="en" sz="1205"/>
              <a:t>Implement sign-in and registration with database and testing. </a:t>
            </a:r>
            <a:endParaRPr sz="1205"/>
          </a:p>
          <a:p>
            <a:pPr indent="-305117" lvl="0" marL="457200" rtl="0" algn="l">
              <a:lnSpc>
                <a:spcPct val="105000"/>
              </a:lnSpc>
              <a:spcBef>
                <a:spcPts val="0"/>
              </a:spcBef>
              <a:spcAft>
                <a:spcPts val="0"/>
              </a:spcAft>
              <a:buSzPts val="1205"/>
              <a:buAutoNum type="arabicPeriod"/>
            </a:pPr>
            <a:r>
              <a:rPr lang="en" sz="1205"/>
              <a:t>Add field constraints to sign-in/register pages. </a:t>
            </a:r>
            <a:endParaRPr sz="1205"/>
          </a:p>
          <a:p>
            <a:pPr indent="-305117" lvl="0" marL="457200" rtl="0" algn="l">
              <a:lnSpc>
                <a:spcPct val="105000"/>
              </a:lnSpc>
              <a:spcBef>
                <a:spcPts val="0"/>
              </a:spcBef>
              <a:spcAft>
                <a:spcPts val="0"/>
              </a:spcAft>
              <a:buSzPts val="1205"/>
              <a:buAutoNum type="arabicPeriod"/>
            </a:pPr>
            <a:r>
              <a:rPr lang="en" sz="1205"/>
              <a:t>Enable reading CSV files into the database and displaying in graphs. </a:t>
            </a:r>
            <a:endParaRPr sz="1205"/>
          </a:p>
          <a:p>
            <a:pPr indent="-305117" lvl="0" marL="457200" rtl="0" algn="l">
              <a:lnSpc>
                <a:spcPct val="105000"/>
              </a:lnSpc>
              <a:spcBef>
                <a:spcPts val="0"/>
              </a:spcBef>
              <a:spcAft>
                <a:spcPts val="0"/>
              </a:spcAft>
              <a:buSzPts val="1205"/>
              <a:buAutoNum type="arabicPeriod"/>
            </a:pPr>
            <a:r>
              <a:rPr lang="en" sz="1205"/>
              <a:t>Develop an admin interface to approve/reject and remove users. </a:t>
            </a:r>
            <a:endParaRPr sz="1205"/>
          </a:p>
          <a:p>
            <a:pPr indent="-305117" lvl="0" marL="457200" rtl="0" algn="l">
              <a:lnSpc>
                <a:spcPct val="105000"/>
              </a:lnSpc>
              <a:spcBef>
                <a:spcPts val="0"/>
              </a:spcBef>
              <a:spcAft>
                <a:spcPts val="0"/>
              </a:spcAft>
              <a:buSzPts val="1205"/>
              <a:buAutoNum type="arabicPeriod"/>
            </a:pPr>
            <a:r>
              <a:rPr lang="en" sz="1205"/>
              <a:t>Integrate logging frameworks.</a:t>
            </a:r>
            <a:endParaRPr sz="1205"/>
          </a:p>
          <a:p>
            <a:pPr indent="0" lvl="0" marL="0" rtl="0" algn="l">
              <a:lnSpc>
                <a:spcPct val="105000"/>
              </a:lnSpc>
              <a:spcBef>
                <a:spcPts val="1200"/>
              </a:spcBef>
              <a:spcAft>
                <a:spcPts val="0"/>
              </a:spcAft>
              <a:buSzPts val="935"/>
              <a:buNone/>
            </a:pPr>
            <a:r>
              <a:rPr lang="en" sz="1105"/>
              <a:t>Other </a:t>
            </a:r>
            <a:r>
              <a:rPr lang="en" sz="1105"/>
              <a:t>tasks:</a:t>
            </a:r>
            <a:endParaRPr sz="1105"/>
          </a:p>
          <a:p>
            <a:pPr indent="-298767" lvl="0" marL="457200" rtl="0" algn="l">
              <a:lnSpc>
                <a:spcPct val="105000"/>
              </a:lnSpc>
              <a:spcBef>
                <a:spcPts val="1200"/>
              </a:spcBef>
              <a:spcAft>
                <a:spcPts val="0"/>
              </a:spcAft>
              <a:buSzPts val="1105"/>
              <a:buAutoNum type="arabicPeriod"/>
            </a:pPr>
            <a:r>
              <a:rPr lang="en" sz="1105"/>
              <a:t>Use Git Issues for task delegation and issue tracking. </a:t>
            </a:r>
            <a:endParaRPr sz="1105"/>
          </a:p>
          <a:p>
            <a:pPr indent="-298767" lvl="0" marL="457200" rtl="0" algn="l">
              <a:lnSpc>
                <a:spcPct val="105000"/>
              </a:lnSpc>
              <a:spcBef>
                <a:spcPts val="0"/>
              </a:spcBef>
              <a:spcAft>
                <a:spcPts val="0"/>
              </a:spcAft>
              <a:buSzPts val="1105"/>
              <a:buAutoNum type="arabicPeriod"/>
            </a:pPr>
            <a:r>
              <a:rPr lang="en" sz="1105"/>
              <a:t>Create pull requests instead of merging on your own. </a:t>
            </a:r>
            <a:endParaRPr sz="1105"/>
          </a:p>
          <a:p>
            <a:pPr indent="-298767" lvl="0" marL="457200" rtl="0" algn="l">
              <a:lnSpc>
                <a:spcPct val="105000"/>
              </a:lnSpc>
              <a:spcBef>
                <a:spcPts val="0"/>
              </a:spcBef>
              <a:spcAft>
                <a:spcPts val="0"/>
              </a:spcAft>
              <a:buSzPts val="1105"/>
              <a:buAutoNum type="arabicPeriod"/>
            </a:pPr>
            <a:r>
              <a:rPr lang="en" sz="1105"/>
              <a:t>Conduct thorough testing of everything.</a:t>
            </a:r>
            <a:endParaRPr sz="1105"/>
          </a:p>
        </p:txBody>
      </p:sp>
      <p:pic>
        <p:nvPicPr>
          <p:cNvPr id="148" name="Google Shape;148;p15"/>
          <p:cNvPicPr preferRelativeResize="0"/>
          <p:nvPr/>
        </p:nvPicPr>
        <p:blipFill>
          <a:blip r:embed="rId3">
            <a:alphaModFix/>
          </a:blip>
          <a:stretch>
            <a:fillRect/>
          </a:stretch>
        </p:blipFill>
        <p:spPr>
          <a:xfrm>
            <a:off x="5772925" y="988750"/>
            <a:ext cx="3595223" cy="359522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Task Delegation</a:t>
            </a:r>
            <a:endParaRPr/>
          </a:p>
        </p:txBody>
      </p:sp>
      <p:sp>
        <p:nvSpPr>
          <p:cNvPr id="154" name="Google Shape;154;p16"/>
          <p:cNvSpPr txBox="1"/>
          <p:nvPr>
            <p:ph idx="1" type="body"/>
          </p:nvPr>
        </p:nvSpPr>
        <p:spPr>
          <a:xfrm>
            <a:off x="887450" y="1369800"/>
            <a:ext cx="7038900" cy="3187500"/>
          </a:xfrm>
          <a:prstGeom prst="rect">
            <a:avLst/>
          </a:prstGeom>
        </p:spPr>
        <p:txBody>
          <a:bodyPr anchorCtr="0" anchor="t" bIns="91425" lIns="91425" spcFirstLastPara="1" rIns="91425" wrap="square" tIns="91425">
            <a:noAutofit/>
          </a:bodyPr>
          <a:lstStyle/>
          <a:p>
            <a:pPr indent="-317658" lvl="0" marL="457200" rtl="0" algn="l">
              <a:lnSpc>
                <a:spcPct val="200000"/>
              </a:lnSpc>
              <a:spcBef>
                <a:spcPts val="0"/>
              </a:spcBef>
              <a:spcAft>
                <a:spcPts val="0"/>
              </a:spcAft>
              <a:buSzPts val="1403"/>
              <a:buChar char="➔"/>
            </a:pPr>
            <a:r>
              <a:rPr lang="en" sz="1402"/>
              <a:t>Moved task delegation from Asana to Git Issues due to learning challenges. </a:t>
            </a:r>
            <a:endParaRPr sz="1402"/>
          </a:p>
          <a:p>
            <a:pPr indent="-317658" lvl="0" marL="457200" rtl="0" algn="l">
              <a:lnSpc>
                <a:spcPct val="200000"/>
              </a:lnSpc>
              <a:spcBef>
                <a:spcPts val="0"/>
              </a:spcBef>
              <a:spcAft>
                <a:spcPts val="0"/>
              </a:spcAft>
              <a:buSzPts val="1403"/>
              <a:buChar char="➔"/>
            </a:pPr>
            <a:r>
              <a:rPr lang="en" sz="1402"/>
              <a:t>Git Issues provides better notification for assigned tasks and issue tracking. Link to team's Git Issues and tasks provided.</a:t>
            </a:r>
            <a:endParaRPr sz="1402"/>
          </a:p>
          <a:p>
            <a:pPr indent="-317658" lvl="0" marL="457200" rtl="0" algn="l">
              <a:lnSpc>
                <a:spcPct val="200000"/>
              </a:lnSpc>
              <a:spcBef>
                <a:spcPts val="0"/>
              </a:spcBef>
              <a:spcAft>
                <a:spcPts val="0"/>
              </a:spcAft>
              <a:buSzPts val="1403"/>
              <a:buChar char="➔"/>
            </a:pPr>
            <a:r>
              <a:rPr lang="en" sz="1402"/>
              <a:t>Assigned specific tasks with clear descriptions and expected outcomes. </a:t>
            </a:r>
            <a:endParaRPr sz="1402"/>
          </a:p>
          <a:p>
            <a:pPr indent="-317658" lvl="0" marL="457200" rtl="0" algn="l">
              <a:lnSpc>
                <a:spcPct val="200000"/>
              </a:lnSpc>
              <a:spcBef>
                <a:spcPts val="0"/>
              </a:spcBef>
              <a:spcAft>
                <a:spcPts val="0"/>
              </a:spcAft>
              <a:buSzPts val="1403"/>
              <a:buChar char="➔"/>
            </a:pPr>
            <a:r>
              <a:rPr lang="en" sz="1402"/>
              <a:t>Notify the project manager when tasks are completed and record actual completion time.</a:t>
            </a:r>
            <a:endParaRPr sz="1402"/>
          </a:p>
          <a:p>
            <a:pPr indent="-317658" lvl="0" marL="457200" rtl="0" algn="l">
              <a:lnSpc>
                <a:spcPct val="200000"/>
              </a:lnSpc>
              <a:spcBef>
                <a:spcPts val="0"/>
              </a:spcBef>
              <a:spcAft>
                <a:spcPts val="0"/>
              </a:spcAft>
              <a:buSzPts val="1403"/>
              <a:buChar char="➔"/>
            </a:pPr>
            <a:r>
              <a:rPr lang="en" sz="1402"/>
              <a:t>Use tags to categorize tasks based on their areas and priorities.</a:t>
            </a:r>
            <a:endParaRPr sz="1402"/>
          </a:p>
        </p:txBody>
      </p:sp>
      <p:pic>
        <p:nvPicPr>
          <p:cNvPr id="155" name="Google Shape;155;p16"/>
          <p:cNvPicPr preferRelativeResize="0"/>
          <p:nvPr/>
        </p:nvPicPr>
        <p:blipFill>
          <a:blip r:embed="rId3">
            <a:alphaModFix/>
          </a:blip>
          <a:stretch>
            <a:fillRect/>
          </a:stretch>
        </p:blipFill>
        <p:spPr>
          <a:xfrm>
            <a:off x="6819900" y="2819400"/>
            <a:ext cx="2324100" cy="2324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Retrospective Inspection</a:t>
            </a:r>
            <a:endParaRPr/>
          </a:p>
        </p:txBody>
      </p:sp>
      <p:sp>
        <p:nvSpPr>
          <p:cNvPr id="161" name="Google Shape;161;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SzPts val="1300"/>
              <a:buChar char="➔"/>
            </a:pPr>
            <a:r>
              <a:rPr lang="en"/>
              <a:t>Team met for retrospective inspection after last deliverable.</a:t>
            </a:r>
            <a:endParaRPr/>
          </a:p>
          <a:p>
            <a:pPr indent="-311150" lvl="0" marL="457200" rtl="0" algn="l">
              <a:lnSpc>
                <a:spcPct val="200000"/>
              </a:lnSpc>
              <a:spcBef>
                <a:spcPts val="0"/>
              </a:spcBef>
              <a:spcAft>
                <a:spcPts val="0"/>
              </a:spcAft>
              <a:buSzPts val="1300"/>
              <a:buChar char="➔"/>
            </a:pPr>
            <a:r>
              <a:rPr lang="en"/>
              <a:t>Discussed key retrospective questions and noted major issues from previous deliverable.</a:t>
            </a:r>
            <a:endParaRPr/>
          </a:p>
          <a:p>
            <a:pPr indent="-311150" lvl="0" marL="457200" rtl="0" algn="l">
              <a:lnSpc>
                <a:spcPct val="200000"/>
              </a:lnSpc>
              <a:spcBef>
                <a:spcPts val="0"/>
              </a:spcBef>
              <a:spcAft>
                <a:spcPts val="0"/>
              </a:spcAft>
              <a:buSzPts val="1300"/>
              <a:buChar char="➔"/>
            </a:pPr>
            <a:r>
              <a:rPr lang="en"/>
              <a:t>Discovered several things were not done correctly and had to change approach.</a:t>
            </a:r>
            <a:endParaRPr/>
          </a:p>
          <a:p>
            <a:pPr indent="-311150" lvl="0" marL="457200" rtl="0" algn="l">
              <a:lnSpc>
                <a:spcPct val="200000"/>
              </a:lnSpc>
              <a:spcBef>
                <a:spcPts val="0"/>
              </a:spcBef>
              <a:spcAft>
                <a:spcPts val="0"/>
              </a:spcAft>
              <a:buSzPts val="1300"/>
              <a:buChar char="➔"/>
            </a:pPr>
            <a:r>
              <a:rPr lang="en"/>
              <a:t>No progress on written test cases.</a:t>
            </a:r>
            <a:endParaRPr/>
          </a:p>
          <a:p>
            <a:pPr indent="-311150" lvl="0" marL="457200" rtl="0" algn="l">
              <a:lnSpc>
                <a:spcPct val="200000"/>
              </a:lnSpc>
              <a:spcBef>
                <a:spcPts val="0"/>
              </a:spcBef>
              <a:spcAft>
                <a:spcPts val="0"/>
              </a:spcAft>
              <a:buSzPts val="1300"/>
              <a:buChar char="➔"/>
            </a:pPr>
            <a:r>
              <a:rPr lang="en"/>
              <a:t>Deliverable fell short of expectations and more implementation and testing was needed.</a:t>
            </a:r>
            <a:endParaRPr/>
          </a:p>
          <a:p>
            <a:pPr indent="-311150" lvl="0" marL="457200" rtl="0" algn="l">
              <a:lnSpc>
                <a:spcPct val="200000"/>
              </a:lnSpc>
              <a:spcBef>
                <a:spcPts val="0"/>
              </a:spcBef>
              <a:spcAft>
                <a:spcPts val="0"/>
              </a:spcAft>
              <a:buSzPts val="1300"/>
              <a:buChar char="➔"/>
            </a:pPr>
            <a:r>
              <a:rPr lang="en"/>
              <a:t>Planning is decent but task completion rate needed improvement.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Tutorials and spreading knowledge</a:t>
            </a:r>
            <a:endParaRPr/>
          </a:p>
        </p:txBody>
      </p:sp>
      <p:sp>
        <p:nvSpPr>
          <p:cNvPr id="167" name="Google Shape;167;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en"/>
              <a:t>Pair programming sessions for testers &amp; devs </a:t>
            </a:r>
            <a:endParaRPr/>
          </a:p>
          <a:p>
            <a:pPr indent="-311150" lvl="0" marL="457200" rtl="0" algn="l">
              <a:lnSpc>
                <a:spcPct val="200000"/>
              </a:lnSpc>
              <a:spcBef>
                <a:spcPts val="0"/>
              </a:spcBef>
              <a:spcAft>
                <a:spcPts val="0"/>
              </a:spcAft>
              <a:buSzPts val="1300"/>
              <a:buChar char="➔"/>
            </a:pPr>
            <a:r>
              <a:rPr lang="en"/>
              <a:t>Shared videos &amp; articles for learning new technologies</a:t>
            </a:r>
            <a:endParaRPr/>
          </a:p>
          <a:p>
            <a:pPr indent="-311150" lvl="0" marL="457200" rtl="0" algn="l">
              <a:lnSpc>
                <a:spcPct val="200000"/>
              </a:lnSpc>
              <a:spcBef>
                <a:spcPts val="0"/>
              </a:spcBef>
              <a:spcAft>
                <a:spcPts val="0"/>
              </a:spcAft>
              <a:buSzPts val="1300"/>
              <a:buChar char="➔"/>
            </a:pPr>
            <a:r>
              <a:rPr lang="en"/>
              <a:t>Feedback for fixing issues</a:t>
            </a:r>
            <a:endParaRPr/>
          </a:p>
          <a:p>
            <a:pPr indent="-311150" lvl="0" marL="457200" rtl="0" algn="l">
              <a:lnSpc>
                <a:spcPct val="200000"/>
              </a:lnSpc>
              <a:spcBef>
                <a:spcPts val="0"/>
              </a:spcBef>
              <a:spcAft>
                <a:spcPts val="0"/>
              </a:spcAft>
              <a:buSzPts val="1300"/>
              <a:buChar char="➔"/>
            </a:pPr>
            <a:r>
              <a:rPr lang="en"/>
              <a:t> Discord channels for communication </a:t>
            </a:r>
            <a:endParaRPr/>
          </a:p>
          <a:p>
            <a:pPr indent="-311150" lvl="0" marL="457200" rtl="0" algn="l">
              <a:lnSpc>
                <a:spcPct val="200000"/>
              </a:lnSpc>
              <a:spcBef>
                <a:spcPts val="0"/>
              </a:spcBef>
              <a:spcAft>
                <a:spcPts val="0"/>
              </a:spcAft>
              <a:buSzPts val="1300"/>
              <a:buChar char="➔"/>
            </a:pPr>
            <a:r>
              <a:rPr lang="en"/>
              <a:t>Learning to write unit tests together</a:t>
            </a:r>
            <a:endParaRPr/>
          </a:p>
          <a:p>
            <a:pPr indent="-311150" lvl="0" marL="457200" rtl="0" algn="l">
              <a:lnSpc>
                <a:spcPct val="200000"/>
              </a:lnSpc>
              <a:spcBef>
                <a:spcPts val="0"/>
              </a:spcBef>
              <a:spcAft>
                <a:spcPts val="0"/>
              </a:spcAft>
              <a:buSzPts val="1300"/>
              <a:buChar char="➔"/>
            </a:pPr>
            <a:r>
              <a:rPr lang="en"/>
              <a:t>Knowledge sharing improved team understanding</a:t>
            </a:r>
            <a:endParaRPr/>
          </a:p>
          <a:p>
            <a:pPr indent="-311150" lvl="0" marL="457200" rtl="0" algn="l">
              <a:lnSpc>
                <a:spcPct val="200000"/>
              </a:lnSpc>
              <a:spcBef>
                <a:spcPts val="0"/>
              </a:spcBef>
              <a:spcAft>
                <a:spcPts val="0"/>
              </a:spcAft>
              <a:buSzPts val="1300"/>
              <a:buChar char="➔"/>
            </a:pPr>
            <a:r>
              <a:rPr lang="en"/>
              <a:t>Improved ability to complete tasks.</a:t>
            </a:r>
            <a:endParaRPr/>
          </a:p>
        </p:txBody>
      </p:sp>
      <p:pic>
        <p:nvPicPr>
          <p:cNvPr id="168" name="Google Shape;168;p18"/>
          <p:cNvPicPr preferRelativeResize="0"/>
          <p:nvPr/>
        </p:nvPicPr>
        <p:blipFill>
          <a:blip r:embed="rId3">
            <a:alphaModFix/>
          </a:blip>
          <a:stretch>
            <a:fillRect/>
          </a:stretch>
        </p:blipFill>
        <p:spPr>
          <a:xfrm>
            <a:off x="5789799" y="2026200"/>
            <a:ext cx="3544703" cy="199390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Issue tracking/defect reports</a:t>
            </a:r>
            <a:endParaRPr/>
          </a:p>
        </p:txBody>
      </p:sp>
      <p:sp>
        <p:nvSpPr>
          <p:cNvPr id="174" name="Google Shape;174;p19"/>
          <p:cNvSpPr txBox="1"/>
          <p:nvPr>
            <p:ph idx="1" type="body"/>
          </p:nvPr>
        </p:nvSpPr>
        <p:spPr>
          <a:xfrm>
            <a:off x="1297500" y="1130300"/>
            <a:ext cx="7038900" cy="3348600"/>
          </a:xfrm>
          <a:prstGeom prst="rect">
            <a:avLst/>
          </a:prstGeom>
        </p:spPr>
        <p:txBody>
          <a:bodyPr anchorCtr="0" anchor="t" bIns="91425" lIns="91425" spcFirstLastPara="1" rIns="91425" wrap="square" tIns="91425">
            <a:normAutofit/>
          </a:bodyPr>
          <a:lstStyle/>
          <a:p>
            <a:pPr indent="-317500" lvl="0" marL="457200" rtl="0" algn="l">
              <a:lnSpc>
                <a:spcPct val="200000"/>
              </a:lnSpc>
              <a:spcBef>
                <a:spcPts val="0"/>
              </a:spcBef>
              <a:spcAft>
                <a:spcPts val="0"/>
              </a:spcAft>
              <a:buSzPts val="1400"/>
              <a:buChar char="➔"/>
            </a:pPr>
            <a:r>
              <a:rPr lang="en" sz="1400"/>
              <a:t>Utilized GitHub issues for tracking issues Implemented specific labels for bugs, priority, severity, and area </a:t>
            </a:r>
            <a:endParaRPr sz="1400"/>
          </a:p>
          <a:p>
            <a:pPr indent="-317500" lvl="0" marL="457200" rtl="0" algn="l">
              <a:lnSpc>
                <a:spcPct val="200000"/>
              </a:lnSpc>
              <a:spcBef>
                <a:spcPts val="0"/>
              </a:spcBef>
              <a:spcAft>
                <a:spcPts val="0"/>
              </a:spcAft>
              <a:buSzPts val="1400"/>
              <a:buChar char="➔"/>
            </a:pPr>
            <a:r>
              <a:rPr lang="en" sz="1400"/>
              <a:t>Established a clear resolution process for issues </a:t>
            </a:r>
            <a:endParaRPr sz="1400"/>
          </a:p>
          <a:p>
            <a:pPr indent="-317500" lvl="0" marL="457200" rtl="0" algn="l">
              <a:lnSpc>
                <a:spcPct val="200000"/>
              </a:lnSpc>
              <a:spcBef>
                <a:spcPts val="0"/>
              </a:spcBef>
              <a:spcAft>
                <a:spcPts val="0"/>
              </a:spcAft>
              <a:buSzPts val="1400"/>
              <a:buChar char="➔"/>
            </a:pPr>
            <a:r>
              <a:rPr lang="en" sz="1400"/>
              <a:t>Robust issue tracking system implemented for effective management </a:t>
            </a:r>
            <a:endParaRPr sz="1400"/>
          </a:p>
          <a:p>
            <a:pPr indent="-317500" lvl="0" marL="457200" rtl="0" algn="l">
              <a:lnSpc>
                <a:spcPct val="200000"/>
              </a:lnSpc>
              <a:spcBef>
                <a:spcPts val="0"/>
              </a:spcBef>
              <a:spcAft>
                <a:spcPts val="0"/>
              </a:spcAft>
              <a:buSzPts val="1400"/>
              <a:buChar char="➔"/>
            </a:pPr>
            <a:r>
              <a:rPr lang="en" sz="1400"/>
              <a:t>Clear labeling helps identify and prioritize issues </a:t>
            </a:r>
            <a:endParaRPr sz="1400"/>
          </a:p>
          <a:p>
            <a:pPr indent="-317500" lvl="0" marL="457200" rtl="0" algn="l">
              <a:lnSpc>
                <a:spcPct val="200000"/>
              </a:lnSpc>
              <a:spcBef>
                <a:spcPts val="0"/>
              </a:spcBef>
              <a:spcAft>
                <a:spcPts val="0"/>
              </a:spcAft>
              <a:buSzPts val="1400"/>
              <a:buChar char="➔"/>
            </a:pPr>
            <a:r>
              <a:rPr lang="en" sz="1400"/>
              <a:t>Efficient resolution process minimizes impact on development </a:t>
            </a:r>
            <a:endParaRPr sz="1400"/>
          </a:p>
          <a:p>
            <a:pPr indent="-317500" lvl="0" marL="457200" rtl="0" algn="l">
              <a:lnSpc>
                <a:spcPct val="200000"/>
              </a:lnSpc>
              <a:spcBef>
                <a:spcPts val="0"/>
              </a:spcBef>
              <a:spcAft>
                <a:spcPts val="0"/>
              </a:spcAft>
              <a:buSzPts val="1400"/>
              <a:buChar char="➔"/>
            </a:pPr>
            <a:r>
              <a:rPr lang="en" sz="1400"/>
              <a:t>Valuable as project progresses</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Work on CI pipeline</a:t>
            </a:r>
            <a:endParaRPr/>
          </a:p>
        </p:txBody>
      </p:sp>
      <p:sp>
        <p:nvSpPr>
          <p:cNvPr id="180" name="Google Shape;180;p20"/>
          <p:cNvSpPr txBox="1"/>
          <p:nvPr>
            <p:ph idx="1" type="body"/>
          </p:nvPr>
        </p:nvSpPr>
        <p:spPr>
          <a:xfrm>
            <a:off x="1297500" y="1130300"/>
            <a:ext cx="7038900" cy="3348600"/>
          </a:xfrm>
          <a:prstGeom prst="rect">
            <a:avLst/>
          </a:prstGeom>
        </p:spPr>
        <p:txBody>
          <a:bodyPr anchorCtr="0" anchor="t" bIns="91425" lIns="91425" spcFirstLastPara="1" rIns="91425" wrap="square" tIns="91425">
            <a:normAutofit/>
          </a:bodyPr>
          <a:lstStyle/>
          <a:p>
            <a:pPr indent="-317500" lvl="0" marL="457200" rtl="0" algn="l">
              <a:lnSpc>
                <a:spcPct val="200000"/>
              </a:lnSpc>
              <a:spcBef>
                <a:spcPts val="0"/>
              </a:spcBef>
              <a:spcAft>
                <a:spcPts val="0"/>
              </a:spcAft>
              <a:buSzPts val="1400"/>
              <a:buChar char="➔"/>
            </a:pPr>
            <a:r>
              <a:rPr lang="en" sz="1400"/>
              <a:t>Added smoke tests to Github Actions workflow </a:t>
            </a:r>
            <a:endParaRPr sz="1400"/>
          </a:p>
          <a:p>
            <a:pPr indent="-317500" lvl="0" marL="457200" rtl="0" algn="l">
              <a:lnSpc>
                <a:spcPct val="200000"/>
              </a:lnSpc>
              <a:spcBef>
                <a:spcPts val="0"/>
              </a:spcBef>
              <a:spcAft>
                <a:spcPts val="0"/>
              </a:spcAft>
              <a:buSzPts val="1400"/>
              <a:buChar char="➔"/>
            </a:pPr>
            <a:r>
              <a:rPr lang="en" sz="1400"/>
              <a:t>Enforced pull requests for merging changes </a:t>
            </a:r>
            <a:endParaRPr sz="1400"/>
          </a:p>
          <a:p>
            <a:pPr indent="-317500" lvl="0" marL="457200" rtl="0" algn="l">
              <a:lnSpc>
                <a:spcPct val="200000"/>
              </a:lnSpc>
              <a:spcBef>
                <a:spcPts val="0"/>
              </a:spcBef>
              <a:spcAft>
                <a:spcPts val="0"/>
              </a:spcAft>
              <a:buSzPts val="1400"/>
              <a:buChar char="➔"/>
            </a:pPr>
            <a:r>
              <a:rPr lang="en" sz="1400"/>
              <a:t>Strictly enforced branch naming conventions </a:t>
            </a:r>
            <a:endParaRPr sz="1400"/>
          </a:p>
          <a:p>
            <a:pPr indent="-317500" lvl="0" marL="457200" rtl="0" algn="l">
              <a:lnSpc>
                <a:spcPct val="200000"/>
              </a:lnSpc>
              <a:spcBef>
                <a:spcPts val="0"/>
              </a:spcBef>
              <a:spcAft>
                <a:spcPts val="0"/>
              </a:spcAft>
              <a:buSzPts val="1400"/>
              <a:buChar char="➔"/>
            </a:pPr>
            <a:r>
              <a:rPr lang="en" sz="1400"/>
              <a:t>Updated branch creation process </a:t>
            </a:r>
            <a:endParaRPr sz="1400"/>
          </a:p>
          <a:p>
            <a:pPr indent="-317500" lvl="0" marL="457200" rtl="0" algn="l">
              <a:lnSpc>
                <a:spcPct val="200000"/>
              </a:lnSpc>
              <a:spcBef>
                <a:spcPts val="0"/>
              </a:spcBef>
              <a:spcAft>
                <a:spcPts val="0"/>
              </a:spcAft>
              <a:buSzPts val="1400"/>
              <a:buChar char="➔"/>
            </a:pPr>
            <a:r>
              <a:rPr lang="en" sz="1400"/>
              <a:t>Improved code organization and debugging capabilities</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view into our Git Issues</a:t>
            </a:r>
            <a:endParaRPr/>
          </a:p>
        </p:txBody>
      </p:sp>
      <p:pic>
        <p:nvPicPr>
          <p:cNvPr id="186" name="Google Shape;186;p21"/>
          <p:cNvPicPr preferRelativeResize="0"/>
          <p:nvPr/>
        </p:nvPicPr>
        <p:blipFill>
          <a:blip r:embed="rId3">
            <a:alphaModFix/>
          </a:blip>
          <a:stretch>
            <a:fillRect/>
          </a:stretch>
        </p:blipFill>
        <p:spPr>
          <a:xfrm>
            <a:off x="1499475" y="1017793"/>
            <a:ext cx="6989701" cy="385408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