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Chi V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12E091-3137-4654-A27C-3DF616A583DA}">
  <a:tblStyle styleId="{9412E091-3137-4654-A27C-3DF616A583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3.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5.xml"/><Relationship Id="rId44" Type="http://schemas.openxmlformats.org/officeDocument/2006/relationships/font" Target="fonts/Lato-boldItalic.fntdata"/><Relationship Id="rId21" Type="http://schemas.openxmlformats.org/officeDocument/2006/relationships/slide" Target="slides/slide14.xml"/><Relationship Id="rId43" Type="http://schemas.openxmlformats.org/officeDocument/2006/relationships/font" Target="fonts/Lato-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aleway-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aleway-italic.fntdata"/><Relationship Id="rId16" Type="http://schemas.openxmlformats.org/officeDocument/2006/relationships/slide" Target="slides/slide9.xml"/><Relationship Id="rId38" Type="http://schemas.openxmlformats.org/officeDocument/2006/relationships/font" Target="fonts/Raleway-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2-14T18:14:27.872">
    <p:pos x="6000" y="0"/>
    <p:text>I dont think we need to include this slide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2-14T19:05:39.850">
    <p:pos x="6000" y="0"/>
    <p:text>perhaps omit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2-14T19:05:58.979">
    <p:pos x="6000" y="0"/>
    <p:text>see previous comment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eab448fad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eab448fa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811278e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811278e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87d4cd1e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87d4cd1e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eab448fa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eab448fa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eab448fa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eab448fa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technical complexity of implementing a two-phase authentication system and multiple views of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Contingency plans enacted: could include having a backup team in place to take over if necessary or exploring alternative solutions if the original plan proves to be unfeasible.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Mitigation strategies applied: apply mitigation strategies such as providing additional training for team members, breaking the project down into smaller, more manageable tasks, and using testing and debugging techniques to identify and resolve any issues before they become major roadblocks. Additionally, the project should have clear and open lines of communication to ensure that any technical difficulties can be identified and addressed in a timely manner.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Data privacy and security in the software handling sensitive medical data and personal information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Top Risks: Conduct a thorough analysis of the software's existing security measures to identify any potential vulnerabilities or areas of risk. This should include a review of any third-party systems or services that the software interacts with, as well as the overall design and architecture of the system.</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New Risks: Continuously monitor the software for new threats or vulnerabilities, and take proactive measures to address any new risks that are identified. This can include implementing software updates, using threat intelligence tools, or conducting regular security audits.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Contingency Plans: respond to a data breach or unauthorized access event. This should include procedures for quickly identifying and containing the breach, as well as steps for restoring access to the affected data and ensuring its privacy and security going forward.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Mitigation Strategies: Implement strategies to mitigate the risk of a data breach or unauthorized access, such as implementing encryption for sensitive data, using multi-factor authentication, or implementing access controls to limit who can access the data.</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Risk Analysis: Conduct a regular risk analysis to assess the effectiveness of the software's existing security measures, and identify any areas where improvements can be made. This should involve a review of any new threats or vulnerabilities that have emerged, and a reassessment of the overall risk posture of the software and its environment.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Risk of timelines and deliverables: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Top risks identification: Look into potential risks that could impact the project timeline and deliverables, such as scope creep, resource constraints, and external factors that may affect the project timeline.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Risk analysis: Conduct a risk analysis to determine the likelihood and impact of each identified risk.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Contingency plans enacted: contingency plans to mitigate the impact of the identified risks, such as revising the project timeline, adjusting the budget, or allocating additional resources.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Mitigation strategies applied: mitigation strategies to reduce the likelihood of risks occurring or to lessen the impact of risks that do occur, such as proactive risk monitoring, implementing quality control measures, and stakeholder communication and collaboration.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Regular risk reviews: assess the effectiveness of the mitigation strategies, identify new risks that may arise, and update the contingency plans as needed.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87d4cd1e5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87d4cd1e5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87d4cd1e5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87d4cd1e5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rgbClr val="595959"/>
              </a:buClr>
              <a:buSzPts val="1100"/>
              <a:buFont typeface="Lato"/>
              <a:buChar char="◆"/>
            </a:pPr>
            <a:r>
              <a:rPr lang="en">
                <a:solidFill>
                  <a:schemeClr val="dk1"/>
                </a:solidFill>
              </a:rPr>
              <a:t>NOTES for:</a:t>
            </a:r>
            <a:endParaRPr>
              <a:solidFill>
                <a:schemeClr val="dk1"/>
              </a:solidFill>
            </a:endParaRPr>
          </a:p>
          <a:p>
            <a:pPr indent="-298450" lvl="2" marL="1371600" rtl="0" algn="l">
              <a:lnSpc>
                <a:spcPct val="115000"/>
              </a:lnSpc>
              <a:spcBef>
                <a:spcPts val="0"/>
              </a:spcBef>
              <a:spcAft>
                <a:spcPts val="0"/>
              </a:spcAft>
              <a:buClr>
                <a:schemeClr val="dk1"/>
              </a:buClr>
              <a:buSzPts val="1100"/>
              <a:buFont typeface="Lato"/>
              <a:buChar char="●"/>
            </a:pPr>
            <a:r>
              <a:rPr lang="en">
                <a:solidFill>
                  <a:schemeClr val="dk1"/>
                </a:solidFill>
              </a:rPr>
              <a:t>Top Risks</a:t>
            </a:r>
            <a:endParaRPr>
              <a:solidFill>
                <a:schemeClr val="dk1"/>
              </a:solidFill>
            </a:endParaRPr>
          </a:p>
          <a:p>
            <a:pPr indent="-298450" lvl="3" marL="1828800" rtl="0" algn="l">
              <a:lnSpc>
                <a:spcPct val="115000"/>
              </a:lnSpc>
              <a:spcBef>
                <a:spcPts val="0"/>
              </a:spcBef>
              <a:spcAft>
                <a:spcPts val="0"/>
              </a:spcAft>
              <a:buClr>
                <a:srgbClr val="595959"/>
              </a:buClr>
              <a:buSzPts val="1100"/>
              <a:buFont typeface="Lato"/>
              <a:buChar char="○"/>
            </a:pPr>
            <a:r>
              <a:rPr lang="en">
                <a:solidFill>
                  <a:schemeClr val="dk1"/>
                </a:solidFill>
              </a:rPr>
              <a:t>This should include a review of any third-party systems or services that the software interacts with, as well as the overall design and architecture of the system.</a:t>
            </a:r>
            <a:endParaRPr>
              <a:solidFill>
                <a:schemeClr val="dk1"/>
              </a:solidFill>
            </a:endParaRPr>
          </a:p>
          <a:p>
            <a:pPr indent="-298450" lvl="2" marL="1371600" rtl="0" algn="l">
              <a:lnSpc>
                <a:spcPct val="115000"/>
              </a:lnSpc>
              <a:spcBef>
                <a:spcPts val="0"/>
              </a:spcBef>
              <a:spcAft>
                <a:spcPts val="0"/>
              </a:spcAft>
              <a:buClr>
                <a:schemeClr val="dk1"/>
              </a:buClr>
              <a:buSzPts val="1100"/>
              <a:buFont typeface="Lato"/>
              <a:buChar char="●"/>
            </a:pPr>
            <a:r>
              <a:rPr lang="en">
                <a:solidFill>
                  <a:schemeClr val="dk1"/>
                </a:solidFill>
              </a:rPr>
              <a:t>New Risks</a:t>
            </a:r>
            <a:endParaRPr>
              <a:solidFill>
                <a:schemeClr val="dk1"/>
              </a:solidFill>
            </a:endParaRPr>
          </a:p>
          <a:p>
            <a:pPr indent="-298450" lvl="3" marL="1828800" rtl="0" algn="l">
              <a:lnSpc>
                <a:spcPct val="115000"/>
              </a:lnSpc>
              <a:spcBef>
                <a:spcPts val="0"/>
              </a:spcBef>
              <a:spcAft>
                <a:spcPts val="0"/>
              </a:spcAft>
              <a:buClr>
                <a:schemeClr val="dk1"/>
              </a:buClr>
              <a:buSzPts val="1100"/>
              <a:buFont typeface="Lato"/>
              <a:buChar char="○"/>
            </a:pPr>
            <a:r>
              <a:rPr lang="en">
                <a:solidFill>
                  <a:schemeClr val="dk1"/>
                </a:solidFill>
              </a:rPr>
              <a:t>This can include implementing software updates, using threat intelligence tools, or conducting regular security audits.</a:t>
            </a:r>
            <a:endParaRPr>
              <a:solidFill>
                <a:schemeClr val="dk1"/>
              </a:solidFill>
            </a:endParaRPr>
          </a:p>
          <a:p>
            <a:pPr indent="-298450" lvl="2" marL="1371600" rtl="0" algn="l">
              <a:lnSpc>
                <a:spcPct val="115000"/>
              </a:lnSpc>
              <a:spcBef>
                <a:spcPts val="0"/>
              </a:spcBef>
              <a:spcAft>
                <a:spcPts val="0"/>
              </a:spcAft>
              <a:buClr>
                <a:schemeClr val="dk1"/>
              </a:buClr>
              <a:buSzPts val="1100"/>
              <a:buFont typeface="Lato"/>
              <a:buChar char="●"/>
            </a:pPr>
            <a:r>
              <a:rPr lang="en">
                <a:solidFill>
                  <a:schemeClr val="dk1"/>
                </a:solidFill>
              </a:rPr>
              <a:t>Contingency plans:</a:t>
            </a:r>
            <a:endParaRPr>
              <a:solidFill>
                <a:schemeClr val="dk1"/>
              </a:solidFill>
            </a:endParaRPr>
          </a:p>
          <a:p>
            <a:pPr indent="-298450" lvl="3" marL="1828800" rtl="0" algn="l">
              <a:lnSpc>
                <a:spcPct val="115000"/>
              </a:lnSpc>
              <a:spcBef>
                <a:spcPts val="0"/>
              </a:spcBef>
              <a:spcAft>
                <a:spcPts val="0"/>
              </a:spcAft>
              <a:buClr>
                <a:srgbClr val="595959"/>
              </a:buClr>
              <a:buSzPts val="1100"/>
              <a:buFont typeface="Lato"/>
              <a:buChar char="○"/>
            </a:pPr>
            <a:r>
              <a:rPr lang="en">
                <a:solidFill>
                  <a:schemeClr val="dk1"/>
                </a:solidFill>
              </a:rPr>
              <a:t>This should include procedures for quickly identifying and containing the breach, as well as steps for restoring access to the affected data and ensuring its privacy and security going forward.</a:t>
            </a:r>
            <a:endParaRPr>
              <a:solidFill>
                <a:schemeClr val="dk1"/>
              </a:solidFill>
            </a:endParaRPr>
          </a:p>
          <a:p>
            <a:pPr indent="-298450" lvl="2" marL="1371600" rtl="0" algn="l">
              <a:lnSpc>
                <a:spcPct val="115000"/>
              </a:lnSpc>
              <a:spcBef>
                <a:spcPts val="0"/>
              </a:spcBef>
              <a:spcAft>
                <a:spcPts val="0"/>
              </a:spcAft>
              <a:buClr>
                <a:schemeClr val="dk1"/>
              </a:buClr>
              <a:buSzPts val="1100"/>
              <a:buFont typeface="Lato"/>
              <a:buChar char="●"/>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87d4cd1e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87d4cd1e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eab448fa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eab448fa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b3c0e42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8b3c0e4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87d4cd1e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87d4cd1e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eab448fad_0_4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eab448fad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8b3c0e4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8b3c0e4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eab448fa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eab448fa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87d4cd1e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87d4cd1e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87d4cd1e5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087d4cd1e5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eab448fa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eeab448fa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87d4cd1e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87d4cd1e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eab448fa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eeab448fa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87d4cd1e5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87d4cd1e5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087d4cd1e5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087d4cd1e5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87d4cd1e5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087d4cd1e5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eab448fad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eab448fa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87d4cd1e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87d4cd1e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8b3c0e4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8b3c0e4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8b3c0e4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8b3c0e4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8b3c0e42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8b3c0e42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8b3c0e42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8b3c0e42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8b3c0e42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8b3c0e4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gradFill>
          <a:gsLst>
            <a:gs pos="0">
              <a:srgbClr val="24D2BA"/>
            </a:gs>
            <a:gs pos="100000">
              <a:srgbClr val="155E54"/>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sBhtKC3t9m8"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comments" Target="../comments/comment2.xml"/><Relationship Id="rId4" Type="http://schemas.openxmlformats.org/officeDocument/2006/relationships/image" Target="../media/image1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comments" Target="../comments/comment3.xml"/><Relationship Id="rId4" Type="http://schemas.openxmlformats.org/officeDocument/2006/relationships/image" Target="../media/image12.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52400" y="2526925"/>
            <a:ext cx="6859800" cy="95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SASK LONG COVID PARTICIPANT PORTAL</a:t>
            </a:r>
            <a:endParaRPr>
              <a:solidFill>
                <a:schemeClr val="lt1"/>
              </a:solidFill>
            </a:endParaRPr>
          </a:p>
        </p:txBody>
      </p:sp>
      <p:sp>
        <p:nvSpPr>
          <p:cNvPr id="87" name="Google Shape;87;p13"/>
          <p:cNvSpPr txBox="1"/>
          <p:nvPr>
            <p:ph idx="1" type="subTitle"/>
          </p:nvPr>
        </p:nvSpPr>
        <p:spPr>
          <a:xfrm>
            <a:off x="508425" y="3729300"/>
            <a:ext cx="7227300" cy="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FF"/>
                </a:solidFill>
              </a:rPr>
              <a:t>CMPT 371 | </a:t>
            </a:r>
            <a:r>
              <a:rPr b="1" lang="en" sz="1700">
                <a:solidFill>
                  <a:srgbClr val="FFFFFF"/>
                </a:solidFill>
              </a:rPr>
              <a:t>Team 2 | ID 2</a:t>
            </a:r>
            <a:endParaRPr b="1" sz="17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title="SASK Long COVID Participant Portal ID2 Demo">
            <a:hlinkClick r:id="rId3"/>
          </p:cNvPr>
          <p:cNvPicPr preferRelativeResize="0"/>
          <p:nvPr/>
        </p:nvPicPr>
        <p:blipFill>
          <a:blip r:embed="rId4">
            <a:alphaModFix/>
          </a:blip>
          <a:stretch>
            <a:fillRect/>
          </a:stretch>
        </p:blipFill>
        <p:spPr>
          <a:xfrm>
            <a:off x="1548625" y="562150"/>
            <a:ext cx="5833872" cy="430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State of the System (Database)</a:t>
            </a:r>
            <a:endParaRPr/>
          </a:p>
          <a:p>
            <a:pPr indent="0" lvl="0" marL="0" rtl="0" algn="l">
              <a:spcBef>
                <a:spcPts val="0"/>
              </a:spcBef>
              <a:spcAft>
                <a:spcPts val="0"/>
              </a:spcAft>
              <a:buNone/>
            </a:pPr>
            <a:r>
              <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Ability to connect to postgreSQL and make the appropriate tables</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Ability to receive JSON data and post to the database</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We used typeORM to set up the database tables on the backend, the entities, the function to receive and add a participant to the database with all their appropriate fields.</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1000"/>
                                        <p:tgtEl>
                                          <p:spTgt spid="15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1000"/>
                                        <p:tgtEl>
                                          <p:spTgt spid="15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1000"/>
                                        <p:tgtEl>
                                          <p:spTgt spid="15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1000"/>
                                        <p:tgtEl>
                                          <p:spTgt spid="15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Plan </a:t>
            </a:r>
            <a:r>
              <a:rPr lang="en"/>
              <a:t>and</a:t>
            </a:r>
            <a:r>
              <a:rPr lang="en"/>
              <a:t> Testing in Place</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For most of the UI Testing, Selenium will be used.</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Testers will be performing manual testing for input based data.</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Once the basic model of the website is working, with all the basic functions, Integration testing will be started as well.</a:t>
            </a:r>
            <a:endParaRPr sz="1500">
              <a:solidFill>
                <a:srgbClr val="000000"/>
              </a:solidFill>
              <a:latin typeface="Arial"/>
              <a:ea typeface="Arial"/>
              <a:cs typeface="Arial"/>
              <a:sym typeface="Arial"/>
            </a:endParaRPr>
          </a:p>
          <a:p>
            <a:pPr indent="0" lvl="0" marL="457200" rtl="0" algn="just">
              <a:spcBef>
                <a:spcPts val="0"/>
              </a:spcBef>
              <a:spcAft>
                <a:spcPts val="0"/>
              </a:spcAft>
              <a:buNone/>
            </a:pPr>
            <a:r>
              <a:t/>
            </a:r>
            <a:endParaRPr sz="105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Manual testing for the UI has been completed.</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All the testing done so far on the website has been successfully passed.</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Test team is still in process to set up Selenium testing so that automatic testing can be performed in future deliverables.</a:t>
            </a:r>
            <a:endParaRPr sz="15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 calcmode="lin" valueType="num">
                                      <p:cBhvr additive="base">
                                        <p:cTn dur="1000"/>
                                        <p:tgtEl>
                                          <p:spTgt spid="15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 calcmode="lin" valueType="num">
                                      <p:cBhvr additive="base">
                                        <p:cTn dur="1000"/>
                                        <p:tgtEl>
                                          <p:spTgt spid="15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 calcmode="lin" valueType="num">
                                      <p:cBhvr additive="base">
                                        <p:cTn dur="1000"/>
                                        <p:tgtEl>
                                          <p:spTgt spid="15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 calcmode="lin" valueType="num">
                                      <p:cBhvr additive="base">
                                        <p:cTn dur="1000"/>
                                        <p:tgtEl>
                                          <p:spTgt spid="15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 calcmode="lin" valueType="num">
                                      <p:cBhvr additive="base">
                                        <p:cTn dur="1000"/>
                                        <p:tgtEl>
                                          <p:spTgt spid="15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 calcmode="lin" valueType="num">
                                      <p:cBhvr additive="base">
                                        <p:cTn dur="1000"/>
                                        <p:tgtEl>
                                          <p:spTgt spid="15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 calcmode="lin" valueType="num">
                                      <p:cBhvr additive="base">
                                        <p:cTn dur="1000"/>
                                        <p:tgtEl>
                                          <p:spTgt spid="15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 calcmode="lin" valueType="num">
                                      <p:cBhvr additive="base">
                                        <p:cTn dur="1000"/>
                                        <p:tgtEl>
                                          <p:spTgt spid="15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Risks</a:t>
            </a:r>
            <a:endParaRPr/>
          </a:p>
        </p:txBody>
      </p:sp>
      <p:sp>
        <p:nvSpPr>
          <p:cNvPr id="163" name="Google Shape;163;p25"/>
          <p:cNvSpPr txBox="1"/>
          <p:nvPr>
            <p:ph idx="1" type="body"/>
          </p:nvPr>
        </p:nvSpPr>
        <p:spPr>
          <a:xfrm>
            <a:off x="370850" y="2090100"/>
            <a:ext cx="4100400" cy="2261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Technical complexity of implementing a two-phase authentication system and multiple views of data.</a:t>
            </a:r>
            <a:endParaRPr b="1" sz="1500">
              <a:solidFill>
                <a:srgbClr val="000000"/>
              </a:solidFill>
              <a:latin typeface="Arial"/>
              <a:ea typeface="Arial"/>
              <a:cs typeface="Arial"/>
              <a:sym typeface="Arial"/>
            </a:endParaRPr>
          </a:p>
          <a:p>
            <a:pPr indent="0" lvl="0" marL="0" rtl="0" algn="l">
              <a:spcBef>
                <a:spcPts val="0"/>
              </a:spcBef>
              <a:spcAft>
                <a:spcPts val="0"/>
              </a:spcAft>
              <a:buNone/>
            </a:pPr>
            <a:r>
              <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Data privacy and security in the software handling sensitive medical data and personal information</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Risk of timelines and deliverables</a:t>
            </a:r>
            <a:endParaRPr sz="1900"/>
          </a:p>
        </p:txBody>
      </p:sp>
      <p:pic>
        <p:nvPicPr>
          <p:cNvPr id="164" name="Google Shape;164;p25"/>
          <p:cNvPicPr preferRelativeResize="0"/>
          <p:nvPr/>
        </p:nvPicPr>
        <p:blipFill>
          <a:blip r:embed="rId3">
            <a:alphaModFix/>
          </a:blip>
          <a:stretch>
            <a:fillRect/>
          </a:stretch>
        </p:blipFill>
        <p:spPr>
          <a:xfrm>
            <a:off x="4471250" y="1176400"/>
            <a:ext cx="4585625" cy="3443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 calcmode="lin" valueType="num">
                                      <p:cBhvr additive="base">
                                        <p:cTn dur="1000"/>
                                        <p:tgtEl>
                                          <p:spTgt spid="16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 calcmode="lin" valueType="num">
                                      <p:cBhvr additive="base">
                                        <p:cTn dur="1000"/>
                                        <p:tgtEl>
                                          <p:spTgt spid="16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 calcmode="lin" valueType="num">
                                      <p:cBhvr additive="base">
                                        <p:cTn dur="1000"/>
                                        <p:tgtEl>
                                          <p:spTgt spid="16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 calcmode="lin" valueType="num">
                                      <p:cBhvr additive="base">
                                        <p:cTn dur="1000"/>
                                        <p:tgtEl>
                                          <p:spTgt spid="16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 calcmode="lin" valueType="num">
                                      <p:cBhvr additive="base">
                                        <p:cTn dur="1000"/>
                                        <p:tgtEl>
                                          <p:spTgt spid="16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Risk Management for Technical Complexity</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Contingency plans enacted</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could include having a backup team in place if required</a:t>
            </a:r>
            <a:endParaRPr sz="1500">
              <a:solidFill>
                <a:srgbClr val="000000"/>
              </a:solidFill>
              <a:latin typeface="Arial"/>
              <a:ea typeface="Arial"/>
              <a:cs typeface="Arial"/>
              <a:sym typeface="Arial"/>
            </a:endParaRPr>
          </a:p>
          <a:p>
            <a:pPr indent="0" lvl="0" marL="914400" rtl="0" algn="l">
              <a:spcBef>
                <a:spcPts val="0"/>
              </a:spcBef>
              <a:spcAft>
                <a:spcPts val="0"/>
              </a:spcAft>
              <a:buNone/>
            </a:pPr>
            <a:r>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Mitigation strategies applied</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providing additional training for team members</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breaking the project down into smaller, more manageable tasks</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using testing and debugging techniques to identify and resolve any issues before they become major roadblocks</a:t>
            </a:r>
            <a:endParaRPr b="1" sz="1500">
              <a:solidFill>
                <a:schemeClr val="dk2"/>
              </a:solidFill>
              <a:latin typeface="Raleway"/>
              <a:ea typeface="Raleway"/>
              <a:cs typeface="Raleway"/>
              <a:sym typeface="Raleway"/>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 calcmode="lin" valueType="num">
                                      <p:cBhvr additive="base">
                                        <p:cTn dur="1000"/>
                                        <p:tgtEl>
                                          <p:spTgt spid="17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 calcmode="lin" valueType="num">
                                      <p:cBhvr additive="base">
                                        <p:cTn dur="1000"/>
                                        <p:tgtEl>
                                          <p:spTgt spid="17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 calcmode="lin" valueType="num">
                                      <p:cBhvr additive="base">
                                        <p:cTn dur="1000"/>
                                        <p:tgtEl>
                                          <p:spTgt spid="17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 calcmode="lin" valueType="num">
                                      <p:cBhvr additive="base">
                                        <p:cTn dur="1000"/>
                                        <p:tgtEl>
                                          <p:spTgt spid="17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 calcmode="lin" valueType="num">
                                      <p:cBhvr additive="base">
                                        <p:cTn dur="1000"/>
                                        <p:tgtEl>
                                          <p:spTgt spid="17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 calcmode="lin" valueType="num">
                                      <p:cBhvr additive="base">
                                        <p:cTn dur="1000"/>
                                        <p:tgtEl>
                                          <p:spTgt spid="17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 calcmode="lin" valueType="num">
                                      <p:cBhvr additive="base">
                                        <p:cTn dur="1000"/>
                                        <p:tgtEl>
                                          <p:spTgt spid="17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anim calcmode="lin" valueType="num">
                                      <p:cBhvr additive="base">
                                        <p:cTn dur="1000"/>
                                        <p:tgtEl>
                                          <p:spTgt spid="17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Risk Management for Data Privacy and Security</a:t>
            </a:r>
            <a:endParaRPr/>
          </a:p>
        </p:txBody>
      </p:sp>
      <p:sp>
        <p:nvSpPr>
          <p:cNvPr id="176" name="Google Shape;176;p27"/>
          <p:cNvSpPr txBox="1"/>
          <p:nvPr>
            <p:ph idx="1" type="body"/>
          </p:nvPr>
        </p:nvSpPr>
        <p:spPr>
          <a:xfrm>
            <a:off x="729450" y="1853850"/>
            <a:ext cx="7688700" cy="3207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chemeClr val="dk2"/>
              </a:buClr>
              <a:buSzPts val="1500"/>
              <a:buChar char="➔"/>
            </a:pPr>
            <a:r>
              <a:rPr lang="en" sz="1500">
                <a:solidFill>
                  <a:srgbClr val="000000"/>
                </a:solidFill>
                <a:latin typeface="Arial"/>
                <a:ea typeface="Arial"/>
                <a:cs typeface="Arial"/>
                <a:sym typeface="Arial"/>
              </a:rPr>
              <a:t>Conduct a thorough analysis of the software's existing security measures to identify any potential vulnerabilities or areas of risk.</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chemeClr val="dk2"/>
              </a:buClr>
              <a:buSzPts val="1500"/>
              <a:buChar char="➔"/>
            </a:pPr>
            <a:r>
              <a:rPr lang="en" sz="1500">
                <a:solidFill>
                  <a:srgbClr val="000000"/>
                </a:solidFill>
                <a:latin typeface="Arial"/>
                <a:ea typeface="Arial"/>
                <a:cs typeface="Arial"/>
                <a:sym typeface="Arial"/>
              </a:rPr>
              <a:t>Continuously monitor the software for new threats or vulnerabilities, and take proactive measures to address any new risks that are identified. </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chemeClr val="dk2"/>
              </a:buClr>
              <a:buSzPts val="1500"/>
              <a:buChar char="➔"/>
            </a:pPr>
            <a:r>
              <a:rPr lang="en" sz="1500">
                <a:solidFill>
                  <a:srgbClr val="000000"/>
                </a:solidFill>
                <a:latin typeface="Arial"/>
                <a:ea typeface="Arial"/>
                <a:cs typeface="Arial"/>
                <a:sym typeface="Arial"/>
              </a:rPr>
              <a:t>Respond to a data breach or unauthorized access event.</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chemeClr val="dk2"/>
              </a:buClr>
              <a:buSzPts val="1500"/>
              <a:buChar char="➔"/>
            </a:pPr>
            <a:r>
              <a:rPr lang="en" sz="1500">
                <a:solidFill>
                  <a:srgbClr val="000000"/>
                </a:solidFill>
                <a:latin typeface="Arial"/>
                <a:ea typeface="Arial"/>
                <a:cs typeface="Arial"/>
                <a:sym typeface="Arial"/>
              </a:rPr>
              <a:t>Implement strategies to mitigate the risk of a data breach or unauthorized access</a:t>
            </a:r>
            <a:endParaRPr sz="15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1000"/>
                                        <p:tgtEl>
                                          <p:spTgt spid="17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 calcmode="lin" valueType="num">
                                      <p:cBhvr additive="base">
                                        <p:cTn dur="1000"/>
                                        <p:tgtEl>
                                          <p:spTgt spid="17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 calcmode="lin" valueType="num">
                                      <p:cBhvr additive="base">
                                        <p:cTn dur="1000"/>
                                        <p:tgtEl>
                                          <p:spTgt spid="17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 calcmode="lin" valueType="num">
                                      <p:cBhvr additive="base">
                                        <p:cTn dur="1000"/>
                                        <p:tgtEl>
                                          <p:spTgt spid="17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 calcmode="lin" valueType="num">
                                      <p:cBhvr additive="base">
                                        <p:cTn dur="1000"/>
                                        <p:tgtEl>
                                          <p:spTgt spid="17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Risk management for timelines and deliverables</a:t>
            </a:r>
            <a:endParaRPr/>
          </a:p>
        </p:txBody>
      </p:sp>
      <p:sp>
        <p:nvSpPr>
          <p:cNvPr id="182" name="Google Shape;182;p28"/>
          <p:cNvSpPr txBox="1"/>
          <p:nvPr>
            <p:ph idx="1" type="body"/>
          </p:nvPr>
        </p:nvSpPr>
        <p:spPr>
          <a:xfrm>
            <a:off x="729450" y="1769175"/>
            <a:ext cx="7688700" cy="3303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P</a:t>
            </a:r>
            <a:r>
              <a:rPr lang="en" sz="1500">
                <a:solidFill>
                  <a:srgbClr val="000000"/>
                </a:solidFill>
                <a:latin typeface="Arial"/>
                <a:ea typeface="Arial"/>
                <a:cs typeface="Arial"/>
                <a:sym typeface="Arial"/>
              </a:rPr>
              <a:t>otential risks that could impact the project timeline and deliverables.</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Risk analysis to determine the likelihood and impact of each identified risk.</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Contingency plans to mitigate the impact of the identified risks.</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Mitigation strategies to reduce the likelihood of risks occurring or to lessen the impact of risks that do occur.</a:t>
            </a:r>
            <a:endParaRPr sz="1500">
              <a:solidFill>
                <a:srgbClr val="000000"/>
              </a:solidFill>
              <a:latin typeface="Arial"/>
              <a:ea typeface="Arial"/>
              <a:cs typeface="Arial"/>
              <a:sym typeface="Arial"/>
            </a:endParaRPr>
          </a:p>
          <a:p>
            <a:pPr indent="0" lvl="0" marL="0" rtl="0" algn="l">
              <a:lnSpc>
                <a:spcPct val="150000"/>
              </a:lnSpc>
              <a:spcBef>
                <a:spcPts val="0"/>
              </a:spcBef>
              <a:spcAft>
                <a:spcPts val="1200"/>
              </a:spcAft>
              <a:buNone/>
            </a:pPr>
            <a:r>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 calcmode="lin" valueType="num">
                                      <p:cBhvr additive="base">
                                        <p:cTn dur="1000"/>
                                        <p:tgtEl>
                                          <p:spTgt spid="18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 calcmode="lin" valueType="num">
                                      <p:cBhvr additive="base">
                                        <p:cTn dur="1000"/>
                                        <p:tgtEl>
                                          <p:spTgt spid="18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 calcmode="lin" valueType="num">
                                      <p:cBhvr additive="base">
                                        <p:cTn dur="1000"/>
                                        <p:tgtEl>
                                          <p:spTgt spid="18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 calcmode="lin" valueType="num">
                                      <p:cBhvr additive="base">
                                        <p:cTn dur="1000"/>
                                        <p:tgtEl>
                                          <p:spTgt spid="18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 calcmode="lin" valueType="num">
                                      <p:cBhvr additive="base">
                                        <p:cTn dur="1000"/>
                                        <p:tgtEl>
                                          <p:spTgt spid="18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Tutorials Given</a:t>
            </a:r>
            <a:endParaRPr/>
          </a:p>
        </p:txBody>
      </p:sp>
      <p:sp>
        <p:nvSpPr>
          <p:cNvPr id="188" name="Google Shape;188;p29"/>
          <p:cNvSpPr txBox="1"/>
          <p:nvPr>
            <p:ph idx="1" type="body"/>
          </p:nvPr>
        </p:nvSpPr>
        <p:spPr>
          <a:xfrm>
            <a:off x="729450" y="1722300"/>
            <a:ext cx="7204200" cy="3327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Time tracking:</a:t>
            </a:r>
            <a:endParaRPr sz="1400">
              <a:solidFill>
                <a:srgbClr val="000000"/>
              </a:solidFill>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held a short meeting for everyone on how to use the Google Sheet for time tracking where Riley(build manager) showed everyone what to do.</a:t>
            </a:r>
            <a:endParaRPr sz="1400">
              <a:solidFill>
                <a:srgbClr val="000000"/>
              </a:solidFill>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Each member has their own sheet to update periodically.</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Asana:</a:t>
            </a:r>
            <a:endParaRPr sz="1400">
              <a:solidFill>
                <a:srgbClr val="000000"/>
              </a:solidFill>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quick tutorial by Riley to get everyone familiarized with the Scrum-ish method and Asana’s features for the dev and test teams.</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Git functionality;</a:t>
            </a:r>
            <a:endParaRPr sz="1400">
              <a:solidFill>
                <a:srgbClr val="000000"/>
              </a:solidFill>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Steps on how to pull from the main branch or dev or test branch.</a:t>
            </a:r>
            <a:endParaRPr sz="1400">
              <a:solidFill>
                <a:srgbClr val="000000"/>
              </a:solidFill>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Steps for how to create a new branch for a new feature and work on it.</a:t>
            </a:r>
            <a:endParaRPr sz="1400">
              <a:solidFill>
                <a:srgbClr val="000000"/>
              </a:solidFill>
              <a:latin typeface="Arial"/>
              <a:ea typeface="Arial"/>
              <a:cs typeface="Arial"/>
              <a:sym typeface="Arial"/>
            </a:endParaRPr>
          </a:p>
          <a:p>
            <a:pPr indent="-317500" lvl="1" marL="9144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Steps for merging the new branch with the parent branch for dev and test branches.</a:t>
            </a:r>
            <a:endParaRPr sz="1800"/>
          </a:p>
        </p:txBody>
      </p:sp>
      <p:pic>
        <p:nvPicPr>
          <p:cNvPr id="189" name="Google Shape;189;p29"/>
          <p:cNvPicPr preferRelativeResize="0"/>
          <p:nvPr/>
        </p:nvPicPr>
        <p:blipFill>
          <a:blip r:embed="rId3">
            <a:alphaModFix/>
          </a:blip>
          <a:stretch>
            <a:fillRect/>
          </a:stretch>
        </p:blipFill>
        <p:spPr>
          <a:xfrm>
            <a:off x="4953000" y="504275"/>
            <a:ext cx="4191000" cy="157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 calcmode="lin" valueType="num">
                                      <p:cBhvr additive="base">
                                        <p:cTn dur="1000"/>
                                        <p:tgtEl>
                                          <p:spTgt spid="18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 calcmode="lin" valueType="num">
                                      <p:cBhvr additive="base">
                                        <p:cTn dur="1000"/>
                                        <p:tgtEl>
                                          <p:spTgt spid="18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 calcmode="lin" valueType="num">
                                      <p:cBhvr additive="base">
                                        <p:cTn dur="1000"/>
                                        <p:tgtEl>
                                          <p:spTgt spid="18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 calcmode="lin" valueType="num">
                                      <p:cBhvr additive="base">
                                        <p:cTn dur="1000"/>
                                        <p:tgtEl>
                                          <p:spTgt spid="18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 calcmode="lin" valueType="num">
                                      <p:cBhvr additive="base">
                                        <p:cTn dur="1000"/>
                                        <p:tgtEl>
                                          <p:spTgt spid="18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 calcmode="lin" valueType="num">
                                      <p:cBhvr additive="base">
                                        <p:cTn dur="1000"/>
                                        <p:tgtEl>
                                          <p:spTgt spid="18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 calcmode="lin" valueType="num">
                                      <p:cBhvr additive="base">
                                        <p:cTn dur="1000"/>
                                        <p:tgtEl>
                                          <p:spTgt spid="18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 calcmode="lin" valueType="num">
                                      <p:cBhvr additive="base">
                                        <p:cTn dur="1000"/>
                                        <p:tgtEl>
                                          <p:spTgt spid="18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8">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anim calcmode="lin" valueType="num">
                                      <p:cBhvr additive="base">
                                        <p:cTn dur="1000"/>
                                        <p:tgtEl>
                                          <p:spTgt spid="188">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Tracking</a:t>
            </a:r>
            <a:endParaRPr/>
          </a:p>
        </p:txBody>
      </p:sp>
      <p:sp>
        <p:nvSpPr>
          <p:cNvPr id="195" name="Google Shape;195;p30"/>
          <p:cNvSpPr txBox="1"/>
          <p:nvPr>
            <p:ph idx="1" type="body"/>
          </p:nvPr>
        </p:nvSpPr>
        <p:spPr>
          <a:xfrm>
            <a:off x="729450" y="1748975"/>
            <a:ext cx="3598500" cy="3193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Used spreadsheet template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Manually recorded time spent working on project: time started to time ended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Hours automatically calculated</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700">
                <a:solidFill>
                  <a:srgbClr val="000000"/>
                </a:solidFill>
                <a:latin typeface="Arial"/>
                <a:ea typeface="Arial"/>
                <a:cs typeface="Arial"/>
                <a:sym typeface="Arial"/>
              </a:rPr>
              <a:t>6 Sprints corresponding to each deliverable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Comments help describe task completed per work session</a:t>
            </a:r>
            <a:endParaRPr sz="1600">
              <a:solidFill>
                <a:srgbClr val="000000"/>
              </a:solidFill>
              <a:latin typeface="Arial"/>
              <a:ea typeface="Arial"/>
              <a:cs typeface="Arial"/>
              <a:sym typeface="Arial"/>
            </a:endParaRPr>
          </a:p>
        </p:txBody>
      </p:sp>
      <p:pic>
        <p:nvPicPr>
          <p:cNvPr id="196" name="Google Shape;196;p30"/>
          <p:cNvPicPr preferRelativeResize="0"/>
          <p:nvPr/>
        </p:nvPicPr>
        <p:blipFill>
          <a:blip r:embed="rId3">
            <a:alphaModFix/>
          </a:blip>
          <a:stretch>
            <a:fillRect/>
          </a:stretch>
        </p:blipFill>
        <p:spPr>
          <a:xfrm>
            <a:off x="4607949" y="728425"/>
            <a:ext cx="3776625" cy="426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8521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 vs Estimated Time</a:t>
            </a:r>
            <a:endParaRPr/>
          </a:p>
        </p:txBody>
      </p:sp>
      <p:sp>
        <p:nvSpPr>
          <p:cNvPr id="202" name="Google Shape;202;p31"/>
          <p:cNvSpPr txBox="1"/>
          <p:nvPr>
            <p:ph idx="1" type="body"/>
          </p:nvPr>
        </p:nvSpPr>
        <p:spPr>
          <a:xfrm>
            <a:off x="380750" y="1750675"/>
            <a:ext cx="3888300" cy="3169800"/>
          </a:xfrm>
          <a:prstGeom prst="rect">
            <a:avLst/>
          </a:prstGeom>
        </p:spPr>
        <p:txBody>
          <a:bodyPr anchorCtr="0" anchor="t" bIns="91425" lIns="91425" spcFirstLastPara="1" rIns="91425" wrap="square" tIns="91425">
            <a:normAutofit/>
          </a:bodyPr>
          <a:lstStyle/>
          <a:p>
            <a:pPr indent="-316706" lvl="0" marL="457200" rtl="0" algn="l">
              <a:spcBef>
                <a:spcPts val="0"/>
              </a:spcBef>
              <a:spcAft>
                <a:spcPts val="0"/>
              </a:spcAft>
              <a:buClr>
                <a:srgbClr val="000000"/>
              </a:buClr>
              <a:buSzPts val="1388"/>
              <a:buFont typeface="Arial"/>
              <a:buChar char="➔"/>
            </a:pPr>
            <a:r>
              <a:rPr lang="en" sz="1387">
                <a:solidFill>
                  <a:srgbClr val="000000"/>
                </a:solidFill>
                <a:latin typeface="Arial"/>
                <a:ea typeface="Arial"/>
                <a:cs typeface="Arial"/>
                <a:sym typeface="Arial"/>
              </a:rPr>
              <a:t>We plan to have an actual vs estimated time layout for the upcoming deliverable where we will keep tabs of the amount of time each member spent in a week.</a:t>
            </a:r>
            <a:endParaRPr sz="1387">
              <a:solidFill>
                <a:srgbClr val="000000"/>
              </a:solidFill>
              <a:latin typeface="Arial"/>
              <a:ea typeface="Arial"/>
              <a:cs typeface="Arial"/>
              <a:sym typeface="Arial"/>
            </a:endParaRPr>
          </a:p>
          <a:p>
            <a:pPr indent="-316706" lvl="0" marL="457200" rtl="0" algn="l">
              <a:spcBef>
                <a:spcPts val="0"/>
              </a:spcBef>
              <a:spcAft>
                <a:spcPts val="0"/>
              </a:spcAft>
              <a:buClr>
                <a:srgbClr val="000000"/>
              </a:buClr>
              <a:buSzPts val="1388"/>
              <a:buFont typeface="Arial"/>
              <a:buChar char="➔"/>
            </a:pPr>
            <a:r>
              <a:rPr lang="en" sz="1387">
                <a:solidFill>
                  <a:srgbClr val="000000"/>
                </a:solidFill>
                <a:latin typeface="Arial"/>
                <a:ea typeface="Arial"/>
                <a:cs typeface="Arial"/>
                <a:sym typeface="Arial"/>
              </a:rPr>
              <a:t>We are also using </a:t>
            </a:r>
            <a:r>
              <a:rPr b="1" lang="en" sz="1387">
                <a:solidFill>
                  <a:srgbClr val="000000"/>
                </a:solidFill>
                <a:latin typeface="Arial"/>
                <a:ea typeface="Arial"/>
                <a:cs typeface="Arial"/>
                <a:sym typeface="Arial"/>
              </a:rPr>
              <a:t>Asana</a:t>
            </a:r>
            <a:r>
              <a:rPr lang="en" sz="1387">
                <a:solidFill>
                  <a:srgbClr val="000000"/>
                </a:solidFill>
                <a:latin typeface="Arial"/>
                <a:ea typeface="Arial"/>
                <a:cs typeface="Arial"/>
                <a:sym typeface="Arial"/>
              </a:rPr>
              <a:t> for delegation and prioritization of tasks for the dev and test teams as well as other members.</a:t>
            </a:r>
            <a:endParaRPr sz="1387">
              <a:solidFill>
                <a:srgbClr val="000000"/>
              </a:solidFill>
              <a:latin typeface="Arial"/>
              <a:ea typeface="Arial"/>
              <a:cs typeface="Arial"/>
              <a:sym typeface="Arial"/>
            </a:endParaRPr>
          </a:p>
          <a:p>
            <a:pPr indent="-316706" lvl="0" marL="457200" rtl="0" algn="l">
              <a:spcBef>
                <a:spcPts val="0"/>
              </a:spcBef>
              <a:spcAft>
                <a:spcPts val="0"/>
              </a:spcAft>
              <a:buClr>
                <a:srgbClr val="000000"/>
              </a:buClr>
              <a:buSzPts val="1388"/>
              <a:buFont typeface="Arial"/>
              <a:buChar char="➔"/>
            </a:pPr>
            <a:r>
              <a:rPr lang="en" sz="1387">
                <a:solidFill>
                  <a:srgbClr val="000000"/>
                </a:solidFill>
                <a:latin typeface="Arial"/>
                <a:ea typeface="Arial"/>
                <a:cs typeface="Arial"/>
                <a:sym typeface="Arial"/>
              </a:rPr>
              <a:t>Using Asana, we will also see the status of completion of the given task using a percentage meter. Also, we will keep an estimated time for a task when a task is created. </a:t>
            </a:r>
            <a:endParaRPr sz="1387"/>
          </a:p>
        </p:txBody>
      </p:sp>
      <p:pic>
        <p:nvPicPr>
          <p:cNvPr id="203" name="Google Shape;203;p31"/>
          <p:cNvPicPr preferRelativeResize="0"/>
          <p:nvPr/>
        </p:nvPicPr>
        <p:blipFill>
          <a:blip r:embed="rId3">
            <a:alphaModFix/>
          </a:blip>
          <a:stretch>
            <a:fillRect/>
          </a:stretch>
        </p:blipFill>
        <p:spPr>
          <a:xfrm>
            <a:off x="4389400" y="2068675"/>
            <a:ext cx="4699825" cy="254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 calcmode="lin" valueType="num">
                                      <p:cBhvr additive="base">
                                        <p:cTn dur="1000"/>
                                        <p:tgtEl>
                                          <p:spTgt spid="20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 calcmode="lin" valueType="num">
                                      <p:cBhvr additive="base">
                                        <p:cTn dur="1000"/>
                                        <p:tgtEl>
                                          <p:spTgt spid="20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 calcmode="lin" valueType="num">
                                      <p:cBhvr additive="base">
                                        <p:cTn dur="1000"/>
                                        <p:tgtEl>
                                          <p:spTgt spid="20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16250" y="69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OUR LOVELY TEAM</a:t>
            </a:r>
            <a:r>
              <a:rPr b="0" lang="en" sz="3066">
                <a:solidFill>
                  <a:srgbClr val="000000"/>
                </a:solidFill>
                <a:latin typeface="Arial"/>
                <a:ea typeface="Arial"/>
                <a:cs typeface="Arial"/>
                <a:sym typeface="Arial"/>
              </a:rPr>
              <a:t>❤️❤️❤️</a:t>
            </a:r>
            <a:endParaRPr b="1" sz="4366"/>
          </a:p>
        </p:txBody>
      </p:sp>
      <p:graphicFrame>
        <p:nvGraphicFramePr>
          <p:cNvPr id="93" name="Google Shape;93;p14"/>
          <p:cNvGraphicFramePr/>
          <p:nvPr/>
        </p:nvGraphicFramePr>
        <p:xfrm>
          <a:off x="470125" y="1688575"/>
          <a:ext cx="3000000" cy="3000000"/>
        </p:xfrm>
        <a:graphic>
          <a:graphicData uri="http://schemas.openxmlformats.org/drawingml/2006/table">
            <a:tbl>
              <a:tblPr>
                <a:noFill/>
                <a:tableStyleId>{9412E091-3137-4654-A27C-3DF616A583DA}</a:tableStyleId>
              </a:tblPr>
              <a:tblGrid>
                <a:gridCol w="1150275"/>
                <a:gridCol w="1150275"/>
                <a:gridCol w="1150275"/>
                <a:gridCol w="1150275"/>
                <a:gridCol w="1150275"/>
                <a:gridCol w="1150275"/>
                <a:gridCol w="1150275"/>
              </a:tblGrid>
              <a:tr h="758700">
                <a:tc>
                  <a:txBody>
                    <a:bodyPr/>
                    <a:lstStyle/>
                    <a:p>
                      <a:pPr indent="0" lvl="0" marL="0" rtl="0" algn="ctr">
                        <a:spcBef>
                          <a:spcPts val="0"/>
                        </a:spcBef>
                        <a:spcAft>
                          <a:spcPts val="0"/>
                        </a:spcAft>
                        <a:buNone/>
                      </a:pPr>
                      <a:r>
                        <a:rPr b="1" lang="en">
                          <a:solidFill>
                            <a:srgbClr val="CC0000"/>
                          </a:solidFill>
                        </a:rPr>
                        <a:t>Project Manager</a:t>
                      </a:r>
                      <a:endParaRPr b="1">
                        <a:solidFill>
                          <a:srgbClr val="CC0000"/>
                        </a:solidFill>
                      </a:endParaRPr>
                    </a:p>
                  </a:txBody>
                  <a:tcPr marT="91425" marB="91425" marR="91425" marL="91425">
                    <a:solidFill>
                      <a:schemeClr val="dk2"/>
                    </a:solidFill>
                  </a:tcPr>
                </a:tc>
                <a:tc>
                  <a:txBody>
                    <a:bodyPr/>
                    <a:lstStyle/>
                    <a:p>
                      <a:pPr indent="0" lvl="0" marL="0" rtl="0" algn="ctr">
                        <a:spcBef>
                          <a:spcPts val="0"/>
                        </a:spcBef>
                        <a:spcAft>
                          <a:spcPts val="0"/>
                        </a:spcAft>
                        <a:buNone/>
                      </a:pPr>
                      <a:r>
                        <a:rPr b="1" lang="en">
                          <a:solidFill>
                            <a:srgbClr val="CC0000"/>
                          </a:solidFill>
                        </a:rPr>
                        <a:t>Build Manager</a:t>
                      </a:r>
                      <a:endParaRPr b="1">
                        <a:solidFill>
                          <a:srgbClr val="CC0000"/>
                        </a:solidFill>
                      </a:endParaRPr>
                    </a:p>
                  </a:txBody>
                  <a:tcPr marT="91425" marB="91425" marR="91425" marL="91425">
                    <a:solidFill>
                      <a:schemeClr val="dk2"/>
                    </a:solidFill>
                  </a:tcPr>
                </a:tc>
                <a:tc>
                  <a:txBody>
                    <a:bodyPr/>
                    <a:lstStyle/>
                    <a:p>
                      <a:pPr indent="0" lvl="0" marL="0" rtl="0" algn="ctr">
                        <a:spcBef>
                          <a:spcPts val="0"/>
                        </a:spcBef>
                        <a:spcAft>
                          <a:spcPts val="0"/>
                        </a:spcAft>
                        <a:buNone/>
                      </a:pPr>
                      <a:r>
                        <a:rPr b="1" lang="en">
                          <a:solidFill>
                            <a:srgbClr val="CC0000"/>
                          </a:solidFill>
                        </a:rPr>
                        <a:t>Risk Manager</a:t>
                      </a:r>
                      <a:endParaRPr b="1">
                        <a:solidFill>
                          <a:srgbClr val="CC0000"/>
                        </a:solidFill>
                      </a:endParaRPr>
                    </a:p>
                  </a:txBody>
                  <a:tcPr marT="91425" marB="91425" marR="91425" marL="91425">
                    <a:solidFill>
                      <a:schemeClr val="dk2"/>
                    </a:solidFill>
                  </a:tcPr>
                </a:tc>
                <a:tc>
                  <a:txBody>
                    <a:bodyPr/>
                    <a:lstStyle/>
                    <a:p>
                      <a:pPr indent="0" lvl="0" marL="0" rtl="0" algn="ctr">
                        <a:spcBef>
                          <a:spcPts val="0"/>
                        </a:spcBef>
                        <a:spcAft>
                          <a:spcPts val="1000"/>
                        </a:spcAft>
                        <a:buNone/>
                      </a:pPr>
                      <a:r>
                        <a:rPr b="1" lang="en">
                          <a:solidFill>
                            <a:srgbClr val="CC0000"/>
                          </a:solidFill>
                        </a:rPr>
                        <a:t>Dev Lead</a:t>
                      </a:r>
                      <a:endParaRPr b="1">
                        <a:solidFill>
                          <a:srgbClr val="CC0000"/>
                        </a:solidFill>
                      </a:endParaRPr>
                    </a:p>
                  </a:txBody>
                  <a:tcPr marT="91425" marB="91425" marR="91425" marL="91425" anchor="ctr">
                    <a:solidFill>
                      <a:schemeClr val="dk2"/>
                    </a:solidFill>
                  </a:tcPr>
                </a:tc>
                <a:tc>
                  <a:txBody>
                    <a:bodyPr/>
                    <a:lstStyle/>
                    <a:p>
                      <a:pPr indent="0" lvl="0" marL="0" rtl="0" algn="ctr">
                        <a:lnSpc>
                          <a:spcPct val="150000"/>
                        </a:lnSpc>
                        <a:spcBef>
                          <a:spcPts val="1000"/>
                        </a:spcBef>
                        <a:spcAft>
                          <a:spcPts val="0"/>
                        </a:spcAft>
                        <a:buNone/>
                      </a:pPr>
                      <a:r>
                        <a:rPr b="1" lang="en">
                          <a:solidFill>
                            <a:srgbClr val="CC0000"/>
                          </a:solidFill>
                        </a:rPr>
                        <a:t>Devs</a:t>
                      </a:r>
                      <a:endParaRPr b="1">
                        <a:solidFill>
                          <a:srgbClr val="CC0000"/>
                        </a:solidFill>
                      </a:endParaRPr>
                    </a:p>
                  </a:txBody>
                  <a:tcPr marT="91425" marB="91425" marR="91425" marL="91425" anchor="ctr">
                    <a:solidFill>
                      <a:schemeClr val="dk2"/>
                    </a:solidFill>
                  </a:tcPr>
                </a:tc>
                <a:tc>
                  <a:txBody>
                    <a:bodyPr/>
                    <a:lstStyle/>
                    <a:p>
                      <a:pPr indent="0" lvl="0" marL="0" rtl="0" algn="ctr">
                        <a:lnSpc>
                          <a:spcPct val="150000"/>
                        </a:lnSpc>
                        <a:spcBef>
                          <a:spcPts val="1000"/>
                        </a:spcBef>
                        <a:spcAft>
                          <a:spcPts val="0"/>
                        </a:spcAft>
                        <a:buNone/>
                      </a:pPr>
                      <a:r>
                        <a:rPr b="1" lang="en">
                          <a:solidFill>
                            <a:srgbClr val="CC0000"/>
                          </a:solidFill>
                        </a:rPr>
                        <a:t>Test Lead</a:t>
                      </a:r>
                      <a:endParaRPr b="1">
                        <a:solidFill>
                          <a:srgbClr val="CC0000"/>
                        </a:solidFill>
                      </a:endParaRPr>
                    </a:p>
                  </a:txBody>
                  <a:tcPr marT="91425" marB="91425" marR="91425" marL="91425" anchor="ctr">
                    <a:solidFill>
                      <a:schemeClr val="dk2"/>
                    </a:solidFill>
                  </a:tcPr>
                </a:tc>
                <a:tc>
                  <a:txBody>
                    <a:bodyPr/>
                    <a:lstStyle/>
                    <a:p>
                      <a:pPr indent="0" lvl="0" marL="0" rtl="0" algn="ctr">
                        <a:lnSpc>
                          <a:spcPct val="150000"/>
                        </a:lnSpc>
                        <a:spcBef>
                          <a:spcPts val="1000"/>
                        </a:spcBef>
                        <a:spcAft>
                          <a:spcPts val="0"/>
                        </a:spcAft>
                        <a:buNone/>
                      </a:pPr>
                      <a:r>
                        <a:rPr b="1" lang="en">
                          <a:solidFill>
                            <a:srgbClr val="CC0000"/>
                          </a:solidFill>
                        </a:rPr>
                        <a:t>Testers</a:t>
                      </a:r>
                      <a:endParaRPr b="1">
                        <a:solidFill>
                          <a:srgbClr val="CC0000"/>
                        </a:solidFill>
                      </a:endParaRPr>
                    </a:p>
                  </a:txBody>
                  <a:tcPr marT="91425" marB="91425" marR="91425" marL="91425" anchor="ctr">
                    <a:solidFill>
                      <a:schemeClr val="dk2"/>
                    </a:solidFill>
                  </a:tcPr>
                </a:tc>
              </a:tr>
              <a:tr h="1255325">
                <a:tc>
                  <a:txBody>
                    <a:bodyPr/>
                    <a:lstStyle/>
                    <a:p>
                      <a:pPr indent="0" lvl="0" marL="0" rtl="0" algn="ctr">
                        <a:spcBef>
                          <a:spcPts val="0"/>
                        </a:spcBef>
                        <a:spcAft>
                          <a:spcPts val="0"/>
                        </a:spcAft>
                        <a:buNone/>
                      </a:pPr>
                      <a:r>
                        <a:rPr b="1" lang="en" sz="1700">
                          <a:solidFill>
                            <a:srgbClr val="FFFFFF"/>
                          </a:solidFill>
                        </a:rPr>
                        <a:t>Jeet</a:t>
                      </a:r>
                      <a:endParaRPr b="1" sz="17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n" sz="1700">
                          <a:solidFill>
                            <a:srgbClr val="FFFFFF"/>
                          </a:solidFill>
                        </a:rPr>
                        <a:t>Riley</a:t>
                      </a:r>
                      <a:endParaRPr b="1" sz="17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n" sz="1700">
                          <a:solidFill>
                            <a:srgbClr val="FFFFFF"/>
                          </a:solidFill>
                        </a:rPr>
                        <a:t>Hari</a:t>
                      </a:r>
                      <a:endParaRPr b="1" sz="17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n" sz="1700">
                          <a:solidFill>
                            <a:srgbClr val="FFFFFF"/>
                          </a:solidFill>
                        </a:rPr>
                        <a:t>Ini</a:t>
                      </a:r>
                      <a:endParaRPr b="1" sz="17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n" sz="1700">
                          <a:solidFill>
                            <a:srgbClr val="FFFFFF"/>
                          </a:solidFill>
                        </a:rPr>
                        <a:t>Chi, Alex,</a:t>
                      </a:r>
                      <a:endParaRPr b="1" sz="1700">
                        <a:solidFill>
                          <a:srgbClr val="FFFFFF"/>
                        </a:solidFill>
                      </a:endParaRPr>
                    </a:p>
                    <a:p>
                      <a:pPr indent="0" lvl="0" marL="0" rtl="0" algn="ctr">
                        <a:spcBef>
                          <a:spcPts val="0"/>
                        </a:spcBef>
                        <a:spcAft>
                          <a:spcPts val="0"/>
                        </a:spcAft>
                        <a:buNone/>
                      </a:pPr>
                      <a:r>
                        <a:rPr b="1" lang="en" sz="1700" strike="sngStrike">
                          <a:solidFill>
                            <a:srgbClr val="FFFFFF"/>
                          </a:solidFill>
                        </a:rPr>
                        <a:t>Dillon</a:t>
                      </a:r>
                      <a:endParaRPr b="1" sz="1700" strike="sngStrike">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n" sz="1700">
                          <a:solidFill>
                            <a:srgbClr val="FFFFFF"/>
                          </a:solidFill>
                        </a:rPr>
                        <a:t>Sashti</a:t>
                      </a:r>
                      <a:endParaRPr b="1" sz="1700">
                        <a:solidFill>
                          <a:srgbClr val="FFFFFF"/>
                        </a:solidFill>
                      </a:endParaRPr>
                    </a:p>
                  </a:txBody>
                  <a:tcPr marT="91425" marB="91425" marR="91425" marL="91425" anchor="ctr">
                    <a:solidFill>
                      <a:srgbClr val="434343"/>
                    </a:solidFill>
                  </a:tcPr>
                </a:tc>
                <a:tc>
                  <a:txBody>
                    <a:bodyPr/>
                    <a:lstStyle/>
                    <a:p>
                      <a:pPr indent="0" lvl="0" marL="0" rtl="0" algn="ctr">
                        <a:spcBef>
                          <a:spcPts val="0"/>
                        </a:spcBef>
                        <a:spcAft>
                          <a:spcPts val="0"/>
                        </a:spcAft>
                        <a:buNone/>
                      </a:pPr>
                      <a:r>
                        <a:rPr b="1" lang="en" sz="1700">
                          <a:solidFill>
                            <a:srgbClr val="FFFFFF"/>
                          </a:solidFill>
                        </a:rPr>
                        <a:t>Vaidehi, Herv</a:t>
                      </a:r>
                      <a:endParaRPr b="1" sz="1700">
                        <a:solidFill>
                          <a:srgbClr val="FFFFFF"/>
                        </a:solidFill>
                      </a:endParaRPr>
                    </a:p>
                  </a:txBody>
                  <a:tcPr marT="91425" marB="91425" marR="91425" marL="91425" anchor="ctr">
                    <a:solidFill>
                      <a:srgbClr val="434343"/>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Functionality</a:t>
            </a:r>
            <a:endParaRPr/>
          </a:p>
        </p:txBody>
      </p:sp>
      <p:sp>
        <p:nvSpPr>
          <p:cNvPr id="209" name="Google Shape;209;p32"/>
          <p:cNvSpPr txBox="1"/>
          <p:nvPr>
            <p:ph idx="1" type="body"/>
          </p:nvPr>
        </p:nvSpPr>
        <p:spPr>
          <a:xfrm>
            <a:off x="729450" y="2078875"/>
            <a:ext cx="2518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latin typeface="Arial"/>
                <a:ea typeface="Arial"/>
                <a:cs typeface="Arial"/>
                <a:sym typeface="Arial"/>
              </a:rPr>
              <a:t>Noted Steps for</a:t>
            </a:r>
            <a:endParaRPr sz="1900">
              <a:solidFill>
                <a:srgbClr val="000000"/>
              </a:solidFill>
              <a:latin typeface="Arial"/>
              <a:ea typeface="Arial"/>
              <a:cs typeface="Arial"/>
              <a:sym typeface="Arial"/>
            </a:endParaRPr>
          </a:p>
          <a:p>
            <a:pPr indent="0" lvl="0" marL="0" rtl="0" algn="l">
              <a:spcBef>
                <a:spcPts val="0"/>
              </a:spcBef>
              <a:spcAft>
                <a:spcPts val="0"/>
              </a:spcAft>
              <a:buNone/>
            </a:pPr>
            <a:r>
              <a:t/>
            </a:r>
            <a:endParaRPr sz="1900">
              <a:solidFill>
                <a:srgbClr val="000000"/>
              </a:solidFill>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Pull</a:t>
            </a:r>
            <a:endParaRPr sz="1900">
              <a:solidFill>
                <a:srgbClr val="000000"/>
              </a:solidFill>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Push</a:t>
            </a:r>
            <a:endParaRPr sz="1900">
              <a:solidFill>
                <a:srgbClr val="000000"/>
              </a:solidFill>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Merge</a:t>
            </a:r>
            <a:endParaRPr sz="1900">
              <a:solidFill>
                <a:srgbClr val="000000"/>
              </a:solidFill>
              <a:latin typeface="Arial"/>
              <a:ea typeface="Arial"/>
              <a:cs typeface="Arial"/>
              <a:sym typeface="Arial"/>
            </a:endParaRPr>
          </a:p>
        </p:txBody>
      </p:sp>
      <p:pic>
        <p:nvPicPr>
          <p:cNvPr id="210" name="Google Shape;210;p32"/>
          <p:cNvPicPr preferRelativeResize="0"/>
          <p:nvPr/>
        </p:nvPicPr>
        <p:blipFill>
          <a:blip r:embed="rId3">
            <a:alphaModFix/>
          </a:blip>
          <a:stretch>
            <a:fillRect/>
          </a:stretch>
        </p:blipFill>
        <p:spPr>
          <a:xfrm>
            <a:off x="3789200" y="1359125"/>
            <a:ext cx="4946950" cy="333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Inspections and Peer Reviews</a:t>
            </a:r>
            <a:endParaRPr/>
          </a:p>
        </p:txBody>
      </p:sp>
      <p:sp>
        <p:nvSpPr>
          <p:cNvPr id="216" name="Google Shape;216;p33"/>
          <p:cNvSpPr txBox="1"/>
          <p:nvPr>
            <p:ph idx="1" type="body"/>
          </p:nvPr>
        </p:nvSpPr>
        <p:spPr>
          <a:xfrm>
            <a:off x="729450" y="1722300"/>
            <a:ext cx="7688700" cy="33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t/>
            </a:r>
            <a:endParaRPr b="1" sz="1331" u="sng">
              <a:solidFill>
                <a:schemeClr val="dk2"/>
              </a:solidFill>
              <a:latin typeface="Arial"/>
              <a:ea typeface="Arial"/>
              <a:cs typeface="Arial"/>
              <a:sym typeface="Arial"/>
            </a:endParaRPr>
          </a:p>
          <a:p>
            <a:pPr indent="0" lvl="0" marL="0" rtl="0" algn="l">
              <a:lnSpc>
                <a:spcPct val="80000"/>
              </a:lnSpc>
              <a:spcBef>
                <a:spcPts val="1200"/>
              </a:spcBef>
              <a:spcAft>
                <a:spcPts val="0"/>
              </a:spcAft>
              <a:buSzPts val="275"/>
              <a:buNone/>
            </a:pPr>
            <a:r>
              <a:t/>
            </a:r>
            <a:endParaRPr b="1" sz="1831">
              <a:solidFill>
                <a:schemeClr val="dk2"/>
              </a:solidFill>
              <a:latin typeface="Arial"/>
              <a:ea typeface="Arial"/>
              <a:cs typeface="Arial"/>
              <a:sym typeface="Arial"/>
            </a:endParaRPr>
          </a:p>
          <a:p>
            <a:pPr indent="0" lvl="0" marL="0" rtl="0" algn="l">
              <a:lnSpc>
                <a:spcPct val="130000"/>
              </a:lnSpc>
              <a:spcBef>
                <a:spcPts val="1200"/>
              </a:spcBef>
              <a:spcAft>
                <a:spcPts val="1200"/>
              </a:spcAft>
              <a:buSzPts val="275"/>
              <a:buNone/>
            </a:pPr>
            <a:r>
              <a:rPr b="1" lang="en" sz="450" u="sng">
                <a:latin typeface="Arial"/>
                <a:ea typeface="Arial"/>
                <a:cs typeface="Arial"/>
                <a:sym typeface="Arial"/>
              </a:rPr>
              <a:t>	</a:t>
            </a:r>
            <a:endParaRPr b="1" sz="450" u="sng">
              <a:latin typeface="Arial"/>
              <a:ea typeface="Arial"/>
              <a:cs typeface="Arial"/>
              <a:sym typeface="Arial"/>
            </a:endParaRPr>
          </a:p>
        </p:txBody>
      </p:sp>
      <p:sp>
        <p:nvSpPr>
          <p:cNvPr id="217" name="Google Shape;217;p33"/>
          <p:cNvSpPr/>
          <p:nvPr/>
        </p:nvSpPr>
        <p:spPr>
          <a:xfrm>
            <a:off x="1148200" y="2237850"/>
            <a:ext cx="2601000" cy="2179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1200"/>
              </a:spcAft>
              <a:buClr>
                <a:srgbClr val="000000"/>
              </a:buClr>
              <a:buSzPts val="275"/>
              <a:buFont typeface="Arial"/>
              <a:buNone/>
            </a:pPr>
            <a:r>
              <a:rPr b="1" lang="en" sz="2031">
                <a:solidFill>
                  <a:schemeClr val="dk2"/>
                </a:solidFill>
              </a:rPr>
              <a:t>Retrospective Inspections</a:t>
            </a:r>
            <a:endParaRPr sz="1600"/>
          </a:p>
        </p:txBody>
      </p:sp>
      <p:sp>
        <p:nvSpPr>
          <p:cNvPr id="218" name="Google Shape;218;p33"/>
          <p:cNvSpPr/>
          <p:nvPr/>
        </p:nvSpPr>
        <p:spPr>
          <a:xfrm>
            <a:off x="4956125" y="2237850"/>
            <a:ext cx="2601000" cy="2179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t/>
            </a:r>
            <a:endParaRPr b="1" sz="2031">
              <a:solidFill>
                <a:schemeClr val="dk2"/>
              </a:solidFill>
            </a:endParaRPr>
          </a:p>
          <a:p>
            <a:pPr indent="0" lvl="0" marL="0" rtl="0" algn="ctr">
              <a:lnSpc>
                <a:spcPct val="80000"/>
              </a:lnSpc>
              <a:spcBef>
                <a:spcPts val="1200"/>
              </a:spcBef>
              <a:spcAft>
                <a:spcPts val="0"/>
              </a:spcAft>
              <a:buNone/>
            </a:pPr>
            <a:r>
              <a:rPr b="1" lang="en" sz="2031">
                <a:solidFill>
                  <a:schemeClr val="dk2"/>
                </a:solidFill>
              </a:rPr>
              <a:t>Formal Peer Reviews</a:t>
            </a:r>
            <a:endParaRPr sz="1600"/>
          </a:p>
          <a:p>
            <a:pPr indent="0" lvl="0" marL="0" rtl="0" algn="l">
              <a:lnSpc>
                <a:spcPct val="80000"/>
              </a:lnSpc>
              <a:spcBef>
                <a:spcPts val="1200"/>
              </a:spcBef>
              <a:spcAft>
                <a:spcPts val="1200"/>
              </a:spcAft>
              <a:buNone/>
            </a:pPr>
            <a:r>
              <a:t/>
            </a:r>
            <a:endParaRPr b="1" sz="1831">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 Inspections</a:t>
            </a:r>
            <a:endParaRPr/>
          </a:p>
        </p:txBody>
      </p:sp>
      <p:sp>
        <p:nvSpPr>
          <p:cNvPr id="224" name="Google Shape;224;p34"/>
          <p:cNvSpPr txBox="1"/>
          <p:nvPr>
            <p:ph idx="1" type="body"/>
          </p:nvPr>
        </p:nvSpPr>
        <p:spPr>
          <a:xfrm>
            <a:off x="729450" y="2078875"/>
            <a:ext cx="3738000" cy="2261100"/>
          </a:xfrm>
          <a:prstGeom prst="rect">
            <a:avLst/>
          </a:prstGeom>
        </p:spPr>
        <p:txBody>
          <a:bodyPr anchorCtr="0" anchor="t" bIns="91425" lIns="91425" spcFirstLastPara="1" rIns="91425" wrap="square" tIns="91425">
            <a:normAutofit lnSpcReduction="10000"/>
          </a:bodyPr>
          <a:lstStyle/>
          <a:p>
            <a:pPr indent="-325848" lvl="0" marL="457200" rtl="0" algn="l">
              <a:lnSpc>
                <a:spcPct val="95000"/>
              </a:lnSpc>
              <a:spcBef>
                <a:spcPts val="0"/>
              </a:spcBef>
              <a:spcAft>
                <a:spcPts val="0"/>
              </a:spcAft>
              <a:buClr>
                <a:srgbClr val="000000"/>
              </a:buClr>
              <a:buSzPts val="1531"/>
              <a:buFont typeface="Arial"/>
              <a:buChar char="➔"/>
            </a:pPr>
            <a:r>
              <a:rPr lang="en" sz="1531">
                <a:solidFill>
                  <a:srgbClr val="000000"/>
                </a:solidFill>
                <a:latin typeface="Arial"/>
                <a:ea typeface="Arial"/>
                <a:cs typeface="Arial"/>
                <a:sym typeface="Arial"/>
              </a:rPr>
              <a:t>We had our retrospective inspection meeting on Tuesday Feb 7th, where we all sat down and discussed ID 1.</a:t>
            </a:r>
            <a:endParaRPr sz="1531">
              <a:solidFill>
                <a:srgbClr val="000000"/>
              </a:solidFill>
              <a:latin typeface="Arial"/>
              <a:ea typeface="Arial"/>
              <a:cs typeface="Arial"/>
              <a:sym typeface="Arial"/>
            </a:endParaRPr>
          </a:p>
          <a:p>
            <a:pPr indent="-325848" lvl="0" marL="457200" rtl="0" algn="l">
              <a:lnSpc>
                <a:spcPct val="95000"/>
              </a:lnSpc>
              <a:spcBef>
                <a:spcPts val="0"/>
              </a:spcBef>
              <a:spcAft>
                <a:spcPts val="0"/>
              </a:spcAft>
              <a:buClr>
                <a:srgbClr val="000000"/>
              </a:buClr>
              <a:buSzPts val="1531"/>
              <a:buFont typeface="Arial"/>
              <a:buChar char="➔"/>
            </a:pPr>
            <a:r>
              <a:rPr lang="en" sz="1531">
                <a:solidFill>
                  <a:srgbClr val="000000"/>
                </a:solidFill>
                <a:latin typeface="Arial"/>
                <a:ea typeface="Arial"/>
                <a:cs typeface="Arial"/>
                <a:sym typeface="Arial"/>
              </a:rPr>
              <a:t>We realized some of the issues in our meeting structures and development styles</a:t>
            </a:r>
            <a:endParaRPr sz="1531">
              <a:solidFill>
                <a:srgbClr val="000000"/>
              </a:solidFill>
              <a:latin typeface="Arial"/>
              <a:ea typeface="Arial"/>
              <a:cs typeface="Arial"/>
              <a:sym typeface="Arial"/>
            </a:endParaRPr>
          </a:p>
          <a:p>
            <a:pPr indent="-325848" lvl="0" marL="457200" rtl="0" algn="l">
              <a:lnSpc>
                <a:spcPct val="95000"/>
              </a:lnSpc>
              <a:spcBef>
                <a:spcPts val="0"/>
              </a:spcBef>
              <a:spcAft>
                <a:spcPts val="0"/>
              </a:spcAft>
              <a:buClr>
                <a:srgbClr val="000000"/>
              </a:buClr>
              <a:buSzPts val="1531"/>
              <a:buFont typeface="Arial"/>
              <a:buChar char="➔"/>
            </a:pPr>
            <a:r>
              <a:rPr lang="en" sz="1531">
                <a:solidFill>
                  <a:srgbClr val="000000"/>
                </a:solidFill>
                <a:latin typeface="Arial"/>
                <a:ea typeface="Arial"/>
                <a:cs typeface="Arial"/>
                <a:sym typeface="Arial"/>
              </a:rPr>
              <a:t>We all planned better this time to communicate more and meet more often for meetings.</a:t>
            </a:r>
            <a:endParaRPr sz="1500"/>
          </a:p>
        </p:txBody>
      </p:sp>
      <p:pic>
        <p:nvPicPr>
          <p:cNvPr id="225" name="Google Shape;225;p34"/>
          <p:cNvPicPr preferRelativeResize="0"/>
          <p:nvPr/>
        </p:nvPicPr>
        <p:blipFill>
          <a:blip r:embed="rId3">
            <a:alphaModFix/>
          </a:blip>
          <a:stretch>
            <a:fillRect/>
          </a:stretch>
        </p:blipFill>
        <p:spPr>
          <a:xfrm>
            <a:off x="4751278" y="2113750"/>
            <a:ext cx="3511280" cy="23402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 calcmode="lin" valueType="num">
                                      <p:cBhvr additive="base">
                                        <p:cTn dur="1000"/>
                                        <p:tgtEl>
                                          <p:spTgt spid="22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 calcmode="lin" valueType="num">
                                      <p:cBhvr additive="base">
                                        <p:cTn dur="1000"/>
                                        <p:tgtEl>
                                          <p:spTgt spid="22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 calcmode="lin" valueType="num">
                                      <p:cBhvr additive="base">
                                        <p:cTn dur="1000"/>
                                        <p:tgtEl>
                                          <p:spTgt spid="22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Peer Reviews</a:t>
            </a:r>
            <a:endParaRPr/>
          </a:p>
        </p:txBody>
      </p:sp>
      <p:sp>
        <p:nvSpPr>
          <p:cNvPr id="231" name="Google Shape;231;p35"/>
          <p:cNvSpPr txBox="1"/>
          <p:nvPr>
            <p:ph idx="1" type="body"/>
          </p:nvPr>
        </p:nvSpPr>
        <p:spPr>
          <a:xfrm>
            <a:off x="729450" y="1884500"/>
            <a:ext cx="4516800" cy="2261100"/>
          </a:xfrm>
          <a:prstGeom prst="rect">
            <a:avLst/>
          </a:prstGeom>
        </p:spPr>
        <p:txBody>
          <a:bodyPr anchorCtr="0" anchor="t" bIns="91425" lIns="91425" spcFirstLastPara="1" rIns="91425" wrap="square" tIns="91425">
            <a:noAutofit/>
          </a:bodyPr>
          <a:lstStyle/>
          <a:p>
            <a:pPr indent="-323850" lvl="0" marL="457200" rtl="0" algn="just">
              <a:lnSpc>
                <a:spcPct val="8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 decided to perform peer reviews for 4 members of our team at the very beginning of our first meeting for this deliverable.</a:t>
            </a:r>
            <a:endParaRPr sz="1500">
              <a:solidFill>
                <a:srgbClr val="000000"/>
              </a:solidFill>
              <a:latin typeface="Arial"/>
              <a:ea typeface="Arial"/>
              <a:cs typeface="Arial"/>
              <a:sym typeface="Arial"/>
            </a:endParaRPr>
          </a:p>
          <a:p>
            <a:pPr indent="-323850" lvl="0" marL="457200" rtl="0" algn="just">
              <a:lnSpc>
                <a:spcPct val="8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 have a document that keeps track of peer reviews conducted so far. And that  will keep a check on peer review count for everyone.</a:t>
            </a:r>
            <a:endParaRPr sz="1500">
              <a:solidFill>
                <a:srgbClr val="000000"/>
              </a:solidFill>
              <a:latin typeface="Arial"/>
              <a:ea typeface="Arial"/>
              <a:cs typeface="Arial"/>
              <a:sym typeface="Arial"/>
            </a:endParaRPr>
          </a:p>
          <a:p>
            <a:pPr indent="0" lvl="0" marL="0" rtl="0" algn="just">
              <a:lnSpc>
                <a:spcPct val="85000"/>
              </a:lnSpc>
              <a:spcBef>
                <a:spcPts val="0"/>
              </a:spcBef>
              <a:spcAft>
                <a:spcPts val="0"/>
              </a:spcAft>
              <a:buNone/>
            </a:pP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0" rtl="0" algn="l">
              <a:lnSpc>
                <a:spcPct val="70000"/>
              </a:lnSpc>
              <a:spcBef>
                <a:spcPts val="0"/>
              </a:spcBef>
              <a:spcAft>
                <a:spcPts val="0"/>
              </a:spcAft>
              <a:buClr>
                <a:srgbClr val="000000"/>
              </a:buClr>
              <a:buSzPts val="275"/>
              <a:buFont typeface="Arial"/>
              <a:buNone/>
            </a:pPr>
            <a:r>
              <a:t/>
            </a:r>
            <a:endParaRPr b="1" sz="1500" u="sng">
              <a:solidFill>
                <a:schemeClr val="dk2"/>
              </a:solidFill>
              <a:latin typeface="Arial"/>
              <a:ea typeface="Arial"/>
              <a:cs typeface="Arial"/>
              <a:sym typeface="Arial"/>
            </a:endParaRPr>
          </a:p>
          <a:p>
            <a:pPr indent="0" lvl="0" marL="0" rtl="0" algn="l">
              <a:lnSpc>
                <a:spcPct val="120000"/>
              </a:lnSpc>
              <a:spcBef>
                <a:spcPts val="1200"/>
              </a:spcBef>
              <a:spcAft>
                <a:spcPts val="0"/>
              </a:spcAft>
              <a:buClr>
                <a:srgbClr val="000000"/>
              </a:buClr>
              <a:buSzPts val="275"/>
              <a:buFont typeface="Arial"/>
              <a:buNone/>
            </a:pPr>
            <a:r>
              <a:t/>
            </a:r>
            <a:endParaRPr b="1" sz="1500" u="sng">
              <a:solidFill>
                <a:schemeClr val="dk2"/>
              </a:solidFill>
              <a:latin typeface="Arial"/>
              <a:ea typeface="Arial"/>
              <a:cs typeface="Arial"/>
              <a:sym typeface="Arial"/>
            </a:endParaRPr>
          </a:p>
          <a:p>
            <a:pPr indent="0" lvl="0" marL="0" rtl="0" algn="l">
              <a:lnSpc>
                <a:spcPct val="105000"/>
              </a:lnSpc>
              <a:spcBef>
                <a:spcPts val="1200"/>
              </a:spcBef>
              <a:spcAft>
                <a:spcPts val="1200"/>
              </a:spcAft>
              <a:buNone/>
            </a:pPr>
            <a:r>
              <a:t/>
            </a:r>
            <a:endParaRPr sz="1500"/>
          </a:p>
        </p:txBody>
      </p:sp>
      <p:pic>
        <p:nvPicPr>
          <p:cNvPr id="232" name="Google Shape;232;p35"/>
          <p:cNvPicPr preferRelativeResize="0"/>
          <p:nvPr/>
        </p:nvPicPr>
        <p:blipFill>
          <a:blip r:embed="rId3">
            <a:alphaModFix/>
          </a:blip>
          <a:stretch>
            <a:fillRect/>
          </a:stretch>
        </p:blipFill>
        <p:spPr>
          <a:xfrm>
            <a:off x="5517000" y="810225"/>
            <a:ext cx="2769888" cy="2323002"/>
          </a:xfrm>
          <a:prstGeom prst="rect">
            <a:avLst/>
          </a:prstGeom>
          <a:noFill/>
          <a:ln>
            <a:noFill/>
          </a:ln>
        </p:spPr>
      </p:pic>
      <p:sp>
        <p:nvSpPr>
          <p:cNvPr id="233" name="Google Shape;233;p35"/>
          <p:cNvSpPr txBox="1"/>
          <p:nvPr/>
        </p:nvSpPr>
        <p:spPr>
          <a:xfrm>
            <a:off x="729450" y="3133225"/>
            <a:ext cx="7602000" cy="1362300"/>
          </a:xfrm>
          <a:prstGeom prst="rect">
            <a:avLst/>
          </a:prstGeom>
          <a:noFill/>
          <a:ln>
            <a:noFill/>
          </a:ln>
        </p:spPr>
        <p:txBody>
          <a:bodyPr anchorCtr="0" anchor="t" bIns="91425" lIns="91425" spcFirstLastPara="1" rIns="91425" wrap="square" tIns="91425">
            <a:spAutoFit/>
          </a:bodyPr>
          <a:lstStyle/>
          <a:p>
            <a:pPr indent="-323850" lvl="0" marL="457200" rtl="0" algn="just">
              <a:lnSpc>
                <a:spcPct val="85000"/>
              </a:lnSpc>
              <a:spcBef>
                <a:spcPts val="0"/>
              </a:spcBef>
              <a:spcAft>
                <a:spcPts val="0"/>
              </a:spcAft>
              <a:buClr>
                <a:srgbClr val="000000"/>
              </a:buClr>
              <a:buSzPts val="1500"/>
              <a:buFont typeface="Arial"/>
              <a:buChar char="➔"/>
            </a:pPr>
            <a:r>
              <a:rPr lang="en" sz="1500"/>
              <a:t>We are also keeping an eye for planned peer reviews vs actual peer reviews conducted since things are subject to change and it is a risk assessment to deliver the project better.</a:t>
            </a:r>
            <a:endParaRPr sz="1500"/>
          </a:p>
          <a:p>
            <a:pPr indent="-323850" lvl="0" marL="457200" rtl="0" algn="just">
              <a:lnSpc>
                <a:spcPct val="85000"/>
              </a:lnSpc>
              <a:spcBef>
                <a:spcPts val="0"/>
              </a:spcBef>
              <a:spcAft>
                <a:spcPts val="0"/>
              </a:spcAft>
              <a:buClr>
                <a:srgbClr val="000000"/>
              </a:buClr>
              <a:buSzPts val="1500"/>
              <a:buFont typeface="Arial"/>
              <a:buChar char="➔"/>
            </a:pPr>
            <a:r>
              <a:rPr lang="en" sz="1500"/>
              <a:t>Our team split into teams to be efficient with peer reviews and saved time on it.</a:t>
            </a:r>
            <a:endParaRPr sz="1500"/>
          </a:p>
          <a:p>
            <a:pPr indent="-323850" lvl="0" marL="457200" rtl="0" algn="just">
              <a:lnSpc>
                <a:spcPct val="85000"/>
              </a:lnSpc>
              <a:spcBef>
                <a:spcPts val="0"/>
              </a:spcBef>
              <a:spcAft>
                <a:spcPts val="0"/>
              </a:spcAft>
              <a:buClr>
                <a:srgbClr val="000000"/>
              </a:buClr>
              <a:buSzPts val="1500"/>
              <a:buFont typeface="Arial"/>
              <a:buChar char="➔"/>
            </a:pPr>
            <a:r>
              <a:rPr lang="en" sz="1500"/>
              <a:t>The people who were chosen for this deliverable are Dillon, Alex, Riley, and Herve.</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 calcmode="lin" valueType="num">
                                      <p:cBhvr additive="base">
                                        <p:cTn dur="1000"/>
                                        <p:tgtEl>
                                          <p:spTgt spid="23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 calcmode="lin" valueType="num">
                                      <p:cBhvr additive="base">
                                        <p:cTn dur="1000"/>
                                        <p:tgtEl>
                                          <p:spTgt spid="23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 calcmode="lin" valueType="num">
                                      <p:cBhvr additive="base">
                                        <p:cTn dur="1000"/>
                                        <p:tgtEl>
                                          <p:spTgt spid="23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 calcmode="lin" valueType="num">
                                      <p:cBhvr additive="base">
                                        <p:cTn dur="1000"/>
                                        <p:tgtEl>
                                          <p:spTgt spid="23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 calcmode="lin" valueType="num">
                                      <p:cBhvr additive="base">
                                        <p:cTn dur="1000"/>
                                        <p:tgtEl>
                                          <p:spTgt spid="23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 calcmode="lin" valueType="num">
                                      <p:cBhvr additive="base">
                                        <p:cTn dur="1000"/>
                                        <p:tgtEl>
                                          <p:spTgt spid="23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 calcmode="lin" valueType="num">
                                      <p:cBhvr additive="base">
                                        <p:cTn dur="1000"/>
                                        <p:tgtEl>
                                          <p:spTgt spid="23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 calcmode="lin" valueType="num">
                                      <p:cBhvr additive="base">
                                        <p:cTn dur="1000"/>
                                        <p:tgtEl>
                                          <p:spTgt spid="23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 calcmode="lin" valueType="num">
                                      <p:cBhvr additive="base">
                                        <p:cTn dur="1000"/>
                                        <p:tgtEl>
                                          <p:spTgt spid="23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Assurance Practices</a:t>
            </a:r>
            <a:endParaRPr/>
          </a:p>
        </p:txBody>
      </p:sp>
      <p:sp>
        <p:nvSpPr>
          <p:cNvPr id="239" name="Google Shape;239;p36"/>
          <p:cNvSpPr txBox="1"/>
          <p:nvPr>
            <p:ph idx="1" type="body"/>
          </p:nvPr>
        </p:nvSpPr>
        <p:spPr>
          <a:xfrm>
            <a:off x="729450" y="1853850"/>
            <a:ext cx="7688700" cy="3231000"/>
          </a:xfrm>
          <a:prstGeom prst="rect">
            <a:avLst/>
          </a:prstGeom>
        </p:spPr>
        <p:txBody>
          <a:bodyPr anchorCtr="0" anchor="t" bIns="91425" lIns="91425" spcFirstLastPara="1" rIns="91425" wrap="square" tIns="91425">
            <a:noAutofit/>
          </a:bodyPr>
          <a:lstStyle/>
          <a:p>
            <a:pPr indent="-312420" lvl="0" marL="457200" rtl="0" algn="l">
              <a:lnSpc>
                <a:spcPct val="150000"/>
              </a:lnSpc>
              <a:spcBef>
                <a:spcPts val="0"/>
              </a:spcBef>
              <a:spcAft>
                <a:spcPts val="0"/>
              </a:spcAft>
              <a:buClr>
                <a:schemeClr val="dk2"/>
              </a:buClr>
              <a:buSzPts val="1320"/>
              <a:buFont typeface="Arial"/>
              <a:buChar char="➔"/>
            </a:pPr>
            <a:r>
              <a:rPr lang="en" sz="1320">
                <a:solidFill>
                  <a:schemeClr val="dk2"/>
                </a:solidFill>
                <a:latin typeface="Arial"/>
                <a:ea typeface="Arial"/>
                <a:cs typeface="Arial"/>
                <a:sym typeface="Arial"/>
              </a:rPr>
              <a:t>Code Reviews</a:t>
            </a:r>
            <a:r>
              <a:rPr lang="en" sz="1320">
                <a:solidFill>
                  <a:schemeClr val="dk2"/>
                </a:solidFill>
                <a:latin typeface="Arial"/>
                <a:ea typeface="Arial"/>
                <a:cs typeface="Arial"/>
                <a:sym typeface="Arial"/>
              </a:rPr>
              <a:t>: effective ways to catch bugs </a:t>
            </a:r>
            <a:endParaRPr sz="1320">
              <a:solidFill>
                <a:schemeClr val="dk2"/>
              </a:solidFill>
              <a:latin typeface="Arial"/>
              <a:ea typeface="Arial"/>
              <a:cs typeface="Arial"/>
              <a:sym typeface="Arial"/>
            </a:endParaRPr>
          </a:p>
          <a:p>
            <a:pPr indent="-312420" lvl="0" marL="457200" rtl="0" algn="l">
              <a:lnSpc>
                <a:spcPct val="150000"/>
              </a:lnSpc>
              <a:spcBef>
                <a:spcPts val="0"/>
              </a:spcBef>
              <a:spcAft>
                <a:spcPts val="0"/>
              </a:spcAft>
              <a:buClr>
                <a:schemeClr val="dk2"/>
              </a:buClr>
              <a:buSzPts val="1320"/>
              <a:buFont typeface="Arial"/>
              <a:buChar char="➔"/>
            </a:pPr>
            <a:r>
              <a:rPr lang="en" sz="1320">
                <a:solidFill>
                  <a:schemeClr val="dk2"/>
                </a:solidFill>
                <a:latin typeface="Arial"/>
                <a:ea typeface="Arial"/>
                <a:cs typeface="Arial"/>
                <a:sym typeface="Arial"/>
              </a:rPr>
              <a:t>Automated Testing</a:t>
            </a:r>
            <a:r>
              <a:rPr lang="en" sz="1320">
                <a:solidFill>
                  <a:schemeClr val="dk2"/>
                </a:solidFill>
                <a:latin typeface="Arial"/>
                <a:ea typeface="Arial"/>
                <a:cs typeface="Arial"/>
                <a:sym typeface="Arial"/>
              </a:rPr>
              <a:t>: involves writing tests that can be run automatically to validate the code's behavior and catch bugs</a:t>
            </a:r>
            <a:endParaRPr sz="1320">
              <a:solidFill>
                <a:schemeClr val="dk2"/>
              </a:solidFill>
              <a:latin typeface="Arial"/>
              <a:ea typeface="Arial"/>
              <a:cs typeface="Arial"/>
              <a:sym typeface="Arial"/>
            </a:endParaRPr>
          </a:p>
          <a:p>
            <a:pPr indent="-312420" lvl="0" marL="457200" rtl="0" algn="l">
              <a:lnSpc>
                <a:spcPct val="150000"/>
              </a:lnSpc>
              <a:spcBef>
                <a:spcPts val="0"/>
              </a:spcBef>
              <a:spcAft>
                <a:spcPts val="0"/>
              </a:spcAft>
              <a:buClr>
                <a:schemeClr val="dk2"/>
              </a:buClr>
              <a:buSzPts val="1320"/>
              <a:buFont typeface="Arial"/>
              <a:buChar char="➔"/>
            </a:pPr>
            <a:r>
              <a:rPr lang="en" sz="1320">
                <a:solidFill>
                  <a:schemeClr val="dk2"/>
                </a:solidFill>
                <a:latin typeface="Arial"/>
                <a:ea typeface="Arial"/>
                <a:cs typeface="Arial"/>
                <a:sym typeface="Arial"/>
              </a:rPr>
              <a:t>Continuous Integration: automatically building and testing code whenever changes are made – help to catch bugs before the commit</a:t>
            </a:r>
            <a:endParaRPr sz="1320">
              <a:solidFill>
                <a:schemeClr val="dk2"/>
              </a:solidFill>
              <a:latin typeface="Arial"/>
              <a:ea typeface="Arial"/>
              <a:cs typeface="Arial"/>
              <a:sym typeface="Arial"/>
            </a:endParaRPr>
          </a:p>
          <a:p>
            <a:pPr indent="-312420" lvl="0" marL="457200" rtl="0" algn="l">
              <a:lnSpc>
                <a:spcPct val="150000"/>
              </a:lnSpc>
              <a:spcBef>
                <a:spcPts val="0"/>
              </a:spcBef>
              <a:spcAft>
                <a:spcPts val="0"/>
              </a:spcAft>
              <a:buClr>
                <a:schemeClr val="dk2"/>
              </a:buClr>
              <a:buSzPts val="1320"/>
              <a:buFont typeface="Arial"/>
              <a:buChar char="➔"/>
            </a:pPr>
            <a:r>
              <a:rPr lang="en" sz="1320">
                <a:solidFill>
                  <a:schemeClr val="dk2"/>
                </a:solidFill>
                <a:latin typeface="Arial"/>
                <a:ea typeface="Arial"/>
                <a:cs typeface="Arial"/>
                <a:sym typeface="Arial"/>
              </a:rPr>
              <a:t>Code Documentation: involves writing comments and documentation that describe the purpose and behavior of the code – good for future reference and code maintenance </a:t>
            </a:r>
            <a:endParaRPr sz="1320">
              <a:solidFill>
                <a:schemeClr val="dk2"/>
              </a:solidFill>
              <a:latin typeface="Arial"/>
              <a:ea typeface="Arial"/>
              <a:cs typeface="Arial"/>
              <a:sym typeface="Arial"/>
            </a:endParaRPr>
          </a:p>
          <a:p>
            <a:pPr indent="-312420" lvl="0" marL="457200" rtl="0" algn="l">
              <a:lnSpc>
                <a:spcPct val="150000"/>
              </a:lnSpc>
              <a:spcBef>
                <a:spcPts val="0"/>
              </a:spcBef>
              <a:spcAft>
                <a:spcPts val="0"/>
              </a:spcAft>
              <a:buClr>
                <a:schemeClr val="dk2"/>
              </a:buClr>
              <a:buSzPts val="1320"/>
              <a:buFont typeface="Arial"/>
              <a:buChar char="➔"/>
            </a:pPr>
            <a:r>
              <a:rPr lang="en" sz="1320">
                <a:solidFill>
                  <a:schemeClr val="dk2"/>
                </a:solidFill>
                <a:latin typeface="Arial"/>
                <a:ea typeface="Arial"/>
                <a:cs typeface="Arial"/>
                <a:sym typeface="Arial"/>
              </a:rPr>
              <a:t>CI: We have a buffer branch named “dev” that is an intermediary “main” branch for any code that is not considered ready for production. Any code pushed to this branch will have all the tests triggered through Github Actions.</a:t>
            </a:r>
            <a:endParaRPr sz="1320">
              <a:solidFill>
                <a:schemeClr val="dk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 calcmode="lin" valueType="num">
                                      <p:cBhvr additive="base">
                                        <p:cTn dur="1000"/>
                                        <p:tgtEl>
                                          <p:spTgt spid="23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 calcmode="lin" valueType="num">
                                      <p:cBhvr additive="base">
                                        <p:cTn dur="1000"/>
                                        <p:tgtEl>
                                          <p:spTgt spid="23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 calcmode="lin" valueType="num">
                                      <p:cBhvr additive="base">
                                        <p:cTn dur="1000"/>
                                        <p:tgtEl>
                                          <p:spTgt spid="23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 calcmode="lin" valueType="num">
                                      <p:cBhvr additive="base">
                                        <p:cTn dur="1000"/>
                                        <p:tgtEl>
                                          <p:spTgt spid="23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 calcmode="lin" valueType="num">
                                      <p:cBhvr additive="base">
                                        <p:cTn dur="1000"/>
                                        <p:tgtEl>
                                          <p:spTgt spid="23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upcoming deliverable…</a:t>
            </a:r>
            <a:endParaRPr/>
          </a:p>
        </p:txBody>
      </p:sp>
      <p:sp>
        <p:nvSpPr>
          <p:cNvPr id="245" name="Google Shape;245;p37"/>
          <p:cNvSpPr txBox="1"/>
          <p:nvPr>
            <p:ph idx="1" type="body"/>
          </p:nvPr>
        </p:nvSpPr>
        <p:spPr>
          <a:xfrm>
            <a:off x="729450" y="1980975"/>
            <a:ext cx="7507800" cy="2542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600">
                <a:solidFill>
                  <a:srgbClr val="000000"/>
                </a:solidFill>
                <a:latin typeface="Arial"/>
                <a:ea typeface="Arial"/>
                <a:cs typeface="Arial"/>
                <a:sym typeface="Arial"/>
              </a:rPr>
              <a:t>For Frontend:</a:t>
            </a:r>
            <a:endParaRPr sz="1600">
              <a:solidFill>
                <a:srgbClr val="000000"/>
              </a:solidFill>
              <a:latin typeface="Arial"/>
              <a:ea typeface="Arial"/>
              <a:cs typeface="Arial"/>
              <a:sym typeface="Arial"/>
            </a:endParaRPr>
          </a:p>
          <a:p>
            <a:pPr indent="-311150" lvl="0" marL="9144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We have partially met requirements by being able to add a participant but we don’t have the separate functionality for admins, and we cannot remove a participant from the database yet. </a:t>
            </a:r>
            <a:endParaRPr>
              <a:solidFill>
                <a:srgbClr val="000000"/>
              </a:solidFill>
              <a:latin typeface="Arial"/>
              <a:ea typeface="Arial"/>
              <a:cs typeface="Arial"/>
              <a:sym typeface="Arial"/>
            </a:endParaRPr>
          </a:p>
          <a:p>
            <a:pPr indent="-311150" lvl="0" marL="9144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But we accomplished the features we needed for ID2 as far as the database is concerned.</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rPr lang="en" sz="1600">
                <a:solidFill>
                  <a:srgbClr val="000000"/>
                </a:solidFill>
                <a:latin typeface="Arial"/>
                <a:ea typeface="Arial"/>
                <a:cs typeface="Arial"/>
                <a:sym typeface="Arial"/>
              </a:rPr>
              <a:t>For Testing:</a:t>
            </a:r>
            <a:endParaRPr sz="1600">
              <a:solidFill>
                <a:srgbClr val="000000"/>
              </a:solidFill>
              <a:latin typeface="Arial"/>
              <a:ea typeface="Arial"/>
              <a:cs typeface="Arial"/>
              <a:sym typeface="Arial"/>
            </a:endParaRPr>
          </a:p>
          <a:p>
            <a:pPr indent="-311150" lvl="0" marL="9144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Need to set up Selenium as soon as we can.</a:t>
            </a:r>
            <a:endParaRPr>
              <a:solidFill>
                <a:srgbClr val="000000"/>
              </a:solidFill>
              <a:latin typeface="Arial"/>
              <a:ea typeface="Arial"/>
              <a:cs typeface="Arial"/>
              <a:sym typeface="Arial"/>
            </a:endParaRPr>
          </a:p>
          <a:p>
            <a:pPr indent="-311150" lvl="0" marL="9144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Test Cases and Code will be something that the test team will work on as well.</a:t>
            </a:r>
            <a:endParaRPr>
              <a:solidFill>
                <a:srgbClr val="000000"/>
              </a:solidFill>
              <a:latin typeface="Arial"/>
              <a:ea typeface="Arial"/>
              <a:cs typeface="Arial"/>
              <a:sym typeface="Arial"/>
            </a:endParaRPr>
          </a:p>
          <a:p>
            <a:pPr indent="-311150" lvl="0" marL="9144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Travis CI will be used for Integration testing and will be set up by the next deliverable.</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 calcmode="lin" valueType="num">
                                      <p:cBhvr additive="base">
                                        <p:cTn dur="1000"/>
                                        <p:tgtEl>
                                          <p:spTgt spid="24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 calcmode="lin" valueType="num">
                                      <p:cBhvr additive="base">
                                        <p:cTn dur="1000"/>
                                        <p:tgtEl>
                                          <p:spTgt spid="24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 calcmode="lin" valueType="num">
                                      <p:cBhvr additive="base">
                                        <p:cTn dur="1000"/>
                                        <p:tgtEl>
                                          <p:spTgt spid="24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 calcmode="lin" valueType="num">
                                      <p:cBhvr additive="base">
                                        <p:cTn dur="1000"/>
                                        <p:tgtEl>
                                          <p:spTgt spid="24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 calcmode="lin" valueType="num">
                                      <p:cBhvr additive="base">
                                        <p:cTn dur="1000"/>
                                        <p:tgtEl>
                                          <p:spTgt spid="24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 calcmode="lin" valueType="num">
                                      <p:cBhvr additive="base">
                                        <p:cTn dur="1000"/>
                                        <p:tgtEl>
                                          <p:spTgt spid="24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245">
                                            <p:txEl>
                                              <p:pRg end="6" st="6"/>
                                            </p:txEl>
                                          </p:spTgt>
                                        </p:tgtEl>
                                        <p:attrNameLst>
                                          <p:attrName>style.visibility</p:attrName>
                                        </p:attrNameLst>
                                      </p:cBhvr>
                                      <p:to>
                                        <p:strVal val="visible"/>
                                      </p:to>
                                    </p:set>
                                    <p:anim calcmode="lin" valueType="num">
                                      <p:cBhvr additive="base">
                                        <p:cTn dur="1000"/>
                                        <p:tgtEl>
                                          <p:spTgt spid="24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245">
                                            <p:txEl>
                                              <p:pRg end="7" st="7"/>
                                            </p:txEl>
                                          </p:spTgt>
                                        </p:tgtEl>
                                        <p:attrNameLst>
                                          <p:attrName>style.visibility</p:attrName>
                                        </p:attrNameLst>
                                      </p:cBhvr>
                                      <p:to>
                                        <p:strVal val="visible"/>
                                      </p:to>
                                    </p:set>
                                    <p:anim calcmode="lin" valueType="num">
                                      <p:cBhvr additive="base">
                                        <p:cTn dur="1000"/>
                                        <p:tgtEl>
                                          <p:spTgt spid="24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245">
                                            <p:txEl>
                                              <p:pRg end="8" st="8"/>
                                            </p:txEl>
                                          </p:spTgt>
                                        </p:tgtEl>
                                        <p:attrNameLst>
                                          <p:attrName>style.visibility</p:attrName>
                                        </p:attrNameLst>
                                      </p:cBhvr>
                                      <p:to>
                                        <p:strVal val="visible"/>
                                      </p:to>
                                    </p:set>
                                    <p:anim calcmode="lin" valueType="num">
                                      <p:cBhvr additive="base">
                                        <p:cTn dur="1000"/>
                                        <p:tgtEl>
                                          <p:spTgt spid="245">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nvSpPr>
        <p:spPr>
          <a:xfrm>
            <a:off x="5025400" y="1246500"/>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Emmys 2019 Thanks For Watching GIF by Emmys - Find &amp; Share ..." id="251" name="Google Shape;251;p38"/>
          <p:cNvPicPr preferRelativeResize="0"/>
          <p:nvPr/>
        </p:nvPicPr>
        <p:blipFill>
          <a:blip r:embed="rId3">
            <a:alphaModFix/>
          </a:blip>
          <a:stretch>
            <a:fillRect/>
          </a:stretch>
        </p:blipFill>
        <p:spPr>
          <a:xfrm>
            <a:off x="1900663" y="207925"/>
            <a:ext cx="5342675" cy="4727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Angry Matt Damon GIF by Saturday Night Live" id="256" name="Google Shape;256;p39"/>
          <p:cNvPicPr preferRelativeResize="0"/>
          <p:nvPr/>
        </p:nvPicPr>
        <p:blipFill>
          <a:blip r:embed="rId4">
            <a:alphaModFix/>
          </a:blip>
          <a:stretch>
            <a:fillRect/>
          </a:stretch>
        </p:blipFill>
        <p:spPr>
          <a:xfrm>
            <a:off x="895563" y="452587"/>
            <a:ext cx="7352875" cy="4121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just joking GIF" id="261" name="Google Shape;261;p40"/>
          <p:cNvPicPr preferRelativeResize="0"/>
          <p:nvPr/>
        </p:nvPicPr>
        <p:blipFill>
          <a:blip r:embed="rId4">
            <a:alphaModFix/>
          </a:blip>
          <a:stretch>
            <a:fillRect/>
          </a:stretch>
        </p:blipFill>
        <p:spPr>
          <a:xfrm>
            <a:off x="2406725" y="406475"/>
            <a:ext cx="4330550" cy="4330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Happy Season 17 GIF by The Simpsons" id="266" name="Google Shape;266;p41"/>
          <p:cNvPicPr preferRelativeResize="0"/>
          <p:nvPr/>
        </p:nvPicPr>
        <p:blipFill>
          <a:blip r:embed="rId3">
            <a:alphaModFix/>
          </a:blip>
          <a:stretch>
            <a:fillRect/>
          </a:stretch>
        </p:blipFill>
        <p:spPr>
          <a:xfrm>
            <a:off x="1603763" y="333213"/>
            <a:ext cx="5936476" cy="447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Changes/Adoptions in Technologies</a:t>
            </a:r>
            <a:endParaRPr/>
          </a:p>
        </p:txBody>
      </p:sp>
      <p:sp>
        <p:nvSpPr>
          <p:cNvPr id="99" name="Google Shape;99;p15"/>
          <p:cNvSpPr txBox="1"/>
          <p:nvPr>
            <p:ph idx="1" type="body"/>
          </p:nvPr>
        </p:nvSpPr>
        <p:spPr>
          <a:xfrm>
            <a:off x="729450" y="2078875"/>
            <a:ext cx="7688700" cy="27957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We are using a template as foundation to work off of instead of building everything “from scratch”.</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will serve as a leaping point for us, and we’ll manipulate different features to fit our needs.</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authentication is one example of one change we will make.</a:t>
            </a:r>
            <a:endParaRPr sz="1600">
              <a:solidFill>
                <a:srgbClr val="000000"/>
              </a:solidFill>
              <a:latin typeface="Arial"/>
              <a:ea typeface="Arial"/>
              <a:cs typeface="Arial"/>
              <a:sym typeface="Arial"/>
            </a:endParaRPr>
          </a:p>
          <a:p>
            <a:pPr indent="-330200" lvl="1" marL="9144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 addition to username &amp; password for login, we will add a “Request Account” page and have the admin manually approve the process.</a:t>
            </a:r>
            <a:endParaRPr sz="1600">
              <a:solidFill>
                <a:srgbClr val="000000"/>
              </a:solidFill>
              <a:latin typeface="Arial"/>
              <a:ea typeface="Arial"/>
              <a:cs typeface="Arial"/>
              <a:sym typeface="Arial"/>
            </a:endParaRPr>
          </a:p>
          <a:p>
            <a:pPr indent="-330200" lvl="1" marL="914400" rtl="0" algn="just">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Encryption is one other features to be implemented.</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1000"/>
                                        <p:tgtEl>
                                          <p:spTgt spid="9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 calcmode="lin" valueType="num">
                                      <p:cBhvr additive="base">
                                        <p:cTn dur="1000"/>
                                        <p:tgtEl>
                                          <p:spTgt spid="9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 calcmode="lin" valueType="num">
                                      <p:cBhvr additive="base">
                                        <p:cTn dur="1000"/>
                                        <p:tgtEl>
                                          <p:spTgt spid="9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 calcmode="lin" valueType="num">
                                      <p:cBhvr additive="base">
                                        <p:cTn dur="1000"/>
                                        <p:tgtEl>
                                          <p:spTgt spid="9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 calcmode="lin" valueType="num">
                                      <p:cBhvr additive="base">
                                        <p:cTn dur="1000"/>
                                        <p:tgtEl>
                                          <p:spTgt spid="9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State of the System (Development)</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7650" y="1922000"/>
            <a:ext cx="7688700" cy="27621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Dashboard page has prototype timeline.</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Register page created according to specs given by stakeholder.</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Login authentication/validation not complete yet, but groundwork has been laid, just have to ensure all components (frontend, backend, db) are connected</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Home page has timeline in table form.</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Backend to Database connection set up.</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Working on connecting the backend and frontend.</a:t>
            </a:r>
            <a:endParaRPr sz="15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 calcmode="lin" valueType="num">
                                      <p:cBhvr additive="base">
                                        <p:cTn dur="1000"/>
                                        <p:tgtEl>
                                          <p:spTgt spid="10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 calcmode="lin" valueType="num">
                                      <p:cBhvr additive="base">
                                        <p:cTn dur="1000"/>
                                        <p:tgtEl>
                                          <p:spTgt spid="10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 calcmode="lin" valueType="num">
                                      <p:cBhvr additive="base">
                                        <p:cTn dur="1000"/>
                                        <p:tgtEl>
                                          <p:spTgt spid="10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 calcmode="lin" valueType="num">
                                      <p:cBhvr additive="base">
                                        <p:cTn dur="1000"/>
                                        <p:tgtEl>
                                          <p:spTgt spid="10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 calcmode="lin" valueType="num">
                                      <p:cBhvr additive="base">
                                        <p:cTn dur="1000"/>
                                        <p:tgtEl>
                                          <p:spTgt spid="10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 calcmode="lin" valueType="num">
                                      <p:cBhvr additive="base">
                                        <p:cTn dur="1000"/>
                                        <p:tgtEl>
                                          <p:spTgt spid="10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rotWithShape="1">
          <a:blip r:embed="rId3">
            <a:alphaModFix/>
          </a:blip>
          <a:srcRect b="0" l="4282" r="2206" t="0"/>
          <a:stretch/>
        </p:blipFill>
        <p:spPr>
          <a:xfrm>
            <a:off x="729450" y="590150"/>
            <a:ext cx="7783276" cy="4444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rotWithShape="1">
          <a:blip r:embed="rId3">
            <a:alphaModFix/>
          </a:blip>
          <a:srcRect b="21235" l="3493" r="0" t="0"/>
          <a:stretch/>
        </p:blipFill>
        <p:spPr>
          <a:xfrm>
            <a:off x="577050" y="665400"/>
            <a:ext cx="7973849" cy="4259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9"/>
          <p:cNvPicPr preferRelativeResize="0"/>
          <p:nvPr/>
        </p:nvPicPr>
        <p:blipFill rotWithShape="1">
          <a:blip r:embed="rId3">
            <a:alphaModFix/>
          </a:blip>
          <a:srcRect b="6173" l="3671" r="3606" t="0"/>
          <a:stretch/>
        </p:blipFill>
        <p:spPr>
          <a:xfrm>
            <a:off x="612425" y="657800"/>
            <a:ext cx="7843774" cy="4222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0"/>
          <p:cNvPicPr preferRelativeResize="0"/>
          <p:nvPr/>
        </p:nvPicPr>
        <p:blipFill>
          <a:blip r:embed="rId3">
            <a:alphaModFix/>
          </a:blip>
          <a:stretch>
            <a:fillRect/>
          </a:stretch>
        </p:blipFill>
        <p:spPr>
          <a:xfrm>
            <a:off x="729450" y="568475"/>
            <a:ext cx="7847475" cy="4401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822975" y="678350"/>
            <a:ext cx="7501651" cy="4282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