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217083-4DB2-4699-B255-2BC8B04371FC}">
  <a:tblStyle styleId="{9A217083-4DB2-4699-B255-2BC8B04371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La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c316d9086_0_4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c316d908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c316d9086_1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c316d9086_1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c316d9086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c316d9086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c316d9086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c316d908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c316d908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c316d908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c316d9086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c316d9086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c316d908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c316d908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c316d9086_1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c316d908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c316d908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c316d908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c316d908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c316d9086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c316d9086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c316d9086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After signing in from the home page, the user will be directed to the dashboard.</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When the Register Now button is clicked, it leads to the registration page, which is currently a dead end as we do not yet have clarification on if we would be handling registration from our end and have someone authenticate it, or if someone (outside our system) does the registration for every participant and gives them their registration details.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316d9086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c316d9086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c316d908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c316d908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c316d9086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c316d9086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c316d9086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c316d9086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508425" y="2940675"/>
            <a:ext cx="6859800" cy="83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SASK LONG COVID PARTICIPANT PORTAL</a:t>
            </a:r>
            <a:endParaRPr b="1"/>
          </a:p>
        </p:txBody>
      </p:sp>
      <p:sp>
        <p:nvSpPr>
          <p:cNvPr id="180" name="Google Shape;180;p25"/>
          <p:cNvSpPr txBox="1"/>
          <p:nvPr>
            <p:ph idx="1" type="subTitle"/>
          </p:nvPr>
        </p:nvSpPr>
        <p:spPr>
          <a:xfrm>
            <a:off x="564475" y="4205250"/>
            <a:ext cx="7227300" cy="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CMPT 371 - Team 2 ID 5&amp;6</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235" name="Google Shape;235;p34"/>
          <p:cNvSpPr txBox="1"/>
          <p:nvPr/>
        </p:nvSpPr>
        <p:spPr>
          <a:xfrm>
            <a:off x="1219250" y="970450"/>
            <a:ext cx="72909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Unit and UI testing on individual components using React Testing Library and Jest</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Tests written before feature development in a Test-Driven Development (TDD) approach</a:t>
            </a:r>
            <a:endParaRPr sz="1300">
              <a:solidFill>
                <a:schemeClr val="lt1"/>
              </a:solidFill>
              <a:latin typeface="Lato"/>
              <a:ea typeface="Lato"/>
              <a:cs typeface="Lato"/>
              <a:sym typeface="Lato"/>
            </a:endParaRPr>
          </a:p>
        </p:txBody>
      </p:sp>
      <p:pic>
        <p:nvPicPr>
          <p:cNvPr id="236" name="Google Shape;236;p34"/>
          <p:cNvPicPr preferRelativeResize="0"/>
          <p:nvPr/>
        </p:nvPicPr>
        <p:blipFill rotWithShape="1">
          <a:blip r:embed="rId3">
            <a:alphaModFix/>
          </a:blip>
          <a:srcRect b="6611" l="0" r="0" t="0"/>
          <a:stretch/>
        </p:blipFill>
        <p:spPr>
          <a:xfrm>
            <a:off x="1762200" y="1800350"/>
            <a:ext cx="4012376" cy="270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Coverage</a:t>
            </a:r>
            <a:endParaRPr/>
          </a:p>
        </p:txBody>
      </p:sp>
      <p:pic>
        <p:nvPicPr>
          <p:cNvPr id="242" name="Google Shape;242;p35"/>
          <p:cNvPicPr preferRelativeResize="0"/>
          <p:nvPr/>
        </p:nvPicPr>
        <p:blipFill>
          <a:blip r:embed="rId3">
            <a:alphaModFix/>
          </a:blip>
          <a:stretch>
            <a:fillRect/>
          </a:stretch>
        </p:blipFill>
        <p:spPr>
          <a:xfrm>
            <a:off x="1410850" y="1035350"/>
            <a:ext cx="3932291" cy="3530851"/>
          </a:xfrm>
          <a:prstGeom prst="rect">
            <a:avLst/>
          </a:prstGeom>
          <a:noFill/>
          <a:ln>
            <a:noFill/>
          </a:ln>
        </p:spPr>
      </p:pic>
      <p:sp>
        <p:nvSpPr>
          <p:cNvPr id="243" name="Google Shape;243;p35"/>
          <p:cNvSpPr txBox="1"/>
          <p:nvPr/>
        </p:nvSpPr>
        <p:spPr>
          <a:xfrm>
            <a:off x="5557475" y="1035350"/>
            <a:ext cx="25386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Test coverage analysis performed using React Testing Library</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Analyzes how much of the codebase is covered by tests</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Identifies areas for further testing to improve system reliability</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idx="1" type="body"/>
          </p:nvPr>
        </p:nvSpPr>
        <p:spPr>
          <a:xfrm>
            <a:off x="1297500" y="1164150"/>
            <a:ext cx="7038900" cy="3366000"/>
          </a:xfrm>
          <a:prstGeom prst="rect">
            <a:avLst/>
          </a:prstGeom>
        </p:spPr>
        <p:txBody>
          <a:bodyPr anchorCtr="0" anchor="t" bIns="91425" lIns="91425" spcFirstLastPara="1" rIns="91425" wrap="square" tIns="91425">
            <a:normAutofit/>
          </a:bodyPr>
          <a:lstStyle/>
          <a:p>
            <a:pPr indent="-345440" lvl="0" marL="457200" rtl="0" algn="l">
              <a:lnSpc>
                <a:spcPct val="105000"/>
              </a:lnSpc>
              <a:spcBef>
                <a:spcPts val="0"/>
              </a:spcBef>
              <a:spcAft>
                <a:spcPts val="0"/>
              </a:spcAft>
              <a:buSzPts val="1840"/>
              <a:buChar char="➔"/>
            </a:pPr>
            <a:r>
              <a:rPr lang="en" sz="1840"/>
              <a:t>Pull requests served as spaces for discussion</a:t>
            </a:r>
            <a:endParaRPr sz="1840"/>
          </a:p>
          <a:p>
            <a:pPr indent="-335280" lvl="0" marL="457200" rtl="0" algn="l">
              <a:lnSpc>
                <a:spcPct val="105000"/>
              </a:lnSpc>
              <a:spcBef>
                <a:spcPts val="0"/>
              </a:spcBef>
              <a:spcAft>
                <a:spcPts val="0"/>
              </a:spcAft>
              <a:buSzPts val="1680"/>
              <a:buChar char="➔"/>
            </a:pPr>
            <a:r>
              <a:rPr lang="en" sz="1679"/>
              <a:t>We conducted several code reviews and pair programming sessions</a:t>
            </a:r>
            <a:endParaRPr sz="1200"/>
          </a:p>
          <a:p>
            <a:pPr indent="-335280" lvl="0" marL="457200" rtl="0" algn="l">
              <a:lnSpc>
                <a:spcPct val="105000"/>
              </a:lnSpc>
              <a:spcBef>
                <a:spcPts val="0"/>
              </a:spcBef>
              <a:spcAft>
                <a:spcPts val="0"/>
              </a:spcAft>
              <a:buSzPts val="1680"/>
              <a:buChar char="➔"/>
            </a:pPr>
            <a:r>
              <a:rPr lang="en" sz="1679"/>
              <a:t>For peer reviews, our team met over Discord and split up into smaller teams to go over  artifacts and comment on it.</a:t>
            </a:r>
            <a:endParaRPr sz="1679"/>
          </a:p>
          <a:p>
            <a:pPr indent="-335280" lvl="0" marL="457200" rtl="0" algn="l">
              <a:lnSpc>
                <a:spcPct val="105000"/>
              </a:lnSpc>
              <a:spcBef>
                <a:spcPts val="0"/>
              </a:spcBef>
              <a:spcAft>
                <a:spcPts val="0"/>
              </a:spcAft>
              <a:buSzPts val="1680"/>
              <a:buChar char="➔"/>
            </a:pPr>
            <a:r>
              <a:rPr lang="en" sz="1679"/>
              <a:t>The peer review contains a summary of the artifact, comments on what the person did good and what improvements they can make.</a:t>
            </a:r>
            <a:endParaRPr sz="120"/>
          </a:p>
        </p:txBody>
      </p:sp>
      <p:sp>
        <p:nvSpPr>
          <p:cNvPr id="249" name="Google Shape;249;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Peer Reviews and Code Reviews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Plans</a:t>
            </a:r>
            <a:endParaRPr/>
          </a:p>
        </p:txBody>
      </p:sp>
      <p:sp>
        <p:nvSpPr>
          <p:cNvPr id="255" name="Google Shape;255;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Add more user view features</a:t>
            </a:r>
            <a:endParaRPr sz="1500"/>
          </a:p>
          <a:p>
            <a:pPr indent="-323850" lvl="0" marL="457200" rtl="0" algn="l">
              <a:lnSpc>
                <a:spcPct val="150000"/>
              </a:lnSpc>
              <a:spcBef>
                <a:spcPts val="0"/>
              </a:spcBef>
              <a:spcAft>
                <a:spcPts val="0"/>
              </a:spcAft>
              <a:buSzPts val="1500"/>
              <a:buChar char="●"/>
            </a:pPr>
            <a:r>
              <a:rPr lang="en" sz="1500"/>
              <a:t>Create single graphs for each major symptoms (fatigue, brain fog , etc…)</a:t>
            </a:r>
            <a:endParaRPr sz="1500"/>
          </a:p>
          <a:p>
            <a:pPr indent="-323850" lvl="0" marL="457200" rtl="0" algn="l">
              <a:lnSpc>
                <a:spcPct val="150000"/>
              </a:lnSpc>
              <a:spcBef>
                <a:spcPts val="0"/>
              </a:spcBef>
              <a:spcAft>
                <a:spcPts val="0"/>
              </a:spcAft>
              <a:buSzPts val="1500"/>
              <a:buChar char="●"/>
            </a:pPr>
            <a:r>
              <a:rPr lang="en" sz="1500"/>
              <a:t>Improving </a:t>
            </a:r>
            <a:r>
              <a:rPr lang="en" sz="1500"/>
              <a:t>security</a:t>
            </a:r>
            <a:r>
              <a:rPr lang="en" sz="1500"/>
              <a:t> in transfer of data</a:t>
            </a:r>
            <a:endParaRPr sz="1500"/>
          </a:p>
          <a:p>
            <a:pPr indent="-323850" lvl="0" marL="457200" rtl="0" algn="l">
              <a:lnSpc>
                <a:spcPct val="150000"/>
              </a:lnSpc>
              <a:spcBef>
                <a:spcPts val="0"/>
              </a:spcBef>
              <a:spcAft>
                <a:spcPts val="0"/>
              </a:spcAft>
              <a:buSzPts val="1500"/>
              <a:buChar char="●"/>
            </a:pPr>
            <a:r>
              <a:rPr lang="en" sz="1500"/>
              <a:t>Improving test coverage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Suggestions</a:t>
            </a:r>
            <a:endParaRPr/>
          </a:p>
        </p:txBody>
      </p:sp>
      <p:sp>
        <p:nvSpPr>
          <p:cNvPr id="261" name="Google Shape;261;p38"/>
          <p:cNvSpPr txBox="1"/>
          <p:nvPr>
            <p:ph idx="1" type="body"/>
          </p:nvPr>
        </p:nvSpPr>
        <p:spPr>
          <a:xfrm>
            <a:off x="1297500" y="1051400"/>
            <a:ext cx="7038900" cy="342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a:t>
            </a:r>
            <a:endParaRPr b="1"/>
          </a:p>
          <a:p>
            <a:pPr indent="0" lvl="0" marL="0" rtl="0" algn="l">
              <a:spcBef>
                <a:spcPts val="0"/>
              </a:spcBef>
              <a:spcAft>
                <a:spcPts val="0"/>
              </a:spcAft>
              <a:buNone/>
            </a:pPr>
            <a:r>
              <a:rPr lang="en" sz="1091"/>
              <a:t>During the reporting period, several risks were identified, including technical, schedule, personnel, and external risks. High-priority risks include poor quality code, scalability, stability, data breach, and integration issues. Mitigation strategies and responsible parties have been assigned for each risk.</a:t>
            </a:r>
            <a:endParaRPr sz="1091"/>
          </a:p>
          <a:p>
            <a:pPr indent="0" lvl="0" marL="0" rtl="0" algn="l">
              <a:spcBef>
                <a:spcPts val="1200"/>
              </a:spcBef>
              <a:spcAft>
                <a:spcPts val="0"/>
              </a:spcAft>
              <a:buNone/>
            </a:pPr>
            <a:r>
              <a:rPr b="1" lang="en"/>
              <a:t>Risk Trends and Changes</a:t>
            </a:r>
            <a:endParaRPr b="1"/>
          </a:p>
          <a:p>
            <a:pPr indent="0" lvl="0" marL="0" rtl="0" algn="l">
              <a:spcBef>
                <a:spcPts val="0"/>
              </a:spcBef>
              <a:spcAft>
                <a:spcPts val="0"/>
              </a:spcAft>
              <a:buNone/>
            </a:pPr>
            <a:r>
              <a:rPr lang="en" sz="1100"/>
              <a:t>During the reporting period, several risks were identified, including technical, schedule, personnel, and external risks. High-priority risks include poor quality code, scalability, stability, and data breach. Mitigation strategies have been assigned for each risk.</a:t>
            </a:r>
            <a:endParaRPr sz="1100"/>
          </a:p>
          <a:p>
            <a:pPr indent="0" lvl="0" marL="0" rtl="0" algn="l">
              <a:spcBef>
                <a:spcPts val="1200"/>
              </a:spcBef>
              <a:spcAft>
                <a:spcPts val="0"/>
              </a:spcAft>
              <a:buNone/>
            </a:pPr>
            <a:r>
              <a:rPr b="1" lang="en"/>
              <a:t>Action Items and Recommendations</a:t>
            </a:r>
            <a:endParaRPr b="1"/>
          </a:p>
          <a:p>
            <a:pPr indent="-298450" lvl="0" marL="457200" rtl="0" algn="l">
              <a:spcBef>
                <a:spcPts val="0"/>
              </a:spcBef>
              <a:spcAft>
                <a:spcPts val="0"/>
              </a:spcAft>
              <a:buSzPts val="1100"/>
              <a:buChar char="●"/>
            </a:pPr>
            <a:r>
              <a:rPr lang="en" sz="1100"/>
              <a:t>Ensure the system architecture is designed with scalability in mind.</a:t>
            </a:r>
            <a:endParaRPr sz="1100"/>
          </a:p>
          <a:p>
            <a:pPr indent="-298450" lvl="0" marL="457200" rtl="0" algn="l">
              <a:spcBef>
                <a:spcPts val="0"/>
              </a:spcBef>
              <a:spcAft>
                <a:spcPts val="0"/>
              </a:spcAft>
              <a:buSzPts val="1100"/>
              <a:buChar char="●"/>
            </a:pPr>
            <a:r>
              <a:rPr lang="en" sz="1100"/>
              <a:t>Improve testing processes to identify and address stability issues.</a:t>
            </a:r>
            <a:endParaRPr sz="1100"/>
          </a:p>
          <a:p>
            <a:pPr indent="-298450" lvl="0" marL="457200" rtl="0" algn="l">
              <a:spcBef>
                <a:spcPts val="0"/>
              </a:spcBef>
              <a:spcAft>
                <a:spcPts val="0"/>
              </a:spcAft>
              <a:buSzPts val="1100"/>
              <a:buChar char="●"/>
            </a:pPr>
            <a:r>
              <a:rPr lang="en" sz="1100"/>
              <a:t>Strengthen security measures to prevent data breaches and medical identity theft.</a:t>
            </a:r>
            <a:endParaRPr sz="1100"/>
          </a:p>
          <a:p>
            <a:pPr indent="-298450" lvl="0" marL="457200" rtl="0" algn="l">
              <a:spcBef>
                <a:spcPts val="0"/>
              </a:spcBef>
              <a:spcAft>
                <a:spcPts val="0"/>
              </a:spcAft>
              <a:buSzPts val="1100"/>
              <a:buChar char="●"/>
            </a:pPr>
            <a:r>
              <a:rPr lang="en" sz="1100"/>
              <a:t>Conduct thorough testing and monitoring to address integration issues.</a:t>
            </a:r>
            <a:endParaRPr sz="1100"/>
          </a:p>
        </p:txBody>
      </p:sp>
      <p:pic>
        <p:nvPicPr>
          <p:cNvPr id="262" name="Google Shape;262;p38"/>
          <p:cNvPicPr preferRelativeResize="0"/>
          <p:nvPr/>
        </p:nvPicPr>
        <p:blipFill>
          <a:blip r:embed="rId3">
            <a:alphaModFix/>
          </a:blip>
          <a:stretch>
            <a:fillRect/>
          </a:stretch>
        </p:blipFill>
        <p:spPr>
          <a:xfrm>
            <a:off x="7045050" y="3027450"/>
            <a:ext cx="1969947" cy="13132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Summarized Risk Table</a:t>
            </a:r>
            <a:endParaRPr/>
          </a:p>
        </p:txBody>
      </p:sp>
      <p:sp>
        <p:nvSpPr>
          <p:cNvPr id="268" name="Google Shape;268;p39"/>
          <p:cNvSpPr txBox="1"/>
          <p:nvPr>
            <p:ph idx="1" type="body"/>
          </p:nvPr>
        </p:nvSpPr>
        <p:spPr>
          <a:xfrm>
            <a:off x="1297500" y="1206050"/>
            <a:ext cx="7038900" cy="95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following table summarizes the risks identified for the project, including the risk description, category, likelihood, impact, priority, and mitigation strategy.</a:t>
            </a:r>
            <a:endParaRPr/>
          </a:p>
          <a:p>
            <a:pPr indent="0" lvl="0" marL="0" rtl="0" algn="l">
              <a:spcBef>
                <a:spcPts val="1200"/>
              </a:spcBef>
              <a:spcAft>
                <a:spcPts val="1200"/>
              </a:spcAft>
              <a:buNone/>
            </a:pPr>
            <a:r>
              <a:t/>
            </a:r>
            <a:endParaRPr/>
          </a:p>
        </p:txBody>
      </p:sp>
      <p:graphicFrame>
        <p:nvGraphicFramePr>
          <p:cNvPr id="269" name="Google Shape;269;p39"/>
          <p:cNvGraphicFramePr/>
          <p:nvPr/>
        </p:nvGraphicFramePr>
        <p:xfrm>
          <a:off x="1480713" y="1957650"/>
          <a:ext cx="3000000" cy="3000000"/>
        </p:xfrm>
        <a:graphic>
          <a:graphicData uri="http://schemas.openxmlformats.org/drawingml/2006/table">
            <a:tbl>
              <a:tblPr>
                <a:noFill/>
                <a:tableStyleId>{9A217083-4DB2-4699-B255-2BC8B04371FC}</a:tableStyleId>
              </a:tblPr>
              <a:tblGrid>
                <a:gridCol w="1130275"/>
                <a:gridCol w="555200"/>
                <a:gridCol w="550200"/>
                <a:gridCol w="460200"/>
                <a:gridCol w="475200"/>
                <a:gridCol w="3011500"/>
              </a:tblGrid>
              <a:tr h="277675">
                <a:tc>
                  <a:txBody>
                    <a:bodyPr/>
                    <a:lstStyle/>
                    <a:p>
                      <a:pPr indent="0" lvl="0" marL="0" rtl="0" algn="l">
                        <a:spcBef>
                          <a:spcPts val="0"/>
                        </a:spcBef>
                        <a:spcAft>
                          <a:spcPts val="0"/>
                        </a:spcAft>
                        <a:buNone/>
                      </a:pPr>
                      <a:r>
                        <a:rPr lang="en" sz="600">
                          <a:solidFill>
                            <a:schemeClr val="lt1"/>
                          </a:solidFill>
                        </a:rPr>
                        <a:t>Risk Description</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Category</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Likelihood</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Impact</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Priority</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Mitigation Strategy</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tcPr>
                </a:tc>
              </a:tr>
              <a:tr h="261125">
                <a:tc>
                  <a:txBody>
                    <a:bodyPr/>
                    <a:lstStyle/>
                    <a:p>
                      <a:pPr indent="0" lvl="0" marL="0" rtl="0" algn="l">
                        <a:spcBef>
                          <a:spcPts val="0"/>
                        </a:spcBef>
                        <a:spcAft>
                          <a:spcPts val="0"/>
                        </a:spcAft>
                        <a:buNone/>
                      </a:pPr>
                      <a:r>
                        <a:rPr lang="en" sz="600">
                          <a:solidFill>
                            <a:schemeClr val="lt1"/>
                          </a:solidFill>
                        </a:rPr>
                        <a:t>Poor quality code</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Technical</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Implement code reviews and enforce coding standards</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9E9E9E"/>
                      </a:solidFill>
                      <a:prstDash val="solid"/>
                      <a:round/>
                      <a:headEnd len="sm" w="sm" type="none"/>
                      <a:tailEnd len="sm" w="sm" type="none"/>
                    </a:lnB>
                  </a:tcPr>
                </a:tc>
              </a:tr>
              <a:tr h="261125">
                <a:tc>
                  <a:txBody>
                    <a:bodyPr/>
                    <a:lstStyle/>
                    <a:p>
                      <a:pPr indent="0" lvl="0" marL="0" rtl="0" algn="l">
                        <a:spcBef>
                          <a:spcPts val="0"/>
                        </a:spcBef>
                        <a:spcAft>
                          <a:spcPts val="0"/>
                        </a:spcAft>
                        <a:buNone/>
                      </a:pPr>
                      <a:r>
                        <a:rPr lang="en" sz="600">
                          <a:solidFill>
                            <a:schemeClr val="lt1"/>
                          </a:solidFill>
                        </a:rPr>
                        <a:t>Scalability</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Technical</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Plan for growth and use scalable technologies</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1125">
                <a:tc>
                  <a:txBody>
                    <a:bodyPr/>
                    <a:lstStyle/>
                    <a:p>
                      <a:pPr indent="0" lvl="0" marL="0" rtl="0" algn="l">
                        <a:spcBef>
                          <a:spcPts val="0"/>
                        </a:spcBef>
                        <a:spcAft>
                          <a:spcPts val="0"/>
                        </a:spcAft>
                        <a:buNone/>
                      </a:pPr>
                      <a:r>
                        <a:rPr lang="en" sz="600">
                          <a:solidFill>
                            <a:schemeClr val="lt1"/>
                          </a:solidFill>
                        </a:rPr>
                        <a:t>Stability</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Technical</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Conduct thorough testing and monitor system health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1125">
                <a:tc>
                  <a:txBody>
                    <a:bodyPr/>
                    <a:lstStyle/>
                    <a:p>
                      <a:pPr indent="0" lvl="0" marL="0" rtl="0" algn="l">
                        <a:spcBef>
                          <a:spcPts val="0"/>
                        </a:spcBef>
                        <a:spcAft>
                          <a:spcPts val="0"/>
                        </a:spcAft>
                        <a:buNone/>
                      </a:pPr>
                      <a:r>
                        <a:rPr lang="en" sz="600">
                          <a:solidFill>
                            <a:schemeClr val="lt1"/>
                          </a:solidFill>
                        </a:rPr>
                        <a:t>Poor Planning</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Schedule</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Improve project management and set clear milestones, deadlines, and priorities</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1125">
                <a:tc>
                  <a:txBody>
                    <a:bodyPr/>
                    <a:lstStyle/>
                    <a:p>
                      <a:pPr indent="0" lvl="0" marL="0" rtl="0" algn="l">
                        <a:spcBef>
                          <a:spcPts val="0"/>
                        </a:spcBef>
                        <a:spcAft>
                          <a:spcPts val="0"/>
                        </a:spcAft>
                        <a:buNone/>
                      </a:pPr>
                      <a:r>
                        <a:rPr lang="en" sz="600">
                          <a:solidFill>
                            <a:schemeClr val="lt1"/>
                          </a:solidFill>
                        </a:rPr>
                        <a:t>Lack of skills</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Personnel</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Low</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Low</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Low</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Provide training and resources to enhance skills</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1125">
                <a:tc>
                  <a:txBody>
                    <a:bodyPr/>
                    <a:lstStyle/>
                    <a:p>
                      <a:pPr indent="0" lvl="0" marL="0" rtl="0" algn="l">
                        <a:spcBef>
                          <a:spcPts val="0"/>
                        </a:spcBef>
                        <a:spcAft>
                          <a:spcPts val="0"/>
                        </a:spcAft>
                        <a:buNone/>
                      </a:pPr>
                      <a:r>
                        <a:rPr lang="en" sz="600">
                          <a:solidFill>
                            <a:schemeClr val="lt1"/>
                          </a:solidFill>
                        </a:rPr>
                        <a:t>Human error</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Personnel</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Implement processes and guidelines to minimize error</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1125">
                <a:tc>
                  <a:txBody>
                    <a:bodyPr/>
                    <a:lstStyle/>
                    <a:p>
                      <a:pPr indent="0" lvl="0" marL="0" rtl="0" algn="l">
                        <a:spcBef>
                          <a:spcPts val="0"/>
                        </a:spcBef>
                        <a:spcAft>
                          <a:spcPts val="0"/>
                        </a:spcAft>
                        <a:buNone/>
                      </a:pPr>
                      <a:r>
                        <a:rPr lang="en" sz="600">
                          <a:solidFill>
                            <a:schemeClr val="lt1"/>
                          </a:solidFill>
                        </a:rPr>
                        <a:t>Data breach</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External</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Low</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Implement processes and guidelines to minimize error</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8175">
                <a:tc>
                  <a:txBody>
                    <a:bodyPr/>
                    <a:lstStyle/>
                    <a:p>
                      <a:pPr indent="0" lvl="0" marL="0" rtl="0" algn="l">
                        <a:spcBef>
                          <a:spcPts val="0"/>
                        </a:spcBef>
                        <a:spcAft>
                          <a:spcPts val="0"/>
                        </a:spcAft>
                        <a:buNone/>
                      </a:pPr>
                      <a:r>
                        <a:rPr lang="en" sz="600">
                          <a:solidFill>
                            <a:schemeClr val="lt1"/>
                          </a:solidFill>
                        </a:rPr>
                        <a:t>Legal and regulatory compliance</a:t>
                      </a:r>
                      <a:endParaRPr sz="600">
                        <a:solidFill>
                          <a:schemeClr val="lt1"/>
                        </a:solidFill>
                      </a:endParaRPr>
                    </a:p>
                  </a:txBody>
                  <a:tcPr marT="91425" marB="91425" marR="91425" marL="91425">
                    <a:lnL cap="flat" cmpd="sng" w="9525">
                      <a:solidFill>
                        <a:srgbClr val="C9DAF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External</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Medium</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High</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9DAF8"/>
                      </a:solidFill>
                      <a:prstDash val="solid"/>
                      <a:round/>
                      <a:headEnd len="sm" w="sm" type="none"/>
                      <a:tailEnd len="sm" w="sm" type="none"/>
                    </a:lnB>
                  </a:tcPr>
                </a:tc>
                <a:tc>
                  <a:txBody>
                    <a:bodyPr/>
                    <a:lstStyle/>
                    <a:p>
                      <a:pPr indent="0" lvl="0" marL="0" rtl="0" algn="l">
                        <a:spcBef>
                          <a:spcPts val="0"/>
                        </a:spcBef>
                        <a:spcAft>
                          <a:spcPts val="0"/>
                        </a:spcAft>
                        <a:buNone/>
                      </a:pPr>
                      <a:r>
                        <a:rPr lang="en" sz="600">
                          <a:solidFill>
                            <a:schemeClr val="lt1"/>
                          </a:solidFill>
                        </a:rPr>
                        <a:t>Ensure compliance and conduct regular audits</a:t>
                      </a:r>
                      <a:endParaRPr sz="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9DAF8"/>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Responsibilities</a:t>
            </a:r>
            <a:endParaRPr/>
          </a:p>
        </p:txBody>
      </p:sp>
      <p:graphicFrame>
        <p:nvGraphicFramePr>
          <p:cNvPr id="186" name="Google Shape;186;p26"/>
          <p:cNvGraphicFramePr/>
          <p:nvPr/>
        </p:nvGraphicFramePr>
        <p:xfrm>
          <a:off x="952500" y="1436525"/>
          <a:ext cx="3000000" cy="3000000"/>
        </p:xfrm>
        <a:graphic>
          <a:graphicData uri="http://schemas.openxmlformats.org/drawingml/2006/table">
            <a:tbl>
              <a:tblPr>
                <a:noFill/>
                <a:tableStyleId>{9A217083-4DB2-4699-B255-2BC8B04371FC}</a:tableStyleId>
              </a:tblPr>
              <a:tblGrid>
                <a:gridCol w="3619500"/>
                <a:gridCol w="3619500"/>
              </a:tblGrid>
              <a:tr h="381000">
                <a:tc>
                  <a:txBody>
                    <a:bodyPr/>
                    <a:lstStyle/>
                    <a:p>
                      <a:pPr indent="0" lvl="0" marL="0" rtl="0" algn="l">
                        <a:spcBef>
                          <a:spcPts val="0"/>
                        </a:spcBef>
                        <a:spcAft>
                          <a:spcPts val="0"/>
                        </a:spcAft>
                        <a:buNone/>
                      </a:pPr>
                      <a:r>
                        <a:rPr b="1" lang="en" sz="1800">
                          <a:solidFill>
                            <a:schemeClr val="lt1"/>
                          </a:solidFill>
                          <a:latin typeface="Lato"/>
                          <a:ea typeface="Lato"/>
                          <a:cs typeface="Lato"/>
                          <a:sym typeface="Lato"/>
                        </a:rPr>
                        <a:t>Roles</a:t>
                      </a:r>
                      <a:endParaRPr b="1" sz="18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800">
                          <a:solidFill>
                            <a:schemeClr val="lt1"/>
                          </a:solidFill>
                          <a:latin typeface="Lato"/>
                          <a:ea typeface="Lato"/>
                          <a:cs typeface="Lato"/>
                          <a:sym typeface="Lato"/>
                        </a:rPr>
                        <a:t>Responsible person</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sz="1500">
                          <a:solidFill>
                            <a:srgbClr val="FF0000"/>
                          </a:solidFill>
                          <a:latin typeface="Lato"/>
                          <a:ea typeface="Lato"/>
                          <a:cs typeface="Lato"/>
                          <a:sym typeface="Lato"/>
                        </a:rPr>
                        <a:t>Project Manager</a:t>
                      </a:r>
                      <a:endParaRPr b="1" sz="1500">
                        <a:solidFill>
                          <a:srgbClr val="FF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500">
                          <a:solidFill>
                            <a:srgbClr val="FF0000"/>
                          </a:solidFill>
                          <a:latin typeface="Lato"/>
                          <a:ea typeface="Lato"/>
                          <a:cs typeface="Lato"/>
                          <a:sym typeface="Lato"/>
                        </a:rPr>
                        <a:t>Jeet</a:t>
                      </a:r>
                      <a:endParaRPr b="1" sz="1500">
                        <a:solidFill>
                          <a:srgbClr val="FF0000"/>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sz="1500">
                          <a:solidFill>
                            <a:srgbClr val="1155CC"/>
                          </a:solidFill>
                          <a:latin typeface="Lato"/>
                          <a:ea typeface="Lato"/>
                          <a:cs typeface="Lato"/>
                          <a:sym typeface="Lato"/>
                        </a:rPr>
                        <a:t>Build Manager</a:t>
                      </a:r>
                      <a:endParaRPr b="1" sz="1500">
                        <a:solidFill>
                          <a:srgbClr val="1155CC"/>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500">
                          <a:solidFill>
                            <a:srgbClr val="1155CC"/>
                          </a:solidFill>
                          <a:latin typeface="Lato"/>
                          <a:ea typeface="Lato"/>
                          <a:cs typeface="Lato"/>
                          <a:sym typeface="Lato"/>
                        </a:rPr>
                        <a:t>Riley</a:t>
                      </a:r>
                      <a:endParaRPr b="1" sz="1500">
                        <a:solidFill>
                          <a:srgbClr val="1155CC"/>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sz="1500">
                          <a:solidFill>
                            <a:srgbClr val="B45F06"/>
                          </a:solidFill>
                          <a:latin typeface="Lato"/>
                          <a:ea typeface="Lato"/>
                          <a:cs typeface="Lato"/>
                          <a:sym typeface="Lato"/>
                        </a:rPr>
                        <a:t>Risk Officer</a:t>
                      </a:r>
                      <a:endParaRPr b="1" sz="1500">
                        <a:solidFill>
                          <a:srgbClr val="B45F06"/>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B45F06"/>
                          </a:solidFill>
                          <a:latin typeface="Lato"/>
                          <a:ea typeface="Lato"/>
                          <a:cs typeface="Lato"/>
                          <a:sym typeface="Lato"/>
                        </a:rPr>
                        <a:t>Hari</a:t>
                      </a:r>
                      <a:endParaRPr b="1" sz="1500">
                        <a:solidFill>
                          <a:srgbClr val="B45F06"/>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9900FF"/>
                          </a:solidFill>
                          <a:latin typeface="Lato"/>
                          <a:ea typeface="Lato"/>
                          <a:cs typeface="Lato"/>
                          <a:sym typeface="Lato"/>
                        </a:rPr>
                        <a:t>Dev Lead</a:t>
                      </a:r>
                      <a:endParaRPr b="1" sz="1500">
                        <a:solidFill>
                          <a:srgbClr val="9900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9900FF"/>
                          </a:solidFill>
                          <a:latin typeface="Lato"/>
                          <a:ea typeface="Lato"/>
                          <a:cs typeface="Lato"/>
                          <a:sym typeface="Lato"/>
                        </a:rPr>
                        <a:t>Herve</a:t>
                      </a:r>
                      <a:endParaRPr b="1" sz="1500">
                        <a:solidFill>
                          <a:srgbClr val="9900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6AA84F"/>
                          </a:solidFill>
                          <a:latin typeface="Lato"/>
                          <a:ea typeface="Lato"/>
                          <a:cs typeface="Lato"/>
                          <a:sym typeface="Lato"/>
                        </a:rPr>
                        <a:t>Test Lead</a:t>
                      </a:r>
                      <a:endParaRPr b="1" sz="1500">
                        <a:solidFill>
                          <a:srgbClr val="6AA84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6AA84F"/>
                          </a:solidFill>
                          <a:latin typeface="Lato"/>
                          <a:ea typeface="Lato"/>
                          <a:cs typeface="Lato"/>
                          <a:sym typeface="Lato"/>
                        </a:rPr>
                        <a:t>Ini</a:t>
                      </a:r>
                      <a:endParaRPr b="1" sz="1500">
                        <a:solidFill>
                          <a:srgbClr val="6AA84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9900FF"/>
                          </a:solidFill>
                          <a:latin typeface="Lato"/>
                          <a:ea typeface="Lato"/>
                          <a:cs typeface="Lato"/>
                          <a:sym typeface="Lato"/>
                        </a:rPr>
                        <a:t>Developers</a:t>
                      </a:r>
                      <a:endParaRPr b="1" sz="1500">
                        <a:solidFill>
                          <a:srgbClr val="9900FF"/>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500">
                          <a:solidFill>
                            <a:srgbClr val="9900FF"/>
                          </a:solidFill>
                          <a:latin typeface="Lato"/>
                          <a:ea typeface="Lato"/>
                          <a:cs typeface="Lato"/>
                          <a:sym typeface="Lato"/>
                        </a:rPr>
                        <a:t>Sasthi and Riley</a:t>
                      </a:r>
                      <a:endParaRPr b="1" sz="1500">
                        <a:solidFill>
                          <a:srgbClr val="9900FF"/>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 sz="1500">
                          <a:solidFill>
                            <a:srgbClr val="6AA84F"/>
                          </a:solidFill>
                          <a:latin typeface="Lato"/>
                          <a:ea typeface="Lato"/>
                          <a:cs typeface="Lato"/>
                          <a:sym typeface="Lato"/>
                        </a:rPr>
                        <a:t>Testers</a:t>
                      </a:r>
                      <a:endParaRPr b="1" sz="1500">
                        <a:solidFill>
                          <a:srgbClr val="6AA84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500">
                          <a:solidFill>
                            <a:srgbClr val="6AA84F"/>
                          </a:solidFill>
                          <a:latin typeface="Lato"/>
                          <a:ea typeface="Lato"/>
                          <a:cs typeface="Lato"/>
                          <a:sym typeface="Lato"/>
                        </a:rPr>
                        <a:t>Chi and Vaidehi</a:t>
                      </a:r>
                      <a:endParaRPr b="1" sz="1500">
                        <a:solidFill>
                          <a:srgbClr val="6AA84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Set for this deliverable</a:t>
            </a:r>
            <a:endParaRPr/>
          </a:p>
        </p:txBody>
      </p:sp>
      <p:sp>
        <p:nvSpPr>
          <p:cNvPr id="192" name="Google Shape;192;p27"/>
          <p:cNvSpPr txBox="1"/>
          <p:nvPr>
            <p:ph idx="1" type="body"/>
          </p:nvPr>
        </p:nvSpPr>
        <p:spPr>
          <a:xfrm>
            <a:off x="1280050" y="866100"/>
            <a:ext cx="5943600" cy="46179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Refactor the code base </a:t>
            </a:r>
            <a:r>
              <a:rPr lang="en"/>
              <a:t>with</a:t>
            </a:r>
            <a:r>
              <a:rPr lang="en"/>
              <a:t> better file separation</a:t>
            </a:r>
            <a:endParaRPr/>
          </a:p>
          <a:p>
            <a:pPr indent="-311150" lvl="0" marL="457200" rtl="0" algn="l">
              <a:lnSpc>
                <a:spcPct val="200000"/>
              </a:lnSpc>
              <a:spcBef>
                <a:spcPts val="0"/>
              </a:spcBef>
              <a:spcAft>
                <a:spcPts val="0"/>
              </a:spcAft>
              <a:buSzPts val="1300"/>
              <a:buChar char="➔"/>
            </a:pPr>
            <a:r>
              <a:rPr lang="en"/>
              <a:t>Organize Backend code by using separate files for api calls that serve specific functionality. </a:t>
            </a:r>
            <a:endParaRPr/>
          </a:p>
          <a:p>
            <a:pPr indent="-311150" lvl="0" marL="457200" rtl="0" algn="l">
              <a:lnSpc>
                <a:spcPct val="200000"/>
              </a:lnSpc>
              <a:spcBef>
                <a:spcPts val="0"/>
              </a:spcBef>
              <a:spcAft>
                <a:spcPts val="0"/>
              </a:spcAft>
              <a:buSzPts val="1300"/>
              <a:buChar char="➔"/>
            </a:pPr>
            <a:r>
              <a:rPr lang="en"/>
              <a:t>Add more comments throughout the code base</a:t>
            </a:r>
            <a:endParaRPr/>
          </a:p>
          <a:p>
            <a:pPr indent="-311150" lvl="0" marL="457200" rtl="0" algn="l">
              <a:lnSpc>
                <a:spcPct val="200000"/>
              </a:lnSpc>
              <a:spcBef>
                <a:spcPts val="0"/>
              </a:spcBef>
              <a:spcAft>
                <a:spcPts val="0"/>
              </a:spcAft>
              <a:buSzPts val="1300"/>
              <a:buChar char="➔"/>
            </a:pPr>
            <a:r>
              <a:rPr lang="en"/>
              <a:t>Enable Admin to upload participant data to the database using the upload-data button on the admin interface. </a:t>
            </a:r>
            <a:endParaRPr/>
          </a:p>
          <a:p>
            <a:pPr indent="-311150" lvl="0" marL="457200" rtl="0" algn="l">
              <a:lnSpc>
                <a:spcPct val="200000"/>
              </a:lnSpc>
              <a:spcBef>
                <a:spcPts val="0"/>
              </a:spcBef>
              <a:spcAft>
                <a:spcPts val="0"/>
              </a:spcAft>
              <a:buSzPts val="1300"/>
              <a:buChar char="➔"/>
            </a:pPr>
            <a:r>
              <a:rPr lang="en"/>
              <a:t>Allow Admins and participants to log out of the system, and enable Participants to approve/reject users </a:t>
            </a:r>
            <a:endParaRPr/>
          </a:p>
          <a:p>
            <a:pPr indent="-311150" lvl="0" marL="457200" rtl="0" algn="l">
              <a:lnSpc>
                <a:spcPct val="200000"/>
              </a:lnSpc>
              <a:spcBef>
                <a:spcPts val="0"/>
              </a:spcBef>
              <a:spcAft>
                <a:spcPts val="0"/>
              </a:spcAft>
              <a:buSzPts val="1300"/>
              <a:buChar char="➔"/>
            </a:pPr>
            <a:r>
              <a:rPr lang="en"/>
              <a:t>Integrate Smoke tests, perform more integration testing of the system</a:t>
            </a:r>
            <a:endParaRPr/>
          </a:p>
          <a:p>
            <a:pPr indent="-311150" lvl="0" marL="457200" rtl="0" algn="l">
              <a:lnSpc>
                <a:spcPct val="200000"/>
              </a:lnSpc>
              <a:spcBef>
                <a:spcPts val="0"/>
              </a:spcBef>
              <a:spcAft>
                <a:spcPts val="0"/>
              </a:spcAft>
              <a:buSzPts val="1300"/>
              <a:buChar char="➔"/>
            </a:pPr>
            <a:r>
              <a:rPr lang="en"/>
              <a:t>Perform coverage testing to see how much code has been tested.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Retrospective Inspection</a:t>
            </a:r>
            <a:endParaRPr/>
          </a:p>
        </p:txBody>
      </p:sp>
      <p:sp>
        <p:nvSpPr>
          <p:cNvPr id="198" name="Google Shape;198;p28"/>
          <p:cNvSpPr txBox="1"/>
          <p:nvPr>
            <p:ph idx="1" type="body"/>
          </p:nvPr>
        </p:nvSpPr>
        <p:spPr>
          <a:xfrm>
            <a:off x="1297500" y="1043250"/>
            <a:ext cx="7038900" cy="3435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Team met for retrospective inspection after last deliverable.</a:t>
            </a:r>
            <a:endParaRPr/>
          </a:p>
          <a:p>
            <a:pPr indent="-311150" lvl="0" marL="457200" rtl="0" algn="l">
              <a:lnSpc>
                <a:spcPct val="200000"/>
              </a:lnSpc>
              <a:spcBef>
                <a:spcPts val="0"/>
              </a:spcBef>
              <a:spcAft>
                <a:spcPts val="0"/>
              </a:spcAft>
              <a:buSzPts val="1300"/>
              <a:buChar char="➔"/>
            </a:pPr>
            <a:r>
              <a:rPr lang="en"/>
              <a:t>Discussed key retrospective questions and noted major issues from previous deliverable.</a:t>
            </a:r>
            <a:endParaRPr/>
          </a:p>
          <a:p>
            <a:pPr indent="-311150" lvl="0" marL="457200" rtl="0" algn="l">
              <a:lnSpc>
                <a:spcPct val="200000"/>
              </a:lnSpc>
              <a:spcBef>
                <a:spcPts val="0"/>
              </a:spcBef>
              <a:spcAft>
                <a:spcPts val="0"/>
              </a:spcAft>
              <a:buSzPts val="1300"/>
              <a:buChar char="➔"/>
            </a:pPr>
            <a:r>
              <a:rPr lang="en"/>
              <a:t>Discovered several things were not done correctly and had to change approach.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 of the system</a:t>
            </a:r>
            <a:endParaRPr/>
          </a:p>
        </p:txBody>
      </p:sp>
      <p:sp>
        <p:nvSpPr>
          <p:cNvPr id="204" name="Google Shape;204;p29"/>
          <p:cNvSpPr txBox="1"/>
          <p:nvPr>
            <p:ph idx="1" type="body"/>
          </p:nvPr>
        </p:nvSpPr>
        <p:spPr>
          <a:xfrm>
            <a:off x="1234475" y="1227175"/>
            <a:ext cx="7038900" cy="2911200"/>
          </a:xfrm>
          <a:prstGeom prst="rect">
            <a:avLst/>
          </a:prstGeom>
        </p:spPr>
        <p:txBody>
          <a:bodyPr anchorCtr="0" anchor="t" bIns="91425" lIns="91425" spcFirstLastPara="1" rIns="91425" wrap="square" tIns="91425">
            <a:normAutofit lnSpcReduction="20000"/>
          </a:bodyPr>
          <a:lstStyle/>
          <a:p>
            <a:pPr indent="-311150" lvl="0" marL="457200" rtl="0" algn="l">
              <a:lnSpc>
                <a:spcPct val="200000"/>
              </a:lnSpc>
              <a:spcBef>
                <a:spcPts val="0"/>
              </a:spcBef>
              <a:spcAft>
                <a:spcPts val="0"/>
              </a:spcAft>
              <a:buSzPts val="1300"/>
              <a:buChar char="➔"/>
            </a:pPr>
            <a:r>
              <a:rPr lang="en"/>
              <a:t>Login/ Registration system verifies user is logged in before allowing access to data</a:t>
            </a:r>
            <a:endParaRPr/>
          </a:p>
          <a:p>
            <a:pPr indent="-311150" lvl="0" marL="457200" rtl="0" algn="l">
              <a:lnSpc>
                <a:spcPct val="200000"/>
              </a:lnSpc>
              <a:spcBef>
                <a:spcPts val="0"/>
              </a:spcBef>
              <a:spcAft>
                <a:spcPts val="0"/>
              </a:spcAft>
              <a:buSzPts val="1300"/>
              <a:buChar char="➔"/>
            </a:pPr>
            <a:r>
              <a:rPr lang="en"/>
              <a:t>Admin can login to admin account, see all users, remove a user, and approve a pending user to register</a:t>
            </a:r>
            <a:endParaRPr/>
          </a:p>
          <a:p>
            <a:pPr indent="-311150" lvl="0" marL="457200" rtl="0" algn="l">
              <a:lnSpc>
                <a:spcPct val="200000"/>
              </a:lnSpc>
              <a:spcBef>
                <a:spcPts val="0"/>
              </a:spcBef>
              <a:spcAft>
                <a:spcPts val="0"/>
              </a:spcAft>
              <a:buSzPts val="1300"/>
              <a:buChar char="➔"/>
            </a:pPr>
            <a:r>
              <a:rPr lang="en"/>
              <a:t>Admins can also upload csv files for participants</a:t>
            </a:r>
            <a:endParaRPr/>
          </a:p>
          <a:p>
            <a:pPr indent="-311150" lvl="0" marL="914400" rtl="0" algn="l">
              <a:lnSpc>
                <a:spcPct val="200000"/>
              </a:lnSpc>
              <a:spcBef>
                <a:spcPts val="0"/>
              </a:spcBef>
              <a:spcAft>
                <a:spcPts val="0"/>
              </a:spcAft>
              <a:buSzPts val="1300"/>
              <a:buChar char="➔"/>
            </a:pPr>
            <a:r>
              <a:rPr lang="en"/>
              <a:t>The admin can now generate registration link after participant request</a:t>
            </a:r>
            <a:endParaRPr/>
          </a:p>
          <a:p>
            <a:pPr indent="-311150" lvl="0" marL="457200" rtl="0" algn="l">
              <a:lnSpc>
                <a:spcPct val="200000"/>
              </a:lnSpc>
              <a:spcBef>
                <a:spcPts val="0"/>
              </a:spcBef>
              <a:spcAft>
                <a:spcPts val="0"/>
              </a:spcAft>
              <a:buSzPts val="1300"/>
              <a:buChar char="➔"/>
            </a:pPr>
            <a:r>
              <a:rPr lang="en"/>
              <a:t>When the user logs into the dashboard they get a view of their survey data in tables and a graph</a:t>
            </a:r>
            <a:endParaRPr/>
          </a:p>
          <a:p>
            <a:pPr indent="-311150" lvl="0" marL="457200" rtl="0" algn="l">
              <a:lnSpc>
                <a:spcPct val="200000"/>
              </a:lnSpc>
              <a:spcBef>
                <a:spcPts val="0"/>
              </a:spcBef>
              <a:spcAft>
                <a:spcPts val="0"/>
              </a:spcAft>
              <a:buSzPts val="1300"/>
              <a:buChar char="➔"/>
            </a:pPr>
            <a:r>
              <a:rPr lang="en"/>
              <a:t>Security increased to prevent unauthorized access to page through urls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Activity Diagram</a:t>
            </a:r>
            <a:endParaRPr/>
          </a:p>
        </p:txBody>
      </p:sp>
      <p:pic>
        <p:nvPicPr>
          <p:cNvPr id="210" name="Google Shape;210;p30"/>
          <p:cNvPicPr preferRelativeResize="0"/>
          <p:nvPr/>
        </p:nvPicPr>
        <p:blipFill>
          <a:blip r:embed="rId3">
            <a:alphaModFix/>
          </a:blip>
          <a:stretch>
            <a:fillRect/>
          </a:stretch>
        </p:blipFill>
        <p:spPr>
          <a:xfrm>
            <a:off x="1386325" y="1094925"/>
            <a:ext cx="5619825" cy="358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Actual vs. Estimated Time</a:t>
            </a:r>
            <a:endParaRPr/>
          </a:p>
        </p:txBody>
      </p:sp>
      <p:pic>
        <p:nvPicPr>
          <p:cNvPr id="216" name="Google Shape;216;p31"/>
          <p:cNvPicPr preferRelativeResize="0"/>
          <p:nvPr/>
        </p:nvPicPr>
        <p:blipFill>
          <a:blip r:embed="rId3">
            <a:alphaModFix/>
          </a:blip>
          <a:stretch>
            <a:fillRect/>
          </a:stretch>
        </p:blipFill>
        <p:spPr>
          <a:xfrm>
            <a:off x="1413625" y="1063850"/>
            <a:ext cx="5716956"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 Tracking</a:t>
            </a:r>
            <a:endParaRPr/>
          </a:p>
        </p:txBody>
      </p:sp>
      <p:sp>
        <p:nvSpPr>
          <p:cNvPr id="222" name="Google Shape;222;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Make good and frequent use of Github Issues to track tasks, known failures, and plans to resolve them</a:t>
            </a:r>
            <a:endParaRPr/>
          </a:p>
          <a:p>
            <a:pPr indent="-311150" lvl="0" marL="457200" rtl="0" algn="l">
              <a:lnSpc>
                <a:spcPct val="150000"/>
              </a:lnSpc>
              <a:spcBef>
                <a:spcPts val="0"/>
              </a:spcBef>
              <a:spcAft>
                <a:spcPts val="0"/>
              </a:spcAft>
              <a:buSzPts val="1300"/>
              <a:buChar char="➔"/>
            </a:pPr>
            <a:r>
              <a:rPr lang="en"/>
              <a:t>This is also the place to discuss code quality, what needs to be fixed/changed before it can be merged, and can be opened again if issues resurface</a:t>
            </a:r>
            <a:endParaRPr/>
          </a:p>
          <a:p>
            <a:pPr indent="-311150" lvl="0" marL="457200" rtl="0" algn="l">
              <a:lnSpc>
                <a:spcPct val="150000"/>
              </a:lnSpc>
              <a:spcBef>
                <a:spcPts val="0"/>
              </a:spcBef>
              <a:spcAft>
                <a:spcPts val="0"/>
              </a:spcAft>
              <a:buSzPts val="1300"/>
              <a:buChar char="➔"/>
            </a:pPr>
            <a:r>
              <a:rPr lang="en"/>
              <a:t>Anytime a new problem is found the person that found it should be making a new issue on Github and assigning it to whoever is supposed to fix it if they have an idea (even if that person is themself).</a:t>
            </a:r>
            <a:endParaRPr/>
          </a:p>
          <a:p>
            <a:pPr indent="-311150" lvl="0" marL="457200" rtl="0" algn="l">
              <a:lnSpc>
                <a:spcPct val="150000"/>
              </a:lnSpc>
              <a:spcBef>
                <a:spcPts val="0"/>
              </a:spcBef>
              <a:spcAft>
                <a:spcPts val="0"/>
              </a:spcAft>
              <a:buSzPts val="1300"/>
              <a:buChar char="➔"/>
            </a:pPr>
            <a:r>
              <a:rPr lang="en"/>
              <a:t>All pushes to dev will notify the entire team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1373700" y="546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Smoke Tests</a:t>
            </a:r>
            <a:endParaRPr/>
          </a:p>
        </p:txBody>
      </p:sp>
      <p:sp>
        <p:nvSpPr>
          <p:cNvPr id="228" name="Google Shape;228;p33"/>
          <p:cNvSpPr txBox="1"/>
          <p:nvPr>
            <p:ph idx="1" type="body"/>
          </p:nvPr>
        </p:nvSpPr>
        <p:spPr>
          <a:xfrm>
            <a:off x="1297500" y="1075575"/>
            <a:ext cx="7038900" cy="336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Integration testing performed with Selenium, testing tasks that use multiple components</a:t>
            </a:r>
            <a:endParaRPr/>
          </a:p>
          <a:p>
            <a:pPr indent="-311150" lvl="0" marL="457200" rtl="0" algn="l">
              <a:spcBef>
                <a:spcPts val="0"/>
              </a:spcBef>
              <a:spcAft>
                <a:spcPts val="0"/>
              </a:spcAft>
              <a:buSzPts val="1300"/>
              <a:buChar char="●"/>
            </a:pPr>
            <a:r>
              <a:rPr lang="en"/>
              <a:t>Automation mimics user actions to see how system handles scenarios, such as login</a:t>
            </a:r>
            <a:endParaRPr/>
          </a:p>
          <a:p>
            <a:pPr indent="-311150" lvl="0" marL="457200" rtl="0" algn="l">
              <a:spcBef>
                <a:spcPts val="0"/>
              </a:spcBef>
              <a:spcAft>
                <a:spcPts val="0"/>
              </a:spcAft>
              <a:buSzPts val="1300"/>
              <a:buChar char="●"/>
            </a:pPr>
            <a:r>
              <a:rPr lang="en"/>
              <a:t>Ensures seamless interaction between components</a:t>
            </a:r>
            <a:endParaRPr/>
          </a:p>
        </p:txBody>
      </p:sp>
      <p:pic>
        <p:nvPicPr>
          <p:cNvPr id="229" name="Google Shape;229;p33"/>
          <p:cNvPicPr preferRelativeResize="0"/>
          <p:nvPr/>
        </p:nvPicPr>
        <p:blipFill rotWithShape="1">
          <a:blip r:embed="rId3">
            <a:alphaModFix/>
          </a:blip>
          <a:srcRect b="0" l="7192" r="0" t="0"/>
          <a:stretch/>
        </p:blipFill>
        <p:spPr>
          <a:xfrm>
            <a:off x="1863050" y="1964825"/>
            <a:ext cx="4690501" cy="2731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