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CA6986-5240-49CE-B3FC-CA79F204BAD4}">
  <a:tblStyle styleId="{FFCA6986-5240-49CE-B3FC-CA79F204BA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eab448fad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eab448fa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eab448fad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eeab448fad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eab448fad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eab448fad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eeab448fad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eeab448fad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chemeClr val="dk1"/>
                </a:solidFill>
              </a:rPr>
              <a:t>Learning curve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Was a big issue in the first deliverable. Specifically, when our development team met up to combine code we had a big issue setting up linking in between pages</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Contingency plan enacted: We had 2 extra people not on the development team who had experience with react to meet with developers to help them out</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Sent tutorial links</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Shared screen to show how we are fixing the bug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Over/Underestimating the amount of work to be done for each component</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When PM and TLs do their check-ins they see if the deliverable is on time or not</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Doing scrum-ish meetings between each deliverable to get everyone to conclusively estimate the amount each user story will take</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Mitigation strategy: We have people on stand by who know what is going on to lend a hand if anyone needs extra help to finish on time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ur app is not what the stakeholder/users imagined</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Our PM and some others communicate with the stakeholder weekly to give updates and take feedback</a:t>
            </a:r>
            <a:endParaRPr>
              <a:solidFill>
                <a:schemeClr val="dk1"/>
              </a:solidFill>
            </a:endParaRPr>
          </a:p>
          <a:p>
            <a:pPr indent="-298450" lvl="2" marL="1371600" rtl="0" algn="l">
              <a:lnSpc>
                <a:spcPct val="115000"/>
              </a:lnSpc>
              <a:spcBef>
                <a:spcPts val="0"/>
              </a:spcBef>
              <a:spcAft>
                <a:spcPts val="0"/>
              </a:spcAft>
              <a:buClr>
                <a:schemeClr val="dk1"/>
              </a:buClr>
              <a:buSzPts val="1100"/>
              <a:buAutoNum type="romanLcPeriod"/>
            </a:pPr>
            <a:r>
              <a:rPr lang="en">
                <a:solidFill>
                  <a:schemeClr val="dk1"/>
                </a:solidFill>
              </a:rPr>
              <a:t>We did 10+10 prototype development to get the best UI/UX we can</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eab448fa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eab448fa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eab448fad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eab448fa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eab448fad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eeab448fad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eab448fad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eeab448fad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eab448fad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eeab448fad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eab448fad_0_4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eab448fad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eab448fa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eab448fa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After signing in from the home page, the user will be directed to the dashboard.</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When the Register Now button is clicked, it leads to the registration page, which is currently a dead end as we do not yet have clarification on if we would be handling registration from our end and have someone authenticate it, or if someone (outside our system) does the registration for every participant and gives them their registration details.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eab448fa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eab448fa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eb41ef90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eb41ef90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eab448fad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eab448fad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eab448fa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eab448fa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eab448fad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eab448fad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eab448fad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eab448fad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jpg"/><Relationship Id="rId5"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508425" y="2940675"/>
            <a:ext cx="6859800" cy="83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SASK LONG COVID PARTICIPANT PORTAL</a:t>
            </a:r>
            <a:endParaRPr b="1"/>
          </a:p>
        </p:txBody>
      </p:sp>
      <p:sp>
        <p:nvSpPr>
          <p:cNvPr id="135" name="Google Shape;135;p13"/>
          <p:cNvSpPr txBox="1"/>
          <p:nvPr>
            <p:ph idx="1" type="subTitle"/>
          </p:nvPr>
        </p:nvSpPr>
        <p:spPr>
          <a:xfrm>
            <a:off x="564475" y="4205250"/>
            <a:ext cx="7227300" cy="75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Stakeholder - Dr. Osgood</a:t>
            </a:r>
            <a:endParaRPr/>
          </a:p>
          <a:p>
            <a:pPr indent="0" lvl="0" marL="0" rtl="0" algn="l">
              <a:spcBef>
                <a:spcPts val="0"/>
              </a:spcBef>
              <a:spcAft>
                <a:spcPts val="0"/>
              </a:spcAft>
              <a:buNone/>
            </a:pPr>
            <a:r>
              <a:rPr lang="en"/>
              <a:t>CMPT 371 - Team 2</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Non-functional requirements</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Making sure below non functional requirements are met</a:t>
            </a:r>
            <a:endParaRPr/>
          </a:p>
          <a:p>
            <a:pPr indent="-298450" lvl="1" marL="914400" rtl="0" algn="l">
              <a:lnSpc>
                <a:spcPct val="200000"/>
              </a:lnSpc>
              <a:spcBef>
                <a:spcPts val="0"/>
              </a:spcBef>
              <a:spcAft>
                <a:spcPts val="0"/>
              </a:spcAft>
              <a:buSzPts val="1100"/>
              <a:buChar char="◆"/>
            </a:pPr>
            <a:r>
              <a:rPr lang="en"/>
              <a:t>Security		Speed</a:t>
            </a:r>
            <a:endParaRPr/>
          </a:p>
          <a:p>
            <a:pPr indent="-298450" lvl="1" marL="914400" rtl="0" algn="l">
              <a:lnSpc>
                <a:spcPct val="200000"/>
              </a:lnSpc>
              <a:spcBef>
                <a:spcPts val="0"/>
              </a:spcBef>
              <a:spcAft>
                <a:spcPts val="0"/>
              </a:spcAft>
              <a:buSzPts val="1100"/>
              <a:buChar char="◆"/>
            </a:pPr>
            <a:r>
              <a:rPr lang="en"/>
              <a:t>Performance		Compatibility</a:t>
            </a:r>
            <a:endParaRPr/>
          </a:p>
          <a:p>
            <a:pPr indent="-298450" lvl="1" marL="914400" rtl="0" algn="l">
              <a:lnSpc>
                <a:spcPct val="200000"/>
              </a:lnSpc>
              <a:spcBef>
                <a:spcPts val="0"/>
              </a:spcBef>
              <a:spcAft>
                <a:spcPts val="0"/>
              </a:spcAft>
              <a:buSzPts val="1100"/>
              <a:buChar char="◆"/>
            </a:pPr>
            <a:r>
              <a:rPr lang="en"/>
              <a:t>Usability</a:t>
            </a:r>
            <a:r>
              <a:rPr lang="en"/>
              <a:t>		Availability/Reliability</a:t>
            </a:r>
            <a:endParaRPr/>
          </a:p>
          <a:p>
            <a:pPr indent="-311150" lvl="0" marL="457200" rtl="0" algn="l">
              <a:lnSpc>
                <a:spcPct val="200000"/>
              </a:lnSpc>
              <a:spcBef>
                <a:spcPts val="0"/>
              </a:spcBef>
              <a:spcAft>
                <a:spcPts val="0"/>
              </a:spcAft>
              <a:buSzPts val="1300"/>
              <a:buChar char="➔"/>
            </a:pPr>
            <a:r>
              <a:rPr lang="en"/>
              <a:t>Test Lead and Test Team are currently working on the testing developing tests. </a:t>
            </a:r>
            <a:endParaRPr/>
          </a:p>
          <a:p>
            <a:pPr indent="-311150" lvl="0" marL="457200" rtl="0" algn="l">
              <a:lnSpc>
                <a:spcPct val="200000"/>
              </a:lnSpc>
              <a:spcBef>
                <a:spcPts val="0"/>
              </a:spcBef>
              <a:spcAft>
                <a:spcPts val="0"/>
              </a:spcAft>
              <a:buSzPts val="1300"/>
              <a:buChar char="➔"/>
            </a:pPr>
            <a:r>
              <a:rPr lang="en"/>
              <a:t>There are some questions related to the implementation of some particular features. Which we will be discussing further with other team members later in team meetings.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Plan </a:t>
            </a:r>
            <a:r>
              <a:rPr lang="en"/>
              <a:t>and</a:t>
            </a:r>
            <a:r>
              <a:rPr lang="en"/>
              <a:t> Testing in Place</a:t>
            </a:r>
            <a:endParaRPr/>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a:bodyPr>
          <a:lstStyle/>
          <a:p>
            <a:pPr indent="-298767" lvl="0" marL="457200" rtl="0" algn="l">
              <a:lnSpc>
                <a:spcPct val="200000"/>
              </a:lnSpc>
              <a:spcBef>
                <a:spcPts val="0"/>
              </a:spcBef>
              <a:spcAft>
                <a:spcPts val="0"/>
              </a:spcAft>
              <a:buSzPct val="100000"/>
              <a:buChar char="➔"/>
            </a:pPr>
            <a:r>
              <a:rPr lang="en"/>
              <a:t>Our tests would test the functionality of the app, which mimics how it will be used by our end users.</a:t>
            </a:r>
            <a:endParaRPr/>
          </a:p>
          <a:p>
            <a:pPr indent="-298767" lvl="0" marL="457200" rtl="0" algn="l">
              <a:lnSpc>
                <a:spcPct val="200000"/>
              </a:lnSpc>
              <a:spcBef>
                <a:spcPts val="0"/>
              </a:spcBef>
              <a:spcAft>
                <a:spcPts val="0"/>
              </a:spcAft>
              <a:buSzPct val="100000"/>
              <a:buChar char="➔"/>
            </a:pPr>
            <a:r>
              <a:rPr lang="en"/>
              <a:t>Our test plan includes unit testing first along with a lot of integration tests.</a:t>
            </a:r>
            <a:endParaRPr/>
          </a:p>
          <a:p>
            <a:pPr indent="-298767" lvl="0" marL="457200" rtl="0" algn="l">
              <a:lnSpc>
                <a:spcPct val="200000"/>
              </a:lnSpc>
              <a:spcBef>
                <a:spcPts val="0"/>
              </a:spcBef>
              <a:spcAft>
                <a:spcPts val="0"/>
              </a:spcAft>
              <a:buSzPct val="100000"/>
              <a:buChar char="➔"/>
            </a:pPr>
            <a:r>
              <a:rPr lang="en"/>
              <a:t>These tests are done using Jest, which is a testing library in React.</a:t>
            </a:r>
            <a:endParaRPr/>
          </a:p>
          <a:p>
            <a:pPr indent="-298767" lvl="0" marL="457200" rtl="0" algn="l">
              <a:lnSpc>
                <a:spcPct val="200000"/>
              </a:lnSpc>
              <a:spcBef>
                <a:spcPts val="0"/>
              </a:spcBef>
              <a:spcAft>
                <a:spcPts val="0"/>
              </a:spcAft>
              <a:buSzPct val="100000"/>
              <a:buChar char="➔"/>
            </a:pPr>
            <a:r>
              <a:rPr lang="en"/>
              <a:t>Enzyme or other React testing libraries might be needed to test some components.</a:t>
            </a:r>
            <a:endParaRPr/>
          </a:p>
          <a:p>
            <a:pPr indent="-298767" lvl="0" marL="457200" rtl="0" algn="l">
              <a:lnSpc>
                <a:spcPct val="200000"/>
              </a:lnSpc>
              <a:spcBef>
                <a:spcPts val="0"/>
              </a:spcBef>
              <a:spcAft>
                <a:spcPts val="0"/>
              </a:spcAft>
              <a:buSzPct val="100000"/>
              <a:buChar char="➔"/>
            </a:pPr>
            <a:r>
              <a:rPr lang="en"/>
              <a:t>Continuous integration will be implemented so that we can automatically run our tests continuously. Travis CI would be our choice for implementing continuous integration.</a:t>
            </a:r>
            <a:endParaRPr/>
          </a:p>
          <a:p>
            <a:pPr indent="-298767" lvl="0" marL="457200" rtl="0" algn="l">
              <a:lnSpc>
                <a:spcPct val="200000"/>
              </a:lnSpc>
              <a:spcBef>
                <a:spcPts val="0"/>
              </a:spcBef>
              <a:spcAft>
                <a:spcPts val="0"/>
              </a:spcAft>
              <a:buSzPct val="100000"/>
              <a:buChar char="➔"/>
            </a:pPr>
            <a:r>
              <a:rPr lang="en"/>
              <a:t>Coverall gives us a coverage report that essentially gives us reports about how much of our code is being tested.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Potential Risks and its management</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Commitment issues (dropped, busy, sick, no participation)</a:t>
            </a:r>
            <a:endParaRPr/>
          </a:p>
          <a:p>
            <a:pPr indent="-311150" lvl="0" marL="457200" rtl="0" algn="l">
              <a:lnSpc>
                <a:spcPct val="200000"/>
              </a:lnSpc>
              <a:spcBef>
                <a:spcPts val="0"/>
              </a:spcBef>
              <a:spcAft>
                <a:spcPts val="0"/>
              </a:spcAft>
              <a:buSzPts val="1300"/>
              <a:buChar char="➔"/>
            </a:pPr>
            <a:r>
              <a:rPr lang="en"/>
              <a:t>Merge conflicts</a:t>
            </a:r>
            <a:endParaRPr/>
          </a:p>
          <a:p>
            <a:pPr indent="-311150" lvl="0" marL="457200" rtl="0" algn="l">
              <a:lnSpc>
                <a:spcPct val="200000"/>
              </a:lnSpc>
              <a:spcBef>
                <a:spcPts val="0"/>
              </a:spcBef>
              <a:spcAft>
                <a:spcPts val="0"/>
              </a:spcAft>
              <a:buSzPts val="1300"/>
              <a:buChar char="➔"/>
            </a:pPr>
            <a:r>
              <a:rPr lang="en"/>
              <a:t>Learning curve</a:t>
            </a:r>
            <a:endParaRPr/>
          </a:p>
          <a:p>
            <a:pPr indent="-311150" lvl="0" marL="457200" rtl="0" algn="l">
              <a:lnSpc>
                <a:spcPct val="200000"/>
              </a:lnSpc>
              <a:spcBef>
                <a:spcPts val="0"/>
              </a:spcBef>
              <a:spcAft>
                <a:spcPts val="0"/>
              </a:spcAft>
              <a:buSzPts val="1300"/>
              <a:buChar char="➔"/>
            </a:pPr>
            <a:r>
              <a:rPr lang="en"/>
              <a:t>Communication &amp; time management </a:t>
            </a:r>
            <a:endParaRPr/>
          </a:p>
          <a:p>
            <a:pPr indent="-311150" lvl="0" marL="457200" rtl="0" algn="l">
              <a:lnSpc>
                <a:spcPct val="200000"/>
              </a:lnSpc>
              <a:spcBef>
                <a:spcPts val="0"/>
              </a:spcBef>
              <a:spcAft>
                <a:spcPts val="0"/>
              </a:spcAft>
              <a:buSzPts val="1300"/>
              <a:buChar char="➔"/>
            </a:pPr>
            <a:r>
              <a:rPr lang="en"/>
              <a:t>Over/Underestimating the amount of work to be done for each component </a:t>
            </a:r>
            <a:endParaRPr/>
          </a:p>
          <a:p>
            <a:pPr indent="-311150" lvl="0" marL="457200" rtl="0" algn="l">
              <a:lnSpc>
                <a:spcPct val="200000"/>
              </a:lnSpc>
              <a:spcBef>
                <a:spcPts val="0"/>
              </a:spcBef>
              <a:spcAft>
                <a:spcPts val="0"/>
              </a:spcAft>
              <a:buSzPts val="1300"/>
              <a:buChar char="➔"/>
            </a:pPr>
            <a:r>
              <a:rPr lang="en"/>
              <a:t>Our app is not what the stakeholder/users imagined</a:t>
            </a:r>
            <a:endParaRPr/>
          </a:p>
          <a:p>
            <a:pPr indent="0" lvl="0" marL="45720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Tutorials given within the team</a:t>
            </a:r>
            <a:endParaRPr/>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Tutorials for setting up Docker and VScode extensions were held by our build manager before the development cycles.</a:t>
            </a:r>
            <a:endParaRPr/>
          </a:p>
          <a:p>
            <a:pPr indent="-311150" lvl="0" marL="457200" rtl="0" algn="l">
              <a:lnSpc>
                <a:spcPct val="200000"/>
              </a:lnSpc>
              <a:spcBef>
                <a:spcPts val="0"/>
              </a:spcBef>
              <a:spcAft>
                <a:spcPts val="0"/>
              </a:spcAft>
              <a:buSzPts val="1300"/>
              <a:buChar char="➔"/>
            </a:pPr>
            <a:r>
              <a:rPr lang="en"/>
              <a:t>We have briefed our team on how to work with Git operations, how to use GitHub issues and actions. </a:t>
            </a:r>
            <a:endParaRPr/>
          </a:p>
          <a:p>
            <a:pPr indent="-311150" lvl="0" marL="457200" rtl="0" algn="l">
              <a:lnSpc>
                <a:spcPct val="200000"/>
              </a:lnSpc>
              <a:spcBef>
                <a:spcPts val="0"/>
              </a:spcBef>
              <a:spcAft>
                <a:spcPts val="0"/>
              </a:spcAft>
              <a:buSzPts val="1300"/>
              <a:buChar char="➔"/>
            </a:pPr>
            <a:r>
              <a:rPr lang="en"/>
              <a:t>More information on working on different branch and pushing it to the dev making sure all the tests pass will be given by one of our developers along with the dev lead, and build manager.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Quality Assurance Practices</a:t>
            </a:r>
            <a:endParaRPr/>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SzPts val="1300"/>
              <a:buChar char="➔"/>
            </a:pPr>
            <a:r>
              <a:rPr lang="en"/>
              <a:t>Code Reviews</a:t>
            </a:r>
            <a:r>
              <a:rPr lang="en"/>
              <a:t>: effective ways to catch bugs </a:t>
            </a:r>
            <a:endParaRPr/>
          </a:p>
          <a:p>
            <a:pPr indent="-311150" lvl="0" marL="457200" rtl="0" algn="l">
              <a:lnSpc>
                <a:spcPct val="150000"/>
              </a:lnSpc>
              <a:spcBef>
                <a:spcPts val="0"/>
              </a:spcBef>
              <a:spcAft>
                <a:spcPts val="0"/>
              </a:spcAft>
              <a:buSzPts val="1300"/>
              <a:buChar char="➔"/>
            </a:pPr>
            <a:r>
              <a:rPr lang="en"/>
              <a:t>Automated Testing</a:t>
            </a:r>
            <a:r>
              <a:rPr lang="en"/>
              <a:t>: involves writing tests that can be run automatically to validate the code's behavior and catch bugs</a:t>
            </a:r>
            <a:endParaRPr/>
          </a:p>
          <a:p>
            <a:pPr indent="-311150" lvl="0" marL="457200" rtl="0" algn="l">
              <a:lnSpc>
                <a:spcPct val="150000"/>
              </a:lnSpc>
              <a:spcBef>
                <a:spcPts val="0"/>
              </a:spcBef>
              <a:spcAft>
                <a:spcPts val="0"/>
              </a:spcAft>
              <a:buSzPts val="1300"/>
              <a:buChar char="➔"/>
            </a:pPr>
            <a:r>
              <a:rPr lang="en"/>
              <a:t>Continuous Integration: automatically building and testing code whenever changes are made – help to catch bugs before the commit</a:t>
            </a:r>
            <a:endParaRPr/>
          </a:p>
          <a:p>
            <a:pPr indent="-311150" lvl="0" marL="457200" rtl="0" algn="l">
              <a:lnSpc>
                <a:spcPct val="150000"/>
              </a:lnSpc>
              <a:spcBef>
                <a:spcPts val="0"/>
              </a:spcBef>
              <a:spcAft>
                <a:spcPts val="0"/>
              </a:spcAft>
              <a:buSzPts val="1300"/>
              <a:buChar char="➔"/>
            </a:pPr>
            <a:r>
              <a:rPr lang="en"/>
              <a:t>Code Documentation: involves writing comments and documentation that describe the purpose and behavior of the code – good for future reference and code maintenance </a:t>
            </a:r>
            <a:endParaRPr/>
          </a:p>
          <a:p>
            <a:pPr indent="-311150" lvl="0" marL="457200" rtl="0" algn="l">
              <a:lnSpc>
                <a:spcPct val="150000"/>
              </a:lnSpc>
              <a:spcBef>
                <a:spcPts val="0"/>
              </a:spcBef>
              <a:spcAft>
                <a:spcPts val="0"/>
              </a:spcAft>
              <a:buSzPts val="1300"/>
              <a:buChar char="➔"/>
            </a:pPr>
            <a:r>
              <a:rPr lang="en"/>
              <a:t>CI: We have a buffer branch named “dev” that is an intermediary “main” branch for any code that is not considered ready for production. Any code pushed to this branch will have all the tests triggered through Github Actions.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Inspections and Peer Reviews</a:t>
            </a:r>
            <a:endParaRPr/>
          </a:p>
        </p:txBody>
      </p:sp>
      <p:sp>
        <p:nvSpPr>
          <p:cNvPr id="224" name="Google Shape;22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Char char="➔"/>
            </a:pPr>
            <a:r>
              <a:rPr lang="en"/>
              <a:t>Requirements Review</a:t>
            </a:r>
            <a:endParaRPr/>
          </a:p>
          <a:p>
            <a:pPr indent="-298450" lvl="1" marL="914400" rtl="0" algn="l">
              <a:lnSpc>
                <a:spcPct val="150000"/>
              </a:lnSpc>
              <a:spcBef>
                <a:spcPts val="0"/>
              </a:spcBef>
              <a:spcAft>
                <a:spcPts val="0"/>
              </a:spcAft>
              <a:buSzPts val="1100"/>
              <a:buChar char="◆"/>
            </a:pPr>
            <a:r>
              <a:rPr lang="en"/>
              <a:t>Done after meeting with stakeholder</a:t>
            </a:r>
            <a:endParaRPr/>
          </a:p>
          <a:p>
            <a:pPr indent="-298450" lvl="1" marL="914400" rtl="0" algn="l">
              <a:lnSpc>
                <a:spcPct val="150000"/>
              </a:lnSpc>
              <a:spcBef>
                <a:spcPts val="0"/>
              </a:spcBef>
              <a:spcAft>
                <a:spcPts val="0"/>
              </a:spcAft>
              <a:buSzPts val="1100"/>
              <a:buChar char="◆"/>
            </a:pPr>
            <a:r>
              <a:rPr lang="en"/>
              <a:t>Specified what features need to be implemented &amp; their priority</a:t>
            </a:r>
            <a:endParaRPr/>
          </a:p>
          <a:p>
            <a:pPr indent="-298450" lvl="1" marL="914400" rtl="0" algn="l">
              <a:lnSpc>
                <a:spcPct val="150000"/>
              </a:lnSpc>
              <a:spcBef>
                <a:spcPts val="0"/>
              </a:spcBef>
              <a:spcAft>
                <a:spcPts val="0"/>
              </a:spcAft>
              <a:buSzPts val="1100"/>
              <a:buChar char="◆"/>
            </a:pPr>
            <a:r>
              <a:rPr lang="en"/>
              <a:t>Requirements are fairly clear, but more details can be added to certain features, e.g. timeline</a:t>
            </a:r>
            <a:endParaRPr/>
          </a:p>
          <a:p>
            <a:pPr indent="-298450" lvl="1" marL="914400" rtl="0" algn="l">
              <a:lnSpc>
                <a:spcPct val="150000"/>
              </a:lnSpc>
              <a:spcBef>
                <a:spcPts val="0"/>
              </a:spcBef>
              <a:spcAft>
                <a:spcPts val="0"/>
              </a:spcAft>
              <a:buSzPts val="1100"/>
              <a:buChar char="◆"/>
            </a:pPr>
            <a:r>
              <a:rPr lang="en"/>
              <a:t>Might be good to break these down into smaller user stories</a:t>
            </a:r>
            <a:endParaRPr/>
          </a:p>
          <a:p>
            <a:pPr indent="0" lvl="0" marL="0" rtl="0" algn="l">
              <a:lnSpc>
                <a:spcPct val="150000"/>
              </a:lnSpc>
              <a:spcBef>
                <a:spcPts val="1200"/>
              </a:spcBef>
              <a:spcAft>
                <a:spcPts val="0"/>
              </a:spcAft>
              <a:buNone/>
            </a:pPr>
            <a:r>
              <a:t/>
            </a:r>
            <a:endParaRPr sz="400"/>
          </a:p>
          <a:p>
            <a:pPr indent="-311150" lvl="0" marL="457200" rtl="0" algn="l">
              <a:lnSpc>
                <a:spcPct val="150000"/>
              </a:lnSpc>
              <a:spcBef>
                <a:spcPts val="1200"/>
              </a:spcBef>
              <a:spcAft>
                <a:spcPts val="0"/>
              </a:spcAft>
              <a:buSzPts val="1300"/>
              <a:buChar char="➔"/>
            </a:pPr>
            <a:r>
              <a:rPr lang="en"/>
              <a:t>Code Review</a:t>
            </a:r>
            <a:endParaRPr/>
          </a:p>
          <a:p>
            <a:pPr indent="-298450" lvl="1" marL="914400" rtl="0" algn="l">
              <a:lnSpc>
                <a:spcPct val="150000"/>
              </a:lnSpc>
              <a:spcBef>
                <a:spcPts val="0"/>
              </a:spcBef>
              <a:spcAft>
                <a:spcPts val="0"/>
              </a:spcAft>
              <a:buSzPts val="1100"/>
              <a:buChar char="◆"/>
            </a:pPr>
            <a:r>
              <a:rPr lang="en"/>
              <a:t>Reviewed Code written for MVP: login, welcome, and dashboard page</a:t>
            </a:r>
            <a:endParaRPr/>
          </a:p>
          <a:p>
            <a:pPr indent="-298450" lvl="1" marL="914400" rtl="0" algn="l">
              <a:lnSpc>
                <a:spcPct val="150000"/>
              </a:lnSpc>
              <a:spcBef>
                <a:spcPts val="0"/>
              </a:spcBef>
              <a:spcAft>
                <a:spcPts val="0"/>
              </a:spcAft>
              <a:buSzPts val="1100"/>
              <a:buChar char="◆"/>
            </a:pPr>
            <a:r>
              <a:rPr lang="en"/>
              <a:t>Each dev worked on a different page, and we met to link them</a:t>
            </a:r>
            <a:endParaRPr/>
          </a:p>
          <a:p>
            <a:pPr indent="-298450" lvl="1" marL="914400" rtl="0" algn="l">
              <a:lnSpc>
                <a:spcPct val="150000"/>
              </a:lnSpc>
              <a:spcBef>
                <a:spcPts val="0"/>
              </a:spcBef>
              <a:spcAft>
                <a:spcPts val="0"/>
              </a:spcAft>
              <a:buSzPts val="1100"/>
              <a:buChar char="◆"/>
            </a:pPr>
            <a:r>
              <a:rPr lang="en"/>
              <a:t>Ran into a couple conflicts &amp; worked to resolve them together</a:t>
            </a:r>
            <a:endParaRPr/>
          </a:p>
          <a:p>
            <a:pPr indent="-298450" lvl="1" marL="914400" rtl="0" algn="l">
              <a:lnSpc>
                <a:spcPct val="150000"/>
              </a:lnSpc>
              <a:spcBef>
                <a:spcPts val="0"/>
              </a:spcBef>
              <a:spcAft>
                <a:spcPts val="0"/>
              </a:spcAft>
              <a:buSzPts val="1100"/>
              <a:buChar char="◆"/>
            </a:pPr>
            <a:r>
              <a:rPr lang="en"/>
              <a:t>Should plan file structure better to reduce overlap &amp; confusion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4789750" y="3272250"/>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baseline="30000" lang="en" sz="3400"/>
              <a:t>Thanks for watching.</a:t>
            </a:r>
            <a:endParaRPr b="1" baseline="30000" sz="3400"/>
          </a:p>
        </p:txBody>
      </p:sp>
      <p:sp>
        <p:nvSpPr>
          <p:cNvPr id="230" name="Google Shape;230;p28"/>
          <p:cNvSpPr txBox="1"/>
          <p:nvPr/>
        </p:nvSpPr>
        <p:spPr>
          <a:xfrm>
            <a:off x="4824400" y="3838225"/>
            <a:ext cx="221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Times New Roman"/>
                <a:ea typeface="Times New Roman"/>
                <a:cs typeface="Times New Roman"/>
                <a:sym typeface="Times New Roman"/>
              </a:rPr>
              <a:t>Team 2</a:t>
            </a:r>
            <a:endParaRPr sz="2000">
              <a:solidFill>
                <a:schemeClr val="lt1"/>
              </a:solidFill>
              <a:latin typeface="Times New Roman"/>
              <a:ea typeface="Times New Roman"/>
              <a:cs typeface="Times New Roman"/>
              <a:sym typeface="Times New Roman"/>
            </a:endParaRPr>
          </a:p>
        </p:txBody>
      </p:sp>
      <p:pic>
        <p:nvPicPr>
          <p:cNvPr id="231" name="Google Shape;231;p28"/>
          <p:cNvPicPr preferRelativeResize="0"/>
          <p:nvPr/>
        </p:nvPicPr>
        <p:blipFill>
          <a:blip r:embed="rId3">
            <a:alphaModFix/>
          </a:blip>
          <a:stretch>
            <a:fillRect/>
          </a:stretch>
        </p:blipFill>
        <p:spPr>
          <a:xfrm>
            <a:off x="1204500" y="1203200"/>
            <a:ext cx="3112375" cy="3520800"/>
          </a:xfrm>
          <a:prstGeom prst="rect">
            <a:avLst/>
          </a:prstGeom>
          <a:noFill/>
          <a:ln>
            <a:noFill/>
          </a:ln>
          <a:effectLst>
            <a:outerShdw blurRad="57150" rotWithShape="0" algn="bl" dir="5400000" dist="19050">
              <a:srgbClr val="000000">
                <a:alpha val="19000"/>
              </a:srgbClr>
            </a:outerShdw>
          </a:effectLst>
        </p:spPr>
      </p:pic>
      <p:sp>
        <p:nvSpPr>
          <p:cNvPr id="232" name="Google Shape;232;p28"/>
          <p:cNvSpPr txBox="1"/>
          <p:nvPr/>
        </p:nvSpPr>
        <p:spPr>
          <a:xfrm>
            <a:off x="5025400" y="1246500"/>
            <a:ext cx="30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idx="1" type="body"/>
          </p:nvPr>
        </p:nvSpPr>
        <p:spPr>
          <a:xfrm>
            <a:off x="1840350" y="1851625"/>
            <a:ext cx="5463300" cy="15939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3300">
                <a:latin typeface="Montserrat"/>
                <a:ea typeface="Montserrat"/>
                <a:cs typeface="Montserrat"/>
                <a:sym typeface="Montserrat"/>
              </a:rPr>
              <a:t>Questions???</a:t>
            </a:r>
            <a:endParaRPr sz="3300">
              <a:latin typeface="Montserrat"/>
              <a:ea typeface="Montserrat"/>
              <a:cs typeface="Montserrat"/>
              <a:sym typeface="Montserrat"/>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Lovely Team</a:t>
            </a:r>
            <a:r>
              <a:rPr lang="en"/>
              <a:t>❤️</a:t>
            </a:r>
            <a:endParaRPr/>
          </a:p>
        </p:txBody>
      </p:sp>
      <p:graphicFrame>
        <p:nvGraphicFramePr>
          <p:cNvPr id="141" name="Google Shape;141;p14"/>
          <p:cNvGraphicFramePr/>
          <p:nvPr/>
        </p:nvGraphicFramePr>
        <p:xfrm>
          <a:off x="470125" y="1688575"/>
          <a:ext cx="3000000" cy="3000000"/>
        </p:xfrm>
        <a:graphic>
          <a:graphicData uri="http://schemas.openxmlformats.org/drawingml/2006/table">
            <a:tbl>
              <a:tblPr>
                <a:noFill/>
                <a:tableStyleId>{FFCA6986-5240-49CE-B3FC-CA79F204BAD4}</a:tableStyleId>
              </a:tblPr>
              <a:tblGrid>
                <a:gridCol w="1150275"/>
                <a:gridCol w="1150275"/>
                <a:gridCol w="1150275"/>
                <a:gridCol w="1150275"/>
                <a:gridCol w="1150275"/>
                <a:gridCol w="1150275"/>
                <a:gridCol w="1150275"/>
              </a:tblGrid>
              <a:tr h="758700">
                <a:tc>
                  <a:txBody>
                    <a:bodyPr/>
                    <a:lstStyle/>
                    <a:p>
                      <a:pPr indent="0" lvl="0" marL="0" rtl="0" algn="ctr">
                        <a:spcBef>
                          <a:spcPts val="0"/>
                        </a:spcBef>
                        <a:spcAft>
                          <a:spcPts val="0"/>
                        </a:spcAft>
                        <a:buNone/>
                      </a:pPr>
                      <a:r>
                        <a:rPr b="1" lang="en">
                          <a:solidFill>
                            <a:schemeClr val="lt1"/>
                          </a:solidFill>
                        </a:rPr>
                        <a:t>Project Manager</a:t>
                      </a:r>
                      <a:endParaRPr b="1">
                        <a:solidFill>
                          <a:schemeClr val="lt1"/>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b="1" lang="en">
                          <a:solidFill>
                            <a:schemeClr val="lt1"/>
                          </a:solidFill>
                        </a:rPr>
                        <a:t>Build Manager</a:t>
                      </a:r>
                      <a:endParaRPr b="1">
                        <a:solidFill>
                          <a:schemeClr val="lt1"/>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b="1" lang="en">
                          <a:solidFill>
                            <a:schemeClr val="lt1"/>
                          </a:solidFill>
                        </a:rPr>
                        <a:t>Risk Manager</a:t>
                      </a:r>
                      <a:endParaRPr b="1">
                        <a:solidFill>
                          <a:schemeClr val="lt1"/>
                        </a:solidFill>
                      </a:endParaRPr>
                    </a:p>
                  </a:txBody>
                  <a:tcPr marT="91425" marB="91425" marR="91425" marL="91425">
                    <a:solidFill>
                      <a:schemeClr val="accent3"/>
                    </a:solidFill>
                  </a:tcPr>
                </a:tc>
                <a:tc>
                  <a:txBody>
                    <a:bodyPr/>
                    <a:lstStyle/>
                    <a:p>
                      <a:pPr indent="0" lvl="0" marL="0" rtl="0" algn="ctr">
                        <a:spcBef>
                          <a:spcPts val="0"/>
                        </a:spcBef>
                        <a:spcAft>
                          <a:spcPts val="1000"/>
                        </a:spcAft>
                        <a:buNone/>
                      </a:pPr>
                      <a:r>
                        <a:rPr b="1" lang="en">
                          <a:solidFill>
                            <a:schemeClr val="lt1"/>
                          </a:solidFill>
                        </a:rPr>
                        <a:t>Dev Lead</a:t>
                      </a:r>
                      <a:endParaRPr b="1">
                        <a:solidFill>
                          <a:schemeClr val="lt1"/>
                        </a:solidFill>
                      </a:endParaRPr>
                    </a:p>
                  </a:txBody>
                  <a:tcPr marT="91425" marB="91425" marR="91425" marL="91425" anchor="ctr">
                    <a:solidFill>
                      <a:schemeClr val="accent3"/>
                    </a:solidFill>
                  </a:tcPr>
                </a:tc>
                <a:tc>
                  <a:txBody>
                    <a:bodyPr/>
                    <a:lstStyle/>
                    <a:p>
                      <a:pPr indent="0" lvl="0" marL="0" rtl="0" algn="ctr">
                        <a:lnSpc>
                          <a:spcPct val="150000"/>
                        </a:lnSpc>
                        <a:spcBef>
                          <a:spcPts val="1000"/>
                        </a:spcBef>
                        <a:spcAft>
                          <a:spcPts val="0"/>
                        </a:spcAft>
                        <a:buNone/>
                      </a:pPr>
                      <a:r>
                        <a:rPr b="1" lang="en">
                          <a:solidFill>
                            <a:schemeClr val="lt1"/>
                          </a:solidFill>
                        </a:rPr>
                        <a:t>Devs</a:t>
                      </a:r>
                      <a:endParaRPr b="1">
                        <a:solidFill>
                          <a:schemeClr val="lt1"/>
                        </a:solidFill>
                      </a:endParaRPr>
                    </a:p>
                  </a:txBody>
                  <a:tcPr marT="91425" marB="91425" marR="91425" marL="91425" anchor="ctr">
                    <a:solidFill>
                      <a:schemeClr val="accent3"/>
                    </a:solidFill>
                  </a:tcPr>
                </a:tc>
                <a:tc>
                  <a:txBody>
                    <a:bodyPr/>
                    <a:lstStyle/>
                    <a:p>
                      <a:pPr indent="0" lvl="0" marL="0" rtl="0" algn="ctr">
                        <a:lnSpc>
                          <a:spcPct val="150000"/>
                        </a:lnSpc>
                        <a:spcBef>
                          <a:spcPts val="1000"/>
                        </a:spcBef>
                        <a:spcAft>
                          <a:spcPts val="0"/>
                        </a:spcAft>
                        <a:buNone/>
                      </a:pPr>
                      <a:r>
                        <a:rPr b="1" lang="en">
                          <a:solidFill>
                            <a:schemeClr val="lt1"/>
                          </a:solidFill>
                        </a:rPr>
                        <a:t>Test Lead</a:t>
                      </a:r>
                      <a:endParaRPr b="1">
                        <a:solidFill>
                          <a:schemeClr val="lt1"/>
                        </a:solidFill>
                      </a:endParaRPr>
                    </a:p>
                  </a:txBody>
                  <a:tcPr marT="91425" marB="91425" marR="91425" marL="91425" anchor="ctr">
                    <a:solidFill>
                      <a:schemeClr val="accent3"/>
                    </a:solidFill>
                  </a:tcPr>
                </a:tc>
                <a:tc>
                  <a:txBody>
                    <a:bodyPr/>
                    <a:lstStyle/>
                    <a:p>
                      <a:pPr indent="0" lvl="0" marL="0" rtl="0" algn="ctr">
                        <a:lnSpc>
                          <a:spcPct val="150000"/>
                        </a:lnSpc>
                        <a:spcBef>
                          <a:spcPts val="1000"/>
                        </a:spcBef>
                        <a:spcAft>
                          <a:spcPts val="0"/>
                        </a:spcAft>
                        <a:buNone/>
                      </a:pPr>
                      <a:r>
                        <a:rPr b="1" lang="en">
                          <a:solidFill>
                            <a:schemeClr val="lt1"/>
                          </a:solidFill>
                        </a:rPr>
                        <a:t>Testers</a:t>
                      </a:r>
                      <a:endParaRPr b="1">
                        <a:solidFill>
                          <a:schemeClr val="lt1"/>
                        </a:solidFill>
                      </a:endParaRPr>
                    </a:p>
                  </a:txBody>
                  <a:tcPr marT="91425" marB="91425" marR="91425" marL="91425" anchor="ctr">
                    <a:solidFill>
                      <a:schemeClr val="accent3"/>
                    </a:solidFill>
                  </a:tcPr>
                </a:tc>
              </a:tr>
              <a:tr h="1255325">
                <a:tc>
                  <a:txBody>
                    <a:bodyPr/>
                    <a:lstStyle/>
                    <a:p>
                      <a:pPr indent="0" lvl="0" marL="0" rtl="0" algn="ctr">
                        <a:spcBef>
                          <a:spcPts val="0"/>
                        </a:spcBef>
                        <a:spcAft>
                          <a:spcPts val="0"/>
                        </a:spcAft>
                        <a:buNone/>
                      </a:pPr>
                      <a:r>
                        <a:rPr b="1" lang="en" sz="1700">
                          <a:solidFill>
                            <a:schemeClr val="lt1"/>
                          </a:solidFill>
                        </a:rPr>
                        <a:t>Jeet</a:t>
                      </a:r>
                      <a:endParaRPr b="1" sz="1700">
                        <a:solidFill>
                          <a:schemeClr val="lt1"/>
                        </a:solidFill>
                      </a:endParaRPr>
                    </a:p>
                  </a:txBody>
                  <a:tcPr marT="91425" marB="91425" marR="91425" marL="91425"/>
                </a:tc>
                <a:tc>
                  <a:txBody>
                    <a:bodyPr/>
                    <a:lstStyle/>
                    <a:p>
                      <a:pPr indent="0" lvl="0" marL="0" rtl="0" algn="ctr">
                        <a:spcBef>
                          <a:spcPts val="0"/>
                        </a:spcBef>
                        <a:spcAft>
                          <a:spcPts val="0"/>
                        </a:spcAft>
                        <a:buNone/>
                      </a:pPr>
                      <a:r>
                        <a:rPr b="1" lang="en" sz="1700">
                          <a:solidFill>
                            <a:schemeClr val="lt1"/>
                          </a:solidFill>
                        </a:rPr>
                        <a:t>Riley</a:t>
                      </a:r>
                      <a:endParaRPr b="1" sz="1700">
                        <a:solidFill>
                          <a:schemeClr val="lt1"/>
                        </a:solidFill>
                      </a:endParaRPr>
                    </a:p>
                  </a:txBody>
                  <a:tcPr marT="91425" marB="91425" marR="91425" marL="91425"/>
                </a:tc>
                <a:tc>
                  <a:txBody>
                    <a:bodyPr/>
                    <a:lstStyle/>
                    <a:p>
                      <a:pPr indent="0" lvl="0" marL="0" rtl="0" algn="ctr">
                        <a:spcBef>
                          <a:spcPts val="0"/>
                        </a:spcBef>
                        <a:spcAft>
                          <a:spcPts val="0"/>
                        </a:spcAft>
                        <a:buNone/>
                      </a:pPr>
                      <a:r>
                        <a:rPr b="1" lang="en" sz="1700">
                          <a:solidFill>
                            <a:schemeClr val="lt1"/>
                          </a:solidFill>
                        </a:rPr>
                        <a:t>Hari</a:t>
                      </a:r>
                      <a:endParaRPr b="1" sz="1700">
                        <a:solidFill>
                          <a:schemeClr val="lt1"/>
                        </a:solidFill>
                      </a:endParaRPr>
                    </a:p>
                  </a:txBody>
                  <a:tcPr marT="91425" marB="91425" marR="91425" marL="91425"/>
                </a:tc>
                <a:tc>
                  <a:txBody>
                    <a:bodyPr/>
                    <a:lstStyle/>
                    <a:p>
                      <a:pPr indent="0" lvl="0" marL="0" rtl="0" algn="ctr">
                        <a:spcBef>
                          <a:spcPts val="0"/>
                        </a:spcBef>
                        <a:spcAft>
                          <a:spcPts val="0"/>
                        </a:spcAft>
                        <a:buNone/>
                      </a:pPr>
                      <a:r>
                        <a:rPr b="1" lang="en" sz="1700">
                          <a:solidFill>
                            <a:schemeClr val="lt1"/>
                          </a:solidFill>
                        </a:rPr>
                        <a:t>Ini</a:t>
                      </a:r>
                      <a:endParaRPr b="1" sz="1700">
                        <a:solidFill>
                          <a:schemeClr val="lt1"/>
                        </a:solidFill>
                      </a:endParaRPr>
                    </a:p>
                  </a:txBody>
                  <a:tcPr marT="91425" marB="91425" marR="91425" marL="91425"/>
                </a:tc>
                <a:tc>
                  <a:txBody>
                    <a:bodyPr/>
                    <a:lstStyle/>
                    <a:p>
                      <a:pPr indent="0" lvl="0" marL="0" rtl="0" algn="ctr">
                        <a:spcBef>
                          <a:spcPts val="0"/>
                        </a:spcBef>
                        <a:spcAft>
                          <a:spcPts val="0"/>
                        </a:spcAft>
                        <a:buNone/>
                      </a:pPr>
                      <a:r>
                        <a:rPr b="1" lang="en" sz="1700">
                          <a:solidFill>
                            <a:schemeClr val="lt1"/>
                          </a:solidFill>
                        </a:rPr>
                        <a:t>Chi, Dillon, Alex</a:t>
                      </a:r>
                      <a:endParaRPr b="1" sz="1700">
                        <a:solidFill>
                          <a:schemeClr val="lt1"/>
                        </a:solidFill>
                      </a:endParaRPr>
                    </a:p>
                  </a:txBody>
                  <a:tcPr marT="91425" marB="91425" marR="91425" marL="91425"/>
                </a:tc>
                <a:tc>
                  <a:txBody>
                    <a:bodyPr/>
                    <a:lstStyle/>
                    <a:p>
                      <a:pPr indent="0" lvl="0" marL="0" rtl="0" algn="ctr">
                        <a:spcBef>
                          <a:spcPts val="0"/>
                        </a:spcBef>
                        <a:spcAft>
                          <a:spcPts val="0"/>
                        </a:spcAft>
                        <a:buNone/>
                      </a:pPr>
                      <a:r>
                        <a:rPr b="1" lang="en" sz="1700">
                          <a:solidFill>
                            <a:schemeClr val="lt1"/>
                          </a:solidFill>
                        </a:rPr>
                        <a:t>Sashti</a:t>
                      </a:r>
                      <a:endParaRPr b="1" sz="1700">
                        <a:solidFill>
                          <a:schemeClr val="lt1"/>
                        </a:solidFill>
                      </a:endParaRPr>
                    </a:p>
                  </a:txBody>
                  <a:tcPr marT="91425" marB="91425" marR="91425" marL="91425"/>
                </a:tc>
                <a:tc>
                  <a:txBody>
                    <a:bodyPr/>
                    <a:lstStyle/>
                    <a:p>
                      <a:pPr indent="0" lvl="0" marL="0" rtl="0" algn="ctr">
                        <a:spcBef>
                          <a:spcPts val="0"/>
                        </a:spcBef>
                        <a:spcAft>
                          <a:spcPts val="0"/>
                        </a:spcAft>
                        <a:buNone/>
                      </a:pPr>
                      <a:r>
                        <a:rPr b="1" lang="en" sz="1700">
                          <a:solidFill>
                            <a:schemeClr val="lt1"/>
                          </a:solidFill>
                        </a:rPr>
                        <a:t>Vaidehi, Herv</a:t>
                      </a:r>
                      <a:endParaRPr b="1" sz="1700">
                        <a:solidFill>
                          <a:schemeClr val="lt1"/>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State of the system</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Currently, our system has the basic front-end navigation functionality, we have the general (skeleton) idea of how our styling might look like. </a:t>
            </a:r>
            <a:endParaRPr/>
          </a:p>
          <a:p>
            <a:pPr indent="-311150" lvl="0" marL="457200" rtl="0" algn="l">
              <a:lnSpc>
                <a:spcPct val="200000"/>
              </a:lnSpc>
              <a:spcBef>
                <a:spcPts val="0"/>
              </a:spcBef>
              <a:spcAft>
                <a:spcPts val="0"/>
              </a:spcAft>
              <a:buSzPts val="1300"/>
              <a:buChar char="➔"/>
            </a:pPr>
            <a:r>
              <a:rPr lang="en"/>
              <a:t>There are three pages: the welcome/home page, the registration page, and the dashboard/user profile page.</a:t>
            </a:r>
            <a:endParaRPr/>
          </a:p>
          <a:p>
            <a:pPr indent="-311150" lvl="0" marL="457200" rtl="0" algn="l">
              <a:lnSpc>
                <a:spcPct val="200000"/>
              </a:lnSpc>
              <a:spcBef>
                <a:spcPts val="0"/>
              </a:spcBef>
              <a:spcAft>
                <a:spcPts val="0"/>
              </a:spcAft>
              <a:buSzPts val="1300"/>
              <a:buChar char="➔"/>
            </a:pPr>
            <a:r>
              <a:rPr lang="en"/>
              <a:t>We hope to build on these three main pages in the next deliverable, focusing on connecting the backend and implementing the functionality of the dashboard page.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16"/>
          <p:cNvPicPr preferRelativeResize="0"/>
          <p:nvPr/>
        </p:nvPicPr>
        <p:blipFill rotWithShape="1">
          <a:blip r:embed="rId3">
            <a:alphaModFix/>
          </a:blip>
          <a:srcRect b="0" l="0" r="0" t="1632"/>
          <a:stretch/>
        </p:blipFill>
        <p:spPr>
          <a:xfrm>
            <a:off x="1218950" y="685150"/>
            <a:ext cx="7402324" cy="377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7"/>
          <p:cNvPicPr preferRelativeResize="0"/>
          <p:nvPr/>
        </p:nvPicPr>
        <p:blipFill>
          <a:blip r:embed="rId3">
            <a:alphaModFix/>
          </a:blip>
          <a:stretch>
            <a:fillRect/>
          </a:stretch>
        </p:blipFill>
        <p:spPr>
          <a:xfrm>
            <a:off x="1297500" y="884700"/>
            <a:ext cx="7038898" cy="34153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Changes or adoption in technologies</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No changes to technologies used for app </a:t>
            </a:r>
            <a:endParaRPr/>
          </a:p>
          <a:p>
            <a:pPr indent="-311150" lvl="0" marL="457200" rtl="0" algn="l">
              <a:lnSpc>
                <a:spcPct val="200000"/>
              </a:lnSpc>
              <a:spcBef>
                <a:spcPts val="0"/>
              </a:spcBef>
              <a:spcAft>
                <a:spcPts val="0"/>
              </a:spcAft>
              <a:buSzPts val="1300"/>
              <a:buChar char="➔"/>
            </a:pPr>
            <a:r>
              <a:rPr lang="en"/>
              <a:t>We did</a:t>
            </a:r>
            <a:r>
              <a:rPr lang="en"/>
              <a:t> decide to</a:t>
            </a:r>
            <a:r>
              <a:rPr lang="en"/>
              <a:t> use figma for preliminary designs that we did not previously plan for</a:t>
            </a:r>
            <a:endParaRPr/>
          </a:p>
          <a:p>
            <a:pPr indent="-311150" lvl="0" marL="457200" rtl="0" algn="l">
              <a:lnSpc>
                <a:spcPct val="200000"/>
              </a:lnSpc>
              <a:spcBef>
                <a:spcPts val="0"/>
              </a:spcBef>
              <a:spcAft>
                <a:spcPts val="0"/>
              </a:spcAft>
              <a:buSzPts val="1300"/>
              <a:buChar char="➔"/>
            </a:pPr>
            <a:r>
              <a:rPr lang="en"/>
              <a:t>Used mainly HTML &amp; CSS for the prototype </a:t>
            </a:r>
            <a:endParaRPr/>
          </a:p>
          <a:p>
            <a:pPr indent="-311150" lvl="0" marL="457200" rtl="0" algn="l">
              <a:lnSpc>
                <a:spcPct val="200000"/>
              </a:lnSpc>
              <a:spcBef>
                <a:spcPts val="0"/>
              </a:spcBef>
              <a:spcAft>
                <a:spcPts val="0"/>
              </a:spcAft>
              <a:buSzPts val="1300"/>
              <a:buChar char="➔"/>
            </a:pPr>
            <a:r>
              <a:rPr lang="en"/>
              <a:t>Bootstrap may be used for future deliverables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Prototyping</a:t>
            </a:r>
            <a:endParaRPr/>
          </a:p>
        </p:txBody>
      </p:sp>
      <p:sp>
        <p:nvSpPr>
          <p:cNvPr id="170" name="Google Shape;170;p19"/>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We decided to do our low-fidelity prototyping by creating sketches on a piece of paper.</a:t>
            </a:r>
            <a:endParaRPr/>
          </a:p>
          <a:p>
            <a:pPr indent="-311150" lvl="0" marL="457200" rtl="0" algn="l">
              <a:lnSpc>
                <a:spcPct val="200000"/>
              </a:lnSpc>
              <a:spcBef>
                <a:spcPts val="0"/>
              </a:spcBef>
              <a:spcAft>
                <a:spcPts val="0"/>
              </a:spcAft>
              <a:buSzPts val="1300"/>
              <a:buChar char="➔"/>
            </a:pPr>
            <a:r>
              <a:rPr lang="en"/>
              <a:t>We followed the 10+10 strategy to generate sketches for our Home Page, Login Page, and Register Page.</a:t>
            </a:r>
            <a:endParaRPr/>
          </a:p>
          <a:p>
            <a:pPr indent="-311150" lvl="0" marL="457200" rtl="0" algn="l">
              <a:lnSpc>
                <a:spcPct val="200000"/>
              </a:lnSpc>
              <a:spcBef>
                <a:spcPts val="0"/>
              </a:spcBef>
              <a:spcAft>
                <a:spcPts val="0"/>
              </a:spcAft>
              <a:buSzPts val="1300"/>
              <a:buChar char="➔"/>
            </a:pPr>
            <a:r>
              <a:rPr lang="en"/>
              <a:t>Our Work on next slide</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68200" y="6575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Prototypes (Low-Fidelity)</a:t>
            </a:r>
            <a:endParaRPr/>
          </a:p>
        </p:txBody>
      </p:sp>
      <p:sp>
        <p:nvSpPr>
          <p:cNvPr id="176" name="Google Shape;176;p20"/>
          <p:cNvSpPr txBox="1"/>
          <p:nvPr>
            <p:ph idx="1" type="body"/>
          </p:nvPr>
        </p:nvSpPr>
        <p:spPr>
          <a:xfrm>
            <a:off x="970500" y="17095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20"/>
          <p:cNvPicPr preferRelativeResize="0"/>
          <p:nvPr/>
        </p:nvPicPr>
        <p:blipFill>
          <a:blip r:embed="rId3">
            <a:alphaModFix/>
          </a:blip>
          <a:stretch>
            <a:fillRect/>
          </a:stretch>
        </p:blipFill>
        <p:spPr>
          <a:xfrm>
            <a:off x="413575" y="1709576"/>
            <a:ext cx="2366652" cy="2911199"/>
          </a:xfrm>
          <a:prstGeom prst="rect">
            <a:avLst/>
          </a:prstGeom>
          <a:noFill/>
          <a:ln>
            <a:noFill/>
          </a:ln>
        </p:spPr>
      </p:pic>
      <p:pic>
        <p:nvPicPr>
          <p:cNvPr id="178" name="Google Shape;178;p20"/>
          <p:cNvPicPr preferRelativeResize="0"/>
          <p:nvPr/>
        </p:nvPicPr>
        <p:blipFill>
          <a:blip r:embed="rId4">
            <a:alphaModFix/>
          </a:blip>
          <a:stretch>
            <a:fillRect/>
          </a:stretch>
        </p:blipFill>
        <p:spPr>
          <a:xfrm>
            <a:off x="3139274" y="1709576"/>
            <a:ext cx="2529227" cy="2911200"/>
          </a:xfrm>
          <a:prstGeom prst="rect">
            <a:avLst/>
          </a:prstGeom>
          <a:noFill/>
          <a:ln>
            <a:noFill/>
          </a:ln>
        </p:spPr>
      </p:pic>
      <p:pic>
        <p:nvPicPr>
          <p:cNvPr id="179" name="Google Shape;179;p20"/>
          <p:cNvPicPr preferRelativeResize="0"/>
          <p:nvPr/>
        </p:nvPicPr>
        <p:blipFill>
          <a:blip r:embed="rId5">
            <a:alphaModFix/>
          </a:blip>
          <a:stretch>
            <a:fillRect/>
          </a:stretch>
        </p:blipFill>
        <p:spPr>
          <a:xfrm>
            <a:off x="6073600" y="1709575"/>
            <a:ext cx="2233507" cy="29111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698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sketches</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405800" y="1457700"/>
            <a:ext cx="3658158" cy="2057700"/>
          </a:xfrm>
          <a:prstGeom prst="rect">
            <a:avLst/>
          </a:prstGeom>
          <a:noFill/>
          <a:ln>
            <a:noFill/>
          </a:ln>
        </p:spPr>
      </p:pic>
      <p:pic>
        <p:nvPicPr>
          <p:cNvPr id="187" name="Google Shape;187;p21"/>
          <p:cNvPicPr preferRelativeResize="0"/>
          <p:nvPr/>
        </p:nvPicPr>
        <p:blipFill>
          <a:blip r:embed="rId4">
            <a:alphaModFix/>
          </a:blip>
          <a:stretch>
            <a:fillRect/>
          </a:stretch>
        </p:blipFill>
        <p:spPr>
          <a:xfrm>
            <a:off x="4394975" y="617800"/>
            <a:ext cx="4180424" cy="2057700"/>
          </a:xfrm>
          <a:prstGeom prst="rect">
            <a:avLst/>
          </a:prstGeom>
          <a:noFill/>
          <a:ln>
            <a:noFill/>
          </a:ln>
        </p:spPr>
      </p:pic>
      <p:pic>
        <p:nvPicPr>
          <p:cNvPr id="188" name="Google Shape;188;p21"/>
          <p:cNvPicPr preferRelativeResize="0"/>
          <p:nvPr/>
        </p:nvPicPr>
        <p:blipFill rotWithShape="1">
          <a:blip r:embed="rId5">
            <a:alphaModFix/>
          </a:blip>
          <a:srcRect b="5669" l="0" r="0" t="-5670"/>
          <a:stretch/>
        </p:blipFill>
        <p:spPr>
          <a:xfrm>
            <a:off x="4394975" y="2784650"/>
            <a:ext cx="4180426" cy="214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