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4881BB-2D08-44D7-9DFA-A0B7F29C23B9}">
  <a:tblStyle styleId="{604881BB-2D08-44D7-9DFA-A0B7F29C23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1759c8ba8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1759c8ba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5c9dcfed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5c9dcfed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Lato"/>
                <a:ea typeface="Lato"/>
                <a:cs typeface="Lato"/>
                <a:sym typeface="Lato"/>
              </a:rPr>
              <a:t>Chi, Sashti, and Vaidehi were our testers for this </a:t>
            </a:r>
            <a:r>
              <a:rPr lang="en" sz="1400">
                <a:solidFill>
                  <a:schemeClr val="dk1"/>
                </a:solidFill>
                <a:latin typeface="Lato"/>
                <a:ea typeface="Lato"/>
                <a:cs typeface="Lato"/>
                <a:sym typeface="Lato"/>
              </a:rPr>
              <a:t>deliverable. They worked on the test plan, generating test cases from the requirement document, and from those test cases, formed the test matrix.</a:t>
            </a:r>
            <a:endParaRPr sz="14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400">
                <a:solidFill>
                  <a:schemeClr val="dk1"/>
                </a:solidFill>
                <a:latin typeface="Lato"/>
                <a:ea typeface="Lato"/>
                <a:cs typeface="Lato"/>
                <a:sym typeface="Lato"/>
              </a:rPr>
              <a:t>The test plan serves as a blueprint for the entire testing process and provides a structured approach to testing the software. These include:</a:t>
            </a:r>
            <a:endParaRPr sz="1400">
              <a:solidFill>
                <a:schemeClr val="dk1"/>
              </a:solidFill>
              <a:latin typeface="Lato"/>
              <a:ea typeface="Lato"/>
              <a:cs typeface="Lato"/>
              <a:sym typeface="Lato"/>
            </a:endParaRPr>
          </a:p>
          <a:p>
            <a:pPr indent="-317500" lvl="0" marL="457200" rtl="0" algn="l">
              <a:lnSpc>
                <a:spcPct val="115000"/>
              </a:lnSpc>
              <a:spcBef>
                <a:spcPts val="1200"/>
              </a:spcBef>
              <a:spcAft>
                <a:spcPts val="0"/>
              </a:spcAft>
              <a:buClr>
                <a:schemeClr val="dk1"/>
              </a:buClr>
              <a:buSzPts val="1400"/>
              <a:buFont typeface="Lato"/>
              <a:buChar char="●"/>
            </a:pPr>
            <a:r>
              <a:rPr lang="en" sz="1400">
                <a:solidFill>
                  <a:schemeClr val="dk1"/>
                </a:solidFill>
                <a:latin typeface="Lato"/>
                <a:ea typeface="Lato"/>
                <a:cs typeface="Lato"/>
                <a:sym typeface="Lato"/>
              </a:rPr>
              <a:t>Objectives: cover overall goals and objectives of the testing process.</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Scope: The areas of the software that will be tested, including any features or functionalities that will be excluded from testing.</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strategy: The overall approach to testing, including the types of tests to be conducted (e.g., functional, performance, security) and the testing techniques that will be used.</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environment: The hardware, software, and network infrastructure needed to carry out the tests.</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schedule: The timeline for testing, including milestones and deadlines.</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Risks and contingencies: Any risks or issues that may impact the testing process, along with a plan for how to address them.</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deliverables: The specific documents and artifacts that will be produced as part of the testing process, such as test cases, test scripts, and test reports.</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Roles and responsibilities: The roles and responsibilities of the various stakeholders involved in the testing process, including testers, developers, and project managers.</a:t>
            </a:r>
            <a:endParaRPr sz="14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400">
                <a:solidFill>
                  <a:schemeClr val="dk1"/>
                </a:solidFill>
                <a:latin typeface="Lato"/>
                <a:ea typeface="Lato"/>
                <a:cs typeface="Lato"/>
                <a:sym typeface="Lato"/>
              </a:rPr>
              <a:t>Then, we referred to the </a:t>
            </a:r>
            <a:r>
              <a:rPr lang="en" sz="1400">
                <a:solidFill>
                  <a:schemeClr val="dk1"/>
                </a:solidFill>
                <a:latin typeface="Lato"/>
                <a:ea typeface="Lato"/>
                <a:cs typeface="Lato"/>
                <a:sym typeface="Lato"/>
              </a:rPr>
              <a:t>requirement</a:t>
            </a:r>
            <a:r>
              <a:rPr lang="en" sz="1400">
                <a:solidFill>
                  <a:schemeClr val="dk1"/>
                </a:solidFill>
                <a:latin typeface="Lato"/>
                <a:ea typeface="Lato"/>
                <a:cs typeface="Lato"/>
                <a:sym typeface="Lato"/>
              </a:rPr>
              <a:t> document (which outlines the features to be </a:t>
            </a:r>
            <a:r>
              <a:rPr lang="en" sz="1400">
                <a:solidFill>
                  <a:schemeClr val="dk1"/>
                </a:solidFill>
                <a:latin typeface="Lato"/>
                <a:ea typeface="Lato"/>
                <a:cs typeface="Lato"/>
                <a:sym typeface="Lato"/>
              </a:rPr>
              <a:t>implemented</a:t>
            </a:r>
            <a:r>
              <a:rPr lang="en" sz="1400">
                <a:solidFill>
                  <a:schemeClr val="dk1"/>
                </a:solidFill>
                <a:latin typeface="Lato"/>
                <a:ea typeface="Lato"/>
                <a:cs typeface="Lato"/>
                <a:sym typeface="Lato"/>
              </a:rPr>
              <a:t> and their functionalities) to generate test cases. We formed user stories to describe the feature and wrote acceptance </a:t>
            </a:r>
            <a:r>
              <a:rPr lang="en" sz="1400">
                <a:solidFill>
                  <a:schemeClr val="dk1"/>
                </a:solidFill>
                <a:latin typeface="Lato"/>
                <a:ea typeface="Lato"/>
                <a:cs typeface="Lato"/>
                <a:sym typeface="Lato"/>
              </a:rPr>
              <a:t>criteria for each story. These will be used later to for validation.</a:t>
            </a:r>
            <a:endParaRPr sz="14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lang="en" sz="1400">
                <a:solidFill>
                  <a:schemeClr val="dk1"/>
                </a:solidFill>
                <a:latin typeface="Lato"/>
                <a:ea typeface="Lato"/>
                <a:cs typeface="Lato"/>
                <a:sym typeface="Lato"/>
              </a:rPr>
              <a:t>Lastly, we summarized the test cases in a test matrix. The test matrix provides a comprehensive overview of each test, inputs, steps taken, and compares the expected result against the actual results.</a:t>
            </a:r>
            <a:endParaRPr sz="14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1759c8ba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1759c8ba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5c9dcfed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5c9dcfed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1759c8ba8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1759c8ba8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5c9dcfe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5c9dcfe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1759c8ba8_0_4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1759c8ba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1759c8ba8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1759c8ba8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759c8ba8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759c8ba8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1759c8ba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1759c8ba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1759c8ba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1759c8ba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1759c8ba8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1759c8ba8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This deliverable we focused on creating a more consistent and informative risk info document.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Each risk is categorized based on what type of risk it is, this includes code, management, operational, and security risks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Then each risk has a title, a score out of ten for its probability, impact, and priority</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Then it displays the risks affects if it occurs and plans created and plans implemented for it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The main risk we encountered this deliverable is time issues which is a operational risk. With the break a lot of people were busy with their vacation so we didn’t do as much work as we wanted to. As a solution our project manager is going to be more engaged with each specific task to ensure we are on schedule</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For the next deliverable we would like to make our plans more detailed by adding exact steps for each, and then recording the specific risks that we encounter each deliverable</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Code Risks:</a:t>
            </a:r>
            <a:endParaRPr b="1" sz="1600"/>
          </a:p>
          <a:p>
            <a:pPr indent="0" lvl="0" marL="0" rtl="0" algn="l">
              <a:spcBef>
                <a:spcPts val="0"/>
              </a:spcBef>
              <a:spcAft>
                <a:spcPts val="0"/>
              </a:spcAft>
              <a:buClr>
                <a:schemeClr val="dk1"/>
              </a:buClr>
              <a:buSzPts val="1100"/>
              <a:buFont typeface="Arial"/>
              <a:buNone/>
            </a:pPr>
            <a:r>
              <a:rPr b="1" lang="en" u="sng"/>
              <a:t>Poor quality code</a:t>
            </a:r>
            <a:endParaRPr b="1" u="sng"/>
          </a:p>
          <a:p>
            <a:pPr indent="0" lvl="0" marL="0" rtl="0" algn="l">
              <a:spcBef>
                <a:spcPts val="0"/>
              </a:spcBef>
              <a:spcAft>
                <a:spcPts val="0"/>
              </a:spcAft>
              <a:buClr>
                <a:schemeClr val="dk1"/>
              </a:buClr>
              <a:buSzPts val="1100"/>
              <a:buFont typeface="Arial"/>
              <a:buNone/>
            </a:pPr>
            <a:r>
              <a:rPr lang="en"/>
              <a:t>Priority: 4</a:t>
            </a:r>
            <a:endParaRPr/>
          </a:p>
          <a:p>
            <a:pPr indent="0" lvl="0" marL="0" rtl="0" algn="l">
              <a:spcBef>
                <a:spcPts val="0"/>
              </a:spcBef>
              <a:spcAft>
                <a:spcPts val="0"/>
              </a:spcAft>
              <a:buClr>
                <a:schemeClr val="dk1"/>
              </a:buClr>
              <a:buSzPts val="1100"/>
              <a:buFont typeface="Arial"/>
              <a:buNone/>
            </a:pPr>
            <a:r>
              <a:rPr lang="en"/>
              <a:t>Probability: 6</a:t>
            </a:r>
            <a:endParaRPr/>
          </a:p>
          <a:p>
            <a:pPr indent="0" lvl="0" marL="0" rtl="0" algn="l">
              <a:spcBef>
                <a:spcPts val="0"/>
              </a:spcBef>
              <a:spcAft>
                <a:spcPts val="0"/>
              </a:spcAft>
              <a:buClr>
                <a:schemeClr val="dk1"/>
              </a:buClr>
              <a:buSzPts val="1100"/>
              <a:buFont typeface="Arial"/>
              <a:buNone/>
            </a:pPr>
            <a:r>
              <a:rPr lang="en"/>
              <a:t>Impact: 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u="sng"/>
              <a:t>Scalability</a:t>
            </a:r>
            <a:endParaRPr b="1" u="sng"/>
          </a:p>
          <a:p>
            <a:pPr indent="0" lvl="0" marL="0" rtl="0" algn="l">
              <a:spcBef>
                <a:spcPts val="0"/>
              </a:spcBef>
              <a:spcAft>
                <a:spcPts val="0"/>
              </a:spcAft>
              <a:buClr>
                <a:schemeClr val="dk1"/>
              </a:buClr>
              <a:buSzPts val="1100"/>
              <a:buFont typeface="Arial"/>
              <a:buNone/>
            </a:pPr>
            <a:r>
              <a:rPr lang="en"/>
              <a:t>Priority: 2</a:t>
            </a:r>
            <a:endParaRPr/>
          </a:p>
          <a:p>
            <a:pPr indent="0" lvl="0" marL="0" rtl="0" algn="l">
              <a:spcBef>
                <a:spcPts val="0"/>
              </a:spcBef>
              <a:spcAft>
                <a:spcPts val="0"/>
              </a:spcAft>
              <a:buClr>
                <a:schemeClr val="dk1"/>
              </a:buClr>
              <a:buSzPts val="1100"/>
              <a:buFont typeface="Arial"/>
              <a:buNone/>
            </a:pPr>
            <a:r>
              <a:rPr lang="en"/>
              <a:t>Probability: 100%</a:t>
            </a:r>
            <a:endParaRPr/>
          </a:p>
          <a:p>
            <a:pPr indent="0" lvl="0" marL="0" rtl="0" algn="l">
              <a:spcBef>
                <a:spcPts val="0"/>
              </a:spcBef>
              <a:spcAft>
                <a:spcPts val="0"/>
              </a:spcAft>
              <a:buClr>
                <a:schemeClr val="dk1"/>
              </a:buClr>
              <a:buSzPts val="1100"/>
              <a:buFont typeface="Arial"/>
              <a:buNone/>
            </a:pPr>
            <a:r>
              <a:rPr lang="en"/>
              <a:t>Impact: 3</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u="sng"/>
              <a:t>Stability</a:t>
            </a:r>
            <a:endParaRPr b="1" u="sng"/>
          </a:p>
          <a:p>
            <a:pPr indent="0" lvl="0" marL="0" rtl="0" algn="l">
              <a:spcBef>
                <a:spcPts val="0"/>
              </a:spcBef>
              <a:spcAft>
                <a:spcPts val="0"/>
              </a:spcAft>
              <a:buClr>
                <a:schemeClr val="dk1"/>
              </a:buClr>
              <a:buSzPts val="1100"/>
              <a:buFont typeface="Arial"/>
              <a:buNone/>
            </a:pPr>
            <a:r>
              <a:rPr lang="en"/>
              <a:t>Priority: 5</a:t>
            </a:r>
            <a:endParaRPr/>
          </a:p>
          <a:p>
            <a:pPr indent="0" lvl="0" marL="0" rtl="0" algn="l">
              <a:spcBef>
                <a:spcPts val="0"/>
              </a:spcBef>
              <a:spcAft>
                <a:spcPts val="0"/>
              </a:spcAft>
              <a:buClr>
                <a:schemeClr val="dk1"/>
              </a:buClr>
              <a:buSzPts val="1100"/>
              <a:buFont typeface="Arial"/>
              <a:buNone/>
            </a:pPr>
            <a:r>
              <a:rPr lang="en"/>
              <a:t>Probability: 4</a:t>
            </a:r>
            <a:endParaRPr/>
          </a:p>
          <a:p>
            <a:pPr indent="0" lvl="0" marL="0" rtl="0" algn="l">
              <a:spcBef>
                <a:spcPts val="0"/>
              </a:spcBef>
              <a:spcAft>
                <a:spcPts val="0"/>
              </a:spcAft>
              <a:buNone/>
            </a:pPr>
            <a:r>
              <a:rPr lang="en"/>
              <a:t>Impact: 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500">
                <a:solidFill>
                  <a:schemeClr val="dk1"/>
                </a:solidFill>
              </a:rPr>
              <a:t>Management Risks</a:t>
            </a:r>
            <a:endParaRPr b="1"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sz="1400"/>
              <a:t>Operational Risks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u="sng"/>
              <a:t>Human error</a:t>
            </a:r>
            <a:endParaRPr b="1" u="sng"/>
          </a:p>
          <a:p>
            <a:pPr indent="0" lvl="0" marL="0" rtl="0" algn="l">
              <a:spcBef>
                <a:spcPts val="0"/>
              </a:spcBef>
              <a:spcAft>
                <a:spcPts val="0"/>
              </a:spcAft>
              <a:buNone/>
            </a:pPr>
            <a:r>
              <a:rPr lang="en"/>
              <a:t>Priority: 3</a:t>
            </a:r>
            <a:endParaRPr/>
          </a:p>
          <a:p>
            <a:pPr indent="0" lvl="0" marL="0" rtl="0" algn="l">
              <a:spcBef>
                <a:spcPts val="0"/>
              </a:spcBef>
              <a:spcAft>
                <a:spcPts val="0"/>
              </a:spcAft>
              <a:buNone/>
            </a:pPr>
            <a:r>
              <a:rPr lang="en"/>
              <a:t>Probability: 10 (ongoing)</a:t>
            </a:r>
            <a:endParaRPr/>
          </a:p>
          <a:p>
            <a:pPr indent="0" lvl="0" marL="0" rtl="0" algn="l">
              <a:spcBef>
                <a:spcPts val="0"/>
              </a:spcBef>
              <a:spcAft>
                <a:spcPts val="0"/>
              </a:spcAft>
              <a:buNone/>
            </a:pPr>
            <a:r>
              <a:rPr lang="en"/>
              <a:t>Impact: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Switching the devs and testers issues</a:t>
            </a:r>
            <a:endParaRPr b="1" u="sng"/>
          </a:p>
          <a:p>
            <a:pPr indent="0" lvl="0" marL="0" rtl="0" algn="l">
              <a:spcBef>
                <a:spcPts val="0"/>
              </a:spcBef>
              <a:spcAft>
                <a:spcPts val="0"/>
              </a:spcAft>
              <a:buNone/>
            </a:pPr>
            <a:r>
              <a:rPr lang="en"/>
              <a:t>Priority: 6</a:t>
            </a:r>
            <a:endParaRPr/>
          </a:p>
          <a:p>
            <a:pPr indent="0" lvl="0" marL="0" rtl="0" algn="l">
              <a:spcBef>
                <a:spcPts val="0"/>
              </a:spcBef>
              <a:spcAft>
                <a:spcPts val="0"/>
              </a:spcAft>
              <a:buNone/>
            </a:pPr>
            <a:r>
              <a:rPr lang="en"/>
              <a:t>Probability: 10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u="sng"/>
              <a:t>Changing code technologies</a:t>
            </a:r>
            <a:endParaRPr b="1" u="sng"/>
          </a:p>
          <a:p>
            <a:pPr indent="0" lvl="0" marL="0" rtl="0" algn="l">
              <a:spcBef>
                <a:spcPts val="0"/>
              </a:spcBef>
              <a:spcAft>
                <a:spcPts val="0"/>
              </a:spcAft>
              <a:buClr>
                <a:schemeClr val="dk1"/>
              </a:buClr>
              <a:buSzPts val="1100"/>
              <a:buFont typeface="Arial"/>
              <a:buNone/>
            </a:pPr>
            <a:r>
              <a:rPr lang="en"/>
              <a:t>Priority: 3</a:t>
            </a:r>
            <a:endParaRPr/>
          </a:p>
          <a:p>
            <a:pPr indent="0" lvl="0" marL="0" rtl="0" algn="l">
              <a:spcBef>
                <a:spcPts val="0"/>
              </a:spcBef>
              <a:spcAft>
                <a:spcPts val="0"/>
              </a:spcAft>
              <a:buClr>
                <a:schemeClr val="dk1"/>
              </a:buClr>
              <a:buSzPts val="1100"/>
              <a:buFont typeface="Arial"/>
              <a:buNone/>
            </a:pPr>
            <a:r>
              <a:rPr lang="en"/>
              <a:t>Probability: 3</a:t>
            </a:r>
            <a:endParaRPr/>
          </a:p>
          <a:p>
            <a:pPr indent="0" lvl="0" marL="0" rtl="0" algn="l">
              <a:spcBef>
                <a:spcPts val="0"/>
              </a:spcBef>
              <a:spcAft>
                <a:spcPts val="0"/>
              </a:spcAft>
              <a:buNone/>
            </a:pPr>
            <a:r>
              <a:rPr lang="en"/>
              <a:t>Impact: 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500"/>
              <a:t>Management Risks</a:t>
            </a:r>
            <a:endParaRPr b="1" sz="1500"/>
          </a:p>
          <a:p>
            <a:pPr indent="0" lvl="0" marL="0" rtl="0" algn="l">
              <a:spcBef>
                <a:spcPts val="0"/>
              </a:spcBef>
              <a:spcAft>
                <a:spcPts val="0"/>
              </a:spcAft>
              <a:buNone/>
            </a:pPr>
            <a:r>
              <a:t/>
            </a:r>
            <a:endParaRPr/>
          </a:p>
          <a:p>
            <a:pPr indent="0" lvl="0" marL="0" rtl="0" algn="l">
              <a:spcBef>
                <a:spcPts val="0"/>
              </a:spcBef>
              <a:spcAft>
                <a:spcPts val="0"/>
              </a:spcAft>
              <a:buNone/>
            </a:pPr>
            <a:r>
              <a:rPr b="1" lang="en" u="sng"/>
              <a:t>Poor planning</a:t>
            </a:r>
            <a:endParaRPr b="1" u="sng"/>
          </a:p>
          <a:p>
            <a:pPr indent="0" lvl="0" marL="0" rtl="0" algn="l">
              <a:spcBef>
                <a:spcPts val="0"/>
              </a:spcBef>
              <a:spcAft>
                <a:spcPts val="0"/>
              </a:spcAft>
              <a:buNone/>
            </a:pPr>
            <a:r>
              <a:rPr lang="en"/>
              <a:t>Priority: 10 (ongoing)</a:t>
            </a:r>
            <a:endParaRPr/>
          </a:p>
          <a:p>
            <a:pPr indent="0" lvl="0" marL="0" rtl="0" algn="l">
              <a:spcBef>
                <a:spcPts val="0"/>
              </a:spcBef>
              <a:spcAft>
                <a:spcPts val="0"/>
              </a:spcAft>
              <a:buNone/>
            </a:pPr>
            <a:r>
              <a:rPr lang="en"/>
              <a:t>Probability: 7</a:t>
            </a:r>
            <a:endParaRPr/>
          </a:p>
          <a:p>
            <a:pPr indent="0" lvl="0" marL="0" rtl="0" algn="l">
              <a:spcBef>
                <a:spcPts val="0"/>
              </a:spcBef>
              <a:spcAft>
                <a:spcPts val="0"/>
              </a:spcAft>
              <a:buNone/>
            </a:pPr>
            <a:r>
              <a:rPr lang="en"/>
              <a:t>Impact: 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Communication breakdown</a:t>
            </a:r>
            <a:endParaRPr b="1" u="sng"/>
          </a:p>
          <a:p>
            <a:pPr indent="0" lvl="0" marL="0" rtl="0" algn="l">
              <a:spcBef>
                <a:spcPts val="0"/>
              </a:spcBef>
              <a:spcAft>
                <a:spcPts val="0"/>
              </a:spcAft>
              <a:buNone/>
            </a:pPr>
            <a:r>
              <a:rPr lang="en"/>
              <a:t>Priority: 6 (ongoing)</a:t>
            </a:r>
            <a:endParaRPr/>
          </a:p>
          <a:p>
            <a:pPr indent="0" lvl="0" marL="0" rtl="0" algn="l">
              <a:spcBef>
                <a:spcPts val="0"/>
              </a:spcBef>
              <a:spcAft>
                <a:spcPts val="0"/>
              </a:spcAft>
              <a:buNone/>
            </a:pPr>
            <a:r>
              <a:rPr lang="en"/>
              <a:t>Probability: 3</a:t>
            </a:r>
            <a:endParaRPr/>
          </a:p>
          <a:p>
            <a:pPr indent="0" lvl="0" marL="0" rtl="0" algn="l">
              <a:spcBef>
                <a:spcPts val="0"/>
              </a:spcBef>
              <a:spcAft>
                <a:spcPts val="0"/>
              </a:spcAft>
              <a:buNone/>
            </a:pPr>
            <a:r>
              <a:rPr lang="en"/>
              <a:t>Impact: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500"/>
              <a:t>Security Risks</a:t>
            </a:r>
            <a:endParaRPr b="1" sz="1500"/>
          </a:p>
          <a:p>
            <a:pPr indent="0" lvl="0" marL="0" rtl="0" algn="l">
              <a:spcBef>
                <a:spcPts val="0"/>
              </a:spcBef>
              <a:spcAft>
                <a:spcPts val="0"/>
              </a:spcAft>
              <a:buNone/>
            </a:pPr>
            <a:r>
              <a:t/>
            </a:r>
            <a:endParaRPr/>
          </a:p>
          <a:p>
            <a:pPr indent="0" lvl="0" marL="0" rtl="0" algn="l">
              <a:spcBef>
                <a:spcPts val="0"/>
              </a:spcBef>
              <a:spcAft>
                <a:spcPts val="0"/>
              </a:spcAft>
              <a:buNone/>
            </a:pPr>
            <a:r>
              <a:rPr b="1" lang="en" u="sng"/>
              <a:t>Data Breach</a:t>
            </a:r>
            <a:endParaRPr b="1" u="sng"/>
          </a:p>
          <a:p>
            <a:pPr indent="0" lvl="0" marL="0" rtl="0" algn="l">
              <a:spcBef>
                <a:spcPts val="0"/>
              </a:spcBef>
              <a:spcAft>
                <a:spcPts val="0"/>
              </a:spcAft>
              <a:buNone/>
            </a:pPr>
            <a:r>
              <a:rPr lang="en"/>
              <a:t>Priority: 6</a:t>
            </a:r>
            <a:endParaRPr/>
          </a:p>
          <a:p>
            <a:pPr indent="0" lvl="0" marL="0" rtl="0" algn="l">
              <a:spcBef>
                <a:spcPts val="0"/>
              </a:spcBef>
              <a:spcAft>
                <a:spcPts val="0"/>
              </a:spcAft>
              <a:buNone/>
            </a:pPr>
            <a:r>
              <a:rPr lang="en"/>
              <a:t>Probability: 1</a:t>
            </a:r>
            <a:endParaRPr/>
          </a:p>
          <a:p>
            <a:pPr indent="0" lvl="0" marL="0" rtl="0" algn="l">
              <a:spcBef>
                <a:spcPts val="0"/>
              </a:spcBef>
              <a:spcAft>
                <a:spcPts val="0"/>
              </a:spcAft>
              <a:buNone/>
            </a:pPr>
            <a:r>
              <a:rPr lang="en"/>
              <a:t>Impact: 10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Medical identity theft</a:t>
            </a:r>
            <a:endParaRPr b="1" u="sng"/>
          </a:p>
          <a:p>
            <a:pPr indent="0" lvl="0" marL="0" rtl="0" algn="l">
              <a:spcBef>
                <a:spcPts val="0"/>
              </a:spcBef>
              <a:spcAft>
                <a:spcPts val="0"/>
              </a:spcAft>
              <a:buNone/>
            </a:pPr>
            <a:r>
              <a:rPr lang="en"/>
              <a:t>Priority: 3</a:t>
            </a:r>
            <a:endParaRPr/>
          </a:p>
          <a:p>
            <a:pPr indent="0" lvl="0" marL="0" rtl="0" algn="l">
              <a:spcBef>
                <a:spcPts val="0"/>
              </a:spcBef>
              <a:spcAft>
                <a:spcPts val="0"/>
              </a:spcAft>
              <a:buNone/>
            </a:pPr>
            <a:r>
              <a:rPr lang="en"/>
              <a:t>Probability: 1</a:t>
            </a:r>
            <a:endParaRPr/>
          </a:p>
          <a:p>
            <a:pPr indent="0" lvl="0" marL="0" rtl="0" algn="l">
              <a:spcBef>
                <a:spcPts val="0"/>
              </a:spcBef>
              <a:spcAft>
                <a:spcPts val="0"/>
              </a:spcAft>
              <a:buNone/>
            </a:pPr>
            <a:r>
              <a:rPr lang="en"/>
              <a:t>Impact: 10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Inaccurate data</a:t>
            </a:r>
            <a:endParaRPr b="1" u="sng"/>
          </a:p>
          <a:p>
            <a:pPr indent="0" lvl="0" marL="0" rtl="0" algn="l">
              <a:spcBef>
                <a:spcPts val="0"/>
              </a:spcBef>
              <a:spcAft>
                <a:spcPts val="0"/>
              </a:spcAft>
              <a:buNone/>
            </a:pPr>
            <a:r>
              <a:rPr lang="en"/>
              <a:t>Priority: 3</a:t>
            </a:r>
            <a:endParaRPr/>
          </a:p>
          <a:p>
            <a:pPr indent="0" lvl="0" marL="0" rtl="0" algn="l">
              <a:spcBef>
                <a:spcPts val="0"/>
              </a:spcBef>
              <a:spcAft>
                <a:spcPts val="0"/>
              </a:spcAft>
              <a:buNone/>
            </a:pPr>
            <a:r>
              <a:rPr lang="en"/>
              <a:t>Probability: 3</a:t>
            </a:r>
            <a:endParaRPr/>
          </a:p>
          <a:p>
            <a:pPr indent="0" lvl="0" marL="0" rtl="0" algn="l">
              <a:spcBef>
                <a:spcPts val="0"/>
              </a:spcBef>
              <a:spcAft>
                <a:spcPts val="0"/>
              </a:spcAft>
              <a:buNone/>
            </a:pPr>
            <a:r>
              <a:rPr lang="en"/>
              <a:t>Impact: 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Hacking attacks</a:t>
            </a:r>
            <a:endParaRPr b="1" u="sng"/>
          </a:p>
          <a:p>
            <a:pPr indent="0" lvl="0" marL="0" rtl="0" algn="l">
              <a:spcBef>
                <a:spcPts val="0"/>
              </a:spcBef>
              <a:spcAft>
                <a:spcPts val="0"/>
              </a:spcAft>
              <a:buNone/>
            </a:pPr>
            <a:r>
              <a:rPr lang="en"/>
              <a:t>Priority: 2</a:t>
            </a:r>
            <a:endParaRPr/>
          </a:p>
          <a:p>
            <a:pPr indent="0" lvl="0" marL="0" rtl="0" algn="l">
              <a:spcBef>
                <a:spcPts val="0"/>
              </a:spcBef>
              <a:spcAft>
                <a:spcPts val="0"/>
              </a:spcAft>
              <a:buNone/>
            </a:pPr>
            <a:r>
              <a:rPr lang="en"/>
              <a:t>Probability: 1</a:t>
            </a:r>
            <a:endParaRPr/>
          </a:p>
          <a:p>
            <a:pPr indent="0" lvl="0" marL="0" rtl="0" algn="l">
              <a:spcBef>
                <a:spcPts val="0"/>
              </a:spcBef>
              <a:spcAft>
                <a:spcPts val="0"/>
              </a:spcAft>
              <a:buNone/>
            </a:pPr>
            <a:r>
              <a:rPr lang="en"/>
              <a:t>Impact: 10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Violating PIPEDA rules</a:t>
            </a:r>
            <a:endParaRPr b="1" u="sng"/>
          </a:p>
          <a:p>
            <a:pPr indent="0" lvl="0" marL="0" rtl="0" algn="l">
              <a:spcBef>
                <a:spcPts val="0"/>
              </a:spcBef>
              <a:spcAft>
                <a:spcPts val="0"/>
              </a:spcAft>
              <a:buNone/>
            </a:pPr>
            <a:r>
              <a:rPr lang="en"/>
              <a:t>Priority: 3</a:t>
            </a:r>
            <a:endParaRPr/>
          </a:p>
          <a:p>
            <a:pPr indent="0" lvl="0" marL="0" rtl="0" algn="l">
              <a:spcBef>
                <a:spcPts val="0"/>
              </a:spcBef>
              <a:spcAft>
                <a:spcPts val="0"/>
              </a:spcAft>
              <a:buNone/>
            </a:pPr>
            <a:r>
              <a:rPr lang="en"/>
              <a:t>Probability: 7</a:t>
            </a:r>
            <a:endParaRPr/>
          </a:p>
          <a:p>
            <a:pPr indent="0" lvl="0" marL="0" rtl="0" algn="l">
              <a:spcBef>
                <a:spcPts val="0"/>
              </a:spcBef>
              <a:spcAft>
                <a:spcPts val="0"/>
              </a:spcAft>
              <a:buNone/>
            </a:pPr>
            <a:r>
              <a:rPr lang="en"/>
              <a:t>Impact: 10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1759c8ba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1759c8ba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1759c8ba8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1759c8ba8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08425" y="2940675"/>
            <a:ext cx="6859800" cy="8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SASK LONG COVID PARTICIPANT PORTAL</a:t>
            </a:r>
            <a:endParaRPr b="1"/>
          </a:p>
        </p:txBody>
      </p:sp>
      <p:sp>
        <p:nvSpPr>
          <p:cNvPr id="135" name="Google Shape;135;p13"/>
          <p:cNvSpPr txBox="1"/>
          <p:nvPr>
            <p:ph idx="1" type="subTitle"/>
          </p:nvPr>
        </p:nvSpPr>
        <p:spPr>
          <a:xfrm>
            <a:off x="564475" y="4205250"/>
            <a:ext cx="7227300" cy="75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Stakeholder - Dr. Osgood</a:t>
            </a:r>
            <a:endParaRPr/>
          </a:p>
          <a:p>
            <a:pPr indent="0" lvl="0" marL="0" rtl="0" algn="l">
              <a:spcBef>
                <a:spcPts val="0"/>
              </a:spcBef>
              <a:spcAft>
                <a:spcPts val="0"/>
              </a:spcAft>
              <a:buNone/>
            </a:pPr>
            <a:r>
              <a:rPr lang="en"/>
              <a:t>CMPT 371 - Team 2 ID 3</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rotWithShape="1">
          <a:blip r:embed="rId3">
            <a:alphaModFix/>
          </a:blip>
          <a:srcRect b="0" l="8422" r="17629" t="0"/>
          <a:stretch/>
        </p:blipFill>
        <p:spPr>
          <a:xfrm>
            <a:off x="3469900" y="2233575"/>
            <a:ext cx="2383401" cy="2587601"/>
          </a:xfrm>
          <a:prstGeom prst="rect">
            <a:avLst/>
          </a:prstGeom>
          <a:noFill/>
          <a:ln>
            <a:noFill/>
          </a:ln>
        </p:spPr>
      </p:pic>
      <p:grpSp>
        <p:nvGrpSpPr>
          <p:cNvPr id="192" name="Google Shape;192;p22"/>
          <p:cNvGrpSpPr/>
          <p:nvPr/>
        </p:nvGrpSpPr>
        <p:grpSpPr>
          <a:xfrm>
            <a:off x="5849254" y="528250"/>
            <a:ext cx="3305700" cy="3483050"/>
            <a:chOff x="5632317" y="1189775"/>
            <a:chExt cx="3305700" cy="3483050"/>
          </a:xfrm>
        </p:grpSpPr>
        <p:sp>
          <p:nvSpPr>
            <p:cNvPr id="193" name="Google Shape;193;p22"/>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 Matrix</a:t>
              </a:r>
              <a:endParaRPr>
                <a:solidFill>
                  <a:srgbClr val="FFFFFF"/>
                </a:solidFill>
                <a:latin typeface="Roboto"/>
                <a:ea typeface="Roboto"/>
                <a:cs typeface="Roboto"/>
                <a:sym typeface="Roboto"/>
              </a:endParaRPr>
            </a:p>
          </p:txBody>
        </p:sp>
        <p:sp>
          <p:nvSpPr>
            <p:cNvPr id="194" name="Google Shape;194;p22"/>
            <p:cNvSpPr txBox="1"/>
            <p:nvPr/>
          </p:nvSpPr>
          <p:spPr>
            <a:xfrm>
              <a:off x="6167063" y="2057125"/>
              <a:ext cx="24876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Provides overview of tests &amp; tracks actual results of those tests against the expected results</a:t>
              </a:r>
              <a:endParaRPr sz="1200">
                <a:solidFill>
                  <a:schemeClr val="lt1"/>
                </a:solidFill>
                <a:latin typeface="Roboto"/>
                <a:ea typeface="Roboto"/>
                <a:cs typeface="Roboto"/>
                <a:sym typeface="Roboto"/>
              </a:endParaRPr>
            </a:p>
          </p:txBody>
        </p:sp>
      </p:grpSp>
      <p:grpSp>
        <p:nvGrpSpPr>
          <p:cNvPr id="195" name="Google Shape;195;p22"/>
          <p:cNvGrpSpPr/>
          <p:nvPr/>
        </p:nvGrpSpPr>
        <p:grpSpPr>
          <a:xfrm>
            <a:off x="216950" y="528474"/>
            <a:ext cx="3203560" cy="3482846"/>
            <a:chOff x="0" y="1189989"/>
            <a:chExt cx="3546900" cy="3482846"/>
          </a:xfrm>
        </p:grpSpPr>
        <p:sp>
          <p:nvSpPr>
            <p:cNvPr id="196" name="Google Shape;196;p22"/>
            <p:cNvSpPr/>
            <p:nvPr/>
          </p:nvSpPr>
          <p:spPr>
            <a:xfrm>
              <a:off x="0" y="1189989"/>
              <a:ext cx="3546900" cy="669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 Plan</a:t>
              </a:r>
              <a:endParaRPr>
                <a:solidFill>
                  <a:srgbClr val="FFFFFF"/>
                </a:solidFill>
                <a:latin typeface="Roboto"/>
                <a:ea typeface="Roboto"/>
                <a:cs typeface="Roboto"/>
                <a:sym typeface="Roboto"/>
              </a:endParaRPr>
            </a:p>
          </p:txBody>
        </p:sp>
        <p:sp>
          <p:nvSpPr>
            <p:cNvPr id="197" name="Google Shape;197;p22"/>
            <p:cNvSpPr txBox="1"/>
            <p:nvPr/>
          </p:nvSpPr>
          <p:spPr>
            <a:xfrm>
              <a:off x="258987" y="2057136"/>
              <a:ext cx="2832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Outlines test objectives, scope, strategies, environment, schedule, roles &amp; responsibilities, and risks</a:t>
              </a:r>
              <a:endParaRPr sz="1200">
                <a:solidFill>
                  <a:schemeClr val="lt1"/>
                </a:solidFill>
                <a:latin typeface="Roboto"/>
                <a:ea typeface="Roboto"/>
                <a:cs typeface="Roboto"/>
                <a:sym typeface="Roboto"/>
              </a:endParaRPr>
            </a:p>
          </p:txBody>
        </p:sp>
      </p:grpSp>
      <p:grpSp>
        <p:nvGrpSpPr>
          <p:cNvPr id="198" name="Google Shape;198;p22"/>
          <p:cNvGrpSpPr/>
          <p:nvPr/>
        </p:nvGrpSpPr>
        <p:grpSpPr>
          <a:xfrm>
            <a:off x="3084942" y="528250"/>
            <a:ext cx="3305700" cy="3483050"/>
            <a:chOff x="2944204" y="1189775"/>
            <a:chExt cx="3305700" cy="3483050"/>
          </a:xfrm>
        </p:grpSpPr>
        <p:sp>
          <p:nvSpPr>
            <p:cNvPr id="199" name="Google Shape;199;p22"/>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 Cases</a:t>
              </a:r>
              <a:endParaRPr>
                <a:solidFill>
                  <a:srgbClr val="FFFFFF"/>
                </a:solidFill>
                <a:latin typeface="Roboto"/>
                <a:ea typeface="Roboto"/>
                <a:cs typeface="Roboto"/>
                <a:sym typeface="Roboto"/>
              </a:endParaRPr>
            </a:p>
          </p:txBody>
        </p:sp>
        <p:sp>
          <p:nvSpPr>
            <p:cNvPr id="200" name="Google Shape;200;p22"/>
            <p:cNvSpPr txBox="1"/>
            <p:nvPr/>
          </p:nvSpPr>
          <p:spPr>
            <a:xfrm>
              <a:off x="3211988" y="2057125"/>
              <a:ext cx="27525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Assesses functionality, usability, and security of each feature of the system to verify they fulfill requirements</a:t>
              </a:r>
              <a:endParaRPr sz="1200">
                <a:solidFill>
                  <a:schemeClr val="lt1"/>
                </a:solidFill>
                <a:latin typeface="Roboto"/>
                <a:ea typeface="Roboto"/>
                <a:cs typeface="Roboto"/>
                <a:sym typeface="Roboto"/>
              </a:endParaRPr>
            </a:p>
          </p:txBody>
        </p:sp>
      </p:grpSp>
      <p:pic>
        <p:nvPicPr>
          <p:cNvPr id="201" name="Google Shape;201;p22"/>
          <p:cNvPicPr preferRelativeResize="0"/>
          <p:nvPr/>
        </p:nvPicPr>
        <p:blipFill rotWithShape="1">
          <a:blip r:embed="rId4">
            <a:alphaModFix/>
          </a:blip>
          <a:srcRect b="0" l="1989" r="0" t="0"/>
          <a:stretch/>
        </p:blipFill>
        <p:spPr>
          <a:xfrm>
            <a:off x="6466850" y="2233575"/>
            <a:ext cx="2274150" cy="2587600"/>
          </a:xfrm>
          <a:prstGeom prst="rect">
            <a:avLst/>
          </a:prstGeom>
          <a:noFill/>
          <a:ln>
            <a:noFill/>
          </a:ln>
        </p:spPr>
      </p:pic>
      <p:pic>
        <p:nvPicPr>
          <p:cNvPr id="202" name="Google Shape;202;p22"/>
          <p:cNvPicPr preferRelativeResize="0"/>
          <p:nvPr/>
        </p:nvPicPr>
        <p:blipFill rotWithShape="1">
          <a:blip r:embed="rId5">
            <a:alphaModFix/>
          </a:blip>
          <a:srcRect b="0" l="1620" r="3638" t="0"/>
          <a:stretch/>
        </p:blipFill>
        <p:spPr>
          <a:xfrm>
            <a:off x="537425" y="2233575"/>
            <a:ext cx="2237326" cy="258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Reviews and Inspections</a:t>
            </a:r>
            <a:endParaRPr/>
          </a:p>
        </p:txBody>
      </p:sp>
      <p:sp>
        <p:nvSpPr>
          <p:cNvPr id="208" name="Google Shape;20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Retrospective Inspection and Reviews</a:t>
            </a:r>
            <a:endParaRPr sz="5600"/>
          </a:p>
          <a:p>
            <a:pPr indent="-311150" lvl="0" marL="457200" rtl="0" algn="l">
              <a:lnSpc>
                <a:spcPct val="150000"/>
              </a:lnSpc>
              <a:spcBef>
                <a:spcPts val="1200"/>
              </a:spcBef>
              <a:spcAft>
                <a:spcPts val="0"/>
              </a:spcAft>
              <a:buSzPct val="100000"/>
              <a:buChar char="➔"/>
            </a:pPr>
            <a:r>
              <a:rPr lang="en" sz="5200"/>
              <a:t>The team </a:t>
            </a:r>
            <a:r>
              <a:rPr lang="en" sz="5200"/>
              <a:t>discussed</a:t>
            </a:r>
            <a:r>
              <a:rPr lang="en" sz="5200"/>
              <a:t> what we could have done better in the tutorial times.</a:t>
            </a:r>
            <a:endParaRPr sz="5200"/>
          </a:p>
          <a:p>
            <a:pPr indent="-311150" lvl="0" marL="457200" rtl="0" algn="l">
              <a:lnSpc>
                <a:spcPct val="150000"/>
              </a:lnSpc>
              <a:spcBef>
                <a:spcPts val="0"/>
              </a:spcBef>
              <a:spcAft>
                <a:spcPts val="0"/>
              </a:spcAft>
              <a:buSzPct val="100000"/>
              <a:buChar char="➔"/>
            </a:pPr>
            <a:r>
              <a:rPr lang="en" sz="5200"/>
              <a:t>Main issues that we improved upon:</a:t>
            </a:r>
            <a:endParaRPr sz="5200"/>
          </a:p>
          <a:p>
            <a:pPr indent="-311150" lvl="1" marL="914400" rtl="0" algn="l">
              <a:lnSpc>
                <a:spcPct val="150000"/>
              </a:lnSpc>
              <a:spcBef>
                <a:spcPts val="0"/>
              </a:spcBef>
              <a:spcAft>
                <a:spcPts val="0"/>
              </a:spcAft>
              <a:buSzPct val="100000"/>
              <a:buChar char="◆"/>
            </a:pPr>
            <a:r>
              <a:rPr lang="en" sz="5200"/>
              <a:t>Understanding technologies better since the steep learning curve slowed down our progress</a:t>
            </a:r>
            <a:endParaRPr sz="5200"/>
          </a:p>
          <a:p>
            <a:pPr indent="-311150" lvl="1" marL="914400" rtl="0" algn="l">
              <a:lnSpc>
                <a:spcPct val="150000"/>
              </a:lnSpc>
              <a:spcBef>
                <a:spcPts val="0"/>
              </a:spcBef>
              <a:spcAft>
                <a:spcPts val="0"/>
              </a:spcAft>
              <a:buSzPct val="100000"/>
              <a:buChar char="◆"/>
            </a:pPr>
            <a:r>
              <a:rPr lang="en" sz="5200"/>
              <a:t>One of our main developers dropped the class which taught us not to be dependent on one individual</a:t>
            </a:r>
            <a:endParaRPr sz="5200"/>
          </a:p>
          <a:p>
            <a:pPr indent="-311150" lvl="1" marL="914400" rtl="0" algn="l">
              <a:lnSpc>
                <a:spcPct val="150000"/>
              </a:lnSpc>
              <a:spcBef>
                <a:spcPts val="0"/>
              </a:spcBef>
              <a:spcAft>
                <a:spcPts val="0"/>
              </a:spcAft>
              <a:buSzPct val="100000"/>
              <a:buChar char="◆"/>
            </a:pPr>
            <a:r>
              <a:rPr lang="en" sz="5200"/>
              <a:t>Over estimation of goals due to incomplete understanding of the Template used for frontend</a:t>
            </a:r>
            <a:endParaRPr sz="5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Reviews and Inspection</a:t>
            </a:r>
            <a:endParaRPr/>
          </a:p>
        </p:txBody>
      </p:sp>
      <p:sp>
        <p:nvSpPr>
          <p:cNvPr id="214" name="Google Shape;214;p24"/>
          <p:cNvSpPr txBox="1"/>
          <p:nvPr>
            <p:ph idx="1" type="body"/>
          </p:nvPr>
        </p:nvSpPr>
        <p:spPr>
          <a:xfrm>
            <a:off x="1297500" y="1567550"/>
            <a:ext cx="7038900" cy="336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Peer reviews and Code Reviews</a:t>
            </a:r>
            <a:endParaRPr sz="5600"/>
          </a:p>
          <a:p>
            <a:pPr indent="-311150" lvl="0" marL="457200" rtl="0" algn="l">
              <a:spcBef>
                <a:spcPts val="1200"/>
              </a:spcBef>
              <a:spcAft>
                <a:spcPts val="0"/>
              </a:spcAft>
              <a:buSzPct val="100000"/>
              <a:buChar char="➔"/>
            </a:pPr>
            <a:r>
              <a:rPr lang="en" sz="5200"/>
              <a:t>We conducted several code review session along with pair programming with the development team.</a:t>
            </a:r>
            <a:endParaRPr sz="5200"/>
          </a:p>
          <a:p>
            <a:pPr indent="-311150" lvl="0" marL="457200" rtl="0" algn="l">
              <a:spcBef>
                <a:spcPts val="0"/>
              </a:spcBef>
              <a:spcAft>
                <a:spcPts val="0"/>
              </a:spcAft>
              <a:buSzPct val="100000"/>
              <a:buChar char="➔"/>
            </a:pPr>
            <a:r>
              <a:rPr lang="en" sz="5200"/>
              <a:t>We were working to get rid of the template and implement user login/registering.</a:t>
            </a:r>
            <a:endParaRPr sz="5200"/>
          </a:p>
          <a:p>
            <a:pPr indent="-311150" lvl="0" marL="457200" rtl="0" algn="l">
              <a:spcBef>
                <a:spcPts val="0"/>
              </a:spcBef>
              <a:spcAft>
                <a:spcPts val="0"/>
              </a:spcAft>
              <a:buSzPct val="100000"/>
              <a:buChar char="➔"/>
            </a:pPr>
            <a:r>
              <a:rPr lang="en" sz="5200"/>
              <a:t>Setting up the database and testing it with the frontend and backend was done in this code reviewing sessions.</a:t>
            </a:r>
            <a:endParaRPr sz="5200"/>
          </a:p>
          <a:p>
            <a:pPr indent="0" lvl="0" marL="0" rtl="0" algn="l">
              <a:spcBef>
                <a:spcPts val="1200"/>
              </a:spcBef>
              <a:spcAft>
                <a:spcPts val="0"/>
              </a:spcAft>
              <a:buNone/>
            </a:pPr>
            <a:r>
              <a:t/>
            </a:r>
            <a:endParaRPr sz="4000"/>
          </a:p>
          <a:p>
            <a:pPr indent="-311150" lvl="0" marL="457200" rtl="0" algn="l">
              <a:spcBef>
                <a:spcPts val="1200"/>
              </a:spcBef>
              <a:spcAft>
                <a:spcPts val="0"/>
              </a:spcAft>
              <a:buSzPct val="100000"/>
              <a:buChar char="➔"/>
            </a:pPr>
            <a:r>
              <a:rPr lang="en" sz="5200"/>
              <a:t>For peer reviews, our team met over Discord and split up into smaller </a:t>
            </a:r>
            <a:r>
              <a:rPr lang="en" sz="5200"/>
              <a:t>teams to go over peer’s artifacts and comment on it.</a:t>
            </a:r>
            <a:endParaRPr sz="5200"/>
          </a:p>
          <a:p>
            <a:pPr indent="-311150" lvl="0" marL="457200" rtl="0" algn="l">
              <a:spcBef>
                <a:spcPts val="0"/>
              </a:spcBef>
              <a:spcAft>
                <a:spcPts val="0"/>
              </a:spcAft>
              <a:buSzPct val="100000"/>
              <a:buChar char="➔"/>
            </a:pPr>
            <a:r>
              <a:rPr lang="en" sz="5200"/>
              <a:t>We pick different members of our team every deliverable to give everyone a chance for peer reviewing.</a:t>
            </a:r>
            <a:endParaRPr sz="5200"/>
          </a:p>
          <a:p>
            <a:pPr indent="-311150" lvl="0" marL="457200" rtl="0" algn="l">
              <a:spcBef>
                <a:spcPts val="0"/>
              </a:spcBef>
              <a:spcAft>
                <a:spcPts val="0"/>
              </a:spcAft>
              <a:buSzPct val="100000"/>
              <a:buChar char="➔"/>
            </a:pPr>
            <a:r>
              <a:rPr lang="en" sz="5200"/>
              <a:t>The peer review contains a summary of the artifact, comments on what the person did good and what improvements they can make.</a:t>
            </a:r>
            <a:endParaRPr sz="52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for next deliverable</a:t>
            </a:r>
            <a:endParaRPr/>
          </a:p>
        </p:txBody>
      </p:sp>
      <p:sp>
        <p:nvSpPr>
          <p:cNvPr id="220" name="Google Shape;22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Creating prototypes for table and timeline for the dashboard page</a:t>
            </a:r>
            <a:endParaRPr/>
          </a:p>
          <a:p>
            <a:pPr indent="-311150" lvl="0" marL="457200" rtl="0" algn="l">
              <a:lnSpc>
                <a:spcPct val="150000"/>
              </a:lnSpc>
              <a:spcBef>
                <a:spcPts val="0"/>
              </a:spcBef>
              <a:spcAft>
                <a:spcPts val="0"/>
              </a:spcAft>
              <a:buSzPts val="1300"/>
              <a:buChar char="●"/>
            </a:pPr>
            <a:r>
              <a:rPr lang="en"/>
              <a:t>Create an admin side interface</a:t>
            </a:r>
            <a:endParaRPr/>
          </a:p>
          <a:p>
            <a:pPr indent="-311150" lvl="0" marL="457200" rtl="0" algn="l">
              <a:lnSpc>
                <a:spcPct val="150000"/>
              </a:lnSpc>
              <a:spcBef>
                <a:spcPts val="0"/>
              </a:spcBef>
              <a:spcAft>
                <a:spcPts val="0"/>
              </a:spcAft>
              <a:buSzPts val="1300"/>
              <a:buChar char="●"/>
            </a:pPr>
            <a:r>
              <a:rPr lang="en"/>
              <a:t>Admin able to add/remove users</a:t>
            </a:r>
            <a:endParaRPr/>
          </a:p>
          <a:p>
            <a:pPr indent="-311150" lvl="0" marL="457200" rtl="0" algn="l">
              <a:lnSpc>
                <a:spcPct val="150000"/>
              </a:lnSpc>
              <a:spcBef>
                <a:spcPts val="0"/>
              </a:spcBef>
              <a:spcAft>
                <a:spcPts val="0"/>
              </a:spcAft>
              <a:buSzPts val="1300"/>
              <a:buChar char="●"/>
            </a:pPr>
            <a:r>
              <a:rPr lang="en"/>
              <a:t>Possible graphs for different symptoms</a:t>
            </a:r>
            <a:endParaRPr/>
          </a:p>
          <a:p>
            <a:pPr indent="-311150" lvl="0" marL="457200" rtl="0" algn="l">
              <a:lnSpc>
                <a:spcPct val="150000"/>
              </a:lnSpc>
              <a:spcBef>
                <a:spcPts val="0"/>
              </a:spcBef>
              <a:spcAft>
                <a:spcPts val="0"/>
              </a:spcAft>
              <a:buSzPts val="1300"/>
              <a:buChar char="●"/>
            </a:pPr>
            <a:r>
              <a:rPr lang="en"/>
              <a:t>Putting data from csv files into our DB</a:t>
            </a:r>
            <a:endParaRPr/>
          </a:p>
          <a:p>
            <a:pPr indent="-311150" lvl="0" marL="457200" rtl="0" algn="l">
              <a:lnSpc>
                <a:spcPct val="150000"/>
              </a:lnSpc>
              <a:spcBef>
                <a:spcPts val="0"/>
              </a:spcBef>
              <a:spcAft>
                <a:spcPts val="0"/>
              </a:spcAft>
              <a:buSzPts val="1300"/>
              <a:buChar char="●"/>
            </a:pPr>
            <a:r>
              <a:rPr lang="en"/>
              <a:t>Filter data for the ‘My Journey’ timeline</a:t>
            </a:r>
            <a:endParaRPr/>
          </a:p>
          <a:p>
            <a:pPr indent="-311150" lvl="0" marL="457200" rtl="0" algn="l">
              <a:lnSpc>
                <a:spcPct val="150000"/>
              </a:lnSpc>
              <a:spcBef>
                <a:spcPts val="0"/>
              </a:spcBef>
              <a:spcAft>
                <a:spcPts val="0"/>
              </a:spcAft>
              <a:buSzPts val="1300"/>
              <a:buChar char="●"/>
            </a:pPr>
            <a:r>
              <a:rPr lang="en"/>
              <a:t>Implement unit testing and integration testing(actual code)</a:t>
            </a:r>
            <a:endParaRPr/>
          </a:p>
          <a:p>
            <a:pPr indent="-311150" lvl="0" marL="457200" rtl="0" algn="l">
              <a:lnSpc>
                <a:spcPct val="150000"/>
              </a:lnSpc>
              <a:spcBef>
                <a:spcPts val="0"/>
              </a:spcBef>
              <a:spcAft>
                <a:spcPts val="0"/>
              </a:spcAft>
              <a:buSzPts val="1300"/>
              <a:buChar char="●"/>
            </a:pPr>
            <a:r>
              <a:rPr lang="en"/>
              <a:t>Styling the frontend by abiding to the design principles</a:t>
            </a:r>
            <a:endParaRPr/>
          </a:p>
          <a:p>
            <a:pPr indent="-311150" lvl="0" marL="457200" rtl="0" algn="l">
              <a:lnSpc>
                <a:spcPct val="150000"/>
              </a:lnSpc>
              <a:spcBef>
                <a:spcPts val="0"/>
              </a:spcBef>
              <a:spcAft>
                <a:spcPts val="0"/>
              </a:spcAft>
              <a:buSzPts val="1300"/>
              <a:buChar char="●"/>
            </a:pPr>
            <a:r>
              <a:rPr lang="en"/>
              <a:t>Creating a risk matrix to better assess and deal with ris</a:t>
            </a:r>
            <a:r>
              <a:rPr lang="en"/>
              <a:t>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26"/>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6500">
                <a:latin typeface="Montserrat"/>
                <a:ea typeface="Montserrat"/>
                <a:cs typeface="Montserrat"/>
                <a:sym typeface="Montserrat"/>
              </a:rPr>
              <a:t>Questions?</a:t>
            </a:r>
            <a:endParaRPr b="1" sz="65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Responsibilities</a:t>
            </a:r>
            <a:endParaRPr/>
          </a:p>
        </p:txBody>
      </p:sp>
      <p:graphicFrame>
        <p:nvGraphicFramePr>
          <p:cNvPr id="141" name="Google Shape;141;p14"/>
          <p:cNvGraphicFramePr/>
          <p:nvPr/>
        </p:nvGraphicFramePr>
        <p:xfrm>
          <a:off x="470125" y="1688575"/>
          <a:ext cx="3000000" cy="3000000"/>
        </p:xfrm>
        <a:graphic>
          <a:graphicData uri="http://schemas.openxmlformats.org/drawingml/2006/table">
            <a:tbl>
              <a:tblPr>
                <a:noFill/>
                <a:tableStyleId>{604881BB-2D08-44D7-9DFA-A0B7F29C23B9}</a:tableStyleId>
              </a:tblPr>
              <a:tblGrid>
                <a:gridCol w="1150275"/>
                <a:gridCol w="1150275"/>
                <a:gridCol w="1150275"/>
                <a:gridCol w="1150275"/>
                <a:gridCol w="1150275"/>
                <a:gridCol w="1150275"/>
                <a:gridCol w="1150275"/>
              </a:tblGrid>
              <a:tr h="758700">
                <a:tc>
                  <a:txBody>
                    <a:bodyPr/>
                    <a:lstStyle/>
                    <a:p>
                      <a:pPr indent="0" lvl="0" marL="0" rtl="0" algn="ctr">
                        <a:spcBef>
                          <a:spcPts val="0"/>
                        </a:spcBef>
                        <a:spcAft>
                          <a:spcPts val="0"/>
                        </a:spcAft>
                        <a:buNone/>
                      </a:pPr>
                      <a:r>
                        <a:rPr b="1" lang="en">
                          <a:solidFill>
                            <a:schemeClr val="lt1"/>
                          </a:solidFill>
                        </a:rPr>
                        <a:t>Project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solidFill>
                            <a:schemeClr val="lt1"/>
                          </a:solidFill>
                        </a:rPr>
                        <a:t>Build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solidFill>
                            <a:schemeClr val="lt1"/>
                          </a:solidFill>
                        </a:rPr>
                        <a:t>Risk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1000"/>
                        </a:spcAft>
                        <a:buNone/>
                      </a:pPr>
                      <a:r>
                        <a:rPr b="1" lang="en">
                          <a:solidFill>
                            <a:schemeClr val="lt1"/>
                          </a:solidFill>
                        </a:rPr>
                        <a:t>Dev Lead</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Devs</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Test Lead</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Testers</a:t>
                      </a:r>
                      <a:endParaRPr b="1">
                        <a:solidFill>
                          <a:schemeClr val="lt1"/>
                        </a:solidFill>
                      </a:endParaRPr>
                    </a:p>
                  </a:txBody>
                  <a:tcPr marT="91425" marB="91425" marR="91425" marL="91425" anchor="ctr">
                    <a:solidFill>
                      <a:schemeClr val="accent3"/>
                    </a:solidFill>
                  </a:tcPr>
                </a:tc>
              </a:tr>
              <a:tr h="1255325">
                <a:tc>
                  <a:txBody>
                    <a:bodyPr/>
                    <a:lstStyle/>
                    <a:p>
                      <a:pPr indent="0" lvl="0" marL="0" rtl="0" algn="ctr">
                        <a:spcBef>
                          <a:spcPts val="0"/>
                        </a:spcBef>
                        <a:spcAft>
                          <a:spcPts val="0"/>
                        </a:spcAft>
                        <a:buNone/>
                      </a:pPr>
                      <a:r>
                        <a:rPr b="1" lang="en" sz="1700">
                          <a:solidFill>
                            <a:schemeClr val="lt1"/>
                          </a:solidFill>
                        </a:rPr>
                        <a:t>Jeet</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Riley</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Hari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Ini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Herve</a:t>
                      </a:r>
                      <a:r>
                        <a:rPr b="1" lang="en" sz="1700">
                          <a:solidFill>
                            <a:schemeClr val="lt1"/>
                          </a:solidFill>
                        </a:rPr>
                        <a:t>, Alex</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Sashti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Vaidehi, Chi</a:t>
                      </a:r>
                      <a:endParaRPr b="1" sz="1700">
                        <a:solidFill>
                          <a:schemeClr val="lt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Delegation</a:t>
            </a:r>
            <a:endParaRPr/>
          </a:p>
        </p:txBody>
      </p:sp>
      <p:sp>
        <p:nvSpPr>
          <p:cNvPr id="147" name="Google Shape;147;p15"/>
          <p:cNvSpPr txBox="1"/>
          <p:nvPr>
            <p:ph idx="1" type="body"/>
          </p:nvPr>
        </p:nvSpPr>
        <p:spPr>
          <a:xfrm>
            <a:off x="1297500" y="1420600"/>
            <a:ext cx="7038900" cy="3187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 sz="1402"/>
              <a:t>Asana</a:t>
            </a:r>
            <a:endParaRPr sz="1402"/>
          </a:p>
          <a:p>
            <a:pPr indent="-311308" lvl="0" marL="457200" rtl="0" algn="l">
              <a:lnSpc>
                <a:spcPct val="130000"/>
              </a:lnSpc>
              <a:spcBef>
                <a:spcPts val="1200"/>
              </a:spcBef>
              <a:spcAft>
                <a:spcPts val="0"/>
              </a:spcAft>
              <a:buSzPts val="1303"/>
              <a:buChar char="➔"/>
            </a:pPr>
            <a:r>
              <a:rPr lang="en" sz="1302"/>
              <a:t>The PM created tasks for the Dev and the Test team at the beginning of this deliverable.</a:t>
            </a:r>
            <a:endParaRPr sz="1302"/>
          </a:p>
          <a:p>
            <a:pPr indent="-311308" lvl="0" marL="457200" rtl="0" algn="l">
              <a:lnSpc>
                <a:spcPct val="130000"/>
              </a:lnSpc>
              <a:spcBef>
                <a:spcPts val="0"/>
              </a:spcBef>
              <a:spcAft>
                <a:spcPts val="0"/>
              </a:spcAft>
              <a:buSzPts val="1303"/>
              <a:buChar char="➔"/>
            </a:pPr>
            <a:r>
              <a:rPr lang="en" sz="1302"/>
              <a:t>Tasks include user stories, mini milestones and general to dos.</a:t>
            </a:r>
            <a:endParaRPr sz="1302"/>
          </a:p>
          <a:p>
            <a:pPr indent="-311308" lvl="0" marL="457200" rtl="0" algn="l">
              <a:lnSpc>
                <a:spcPct val="130000"/>
              </a:lnSpc>
              <a:spcBef>
                <a:spcPts val="0"/>
              </a:spcBef>
              <a:spcAft>
                <a:spcPts val="0"/>
              </a:spcAft>
              <a:buSzPts val="1303"/>
              <a:buChar char="➔"/>
            </a:pPr>
            <a:r>
              <a:rPr lang="en" sz="1302"/>
              <a:t>Tasks on Asana had</a:t>
            </a:r>
            <a:endParaRPr sz="1302"/>
          </a:p>
          <a:p>
            <a:pPr indent="-311308" lvl="1" marL="914400" rtl="0" algn="l">
              <a:lnSpc>
                <a:spcPct val="130000"/>
              </a:lnSpc>
              <a:spcBef>
                <a:spcPts val="0"/>
              </a:spcBef>
              <a:spcAft>
                <a:spcPts val="0"/>
              </a:spcAft>
              <a:buSzPts val="1303"/>
              <a:buChar char="◆"/>
            </a:pPr>
            <a:r>
              <a:rPr lang="en" sz="1302"/>
              <a:t>An estimation time</a:t>
            </a:r>
            <a:endParaRPr sz="1302"/>
          </a:p>
          <a:p>
            <a:pPr indent="-311308" lvl="1" marL="914400" rtl="0" algn="l">
              <a:lnSpc>
                <a:spcPct val="130000"/>
              </a:lnSpc>
              <a:spcBef>
                <a:spcPts val="0"/>
              </a:spcBef>
              <a:spcAft>
                <a:spcPts val="0"/>
              </a:spcAft>
              <a:buSzPts val="1303"/>
              <a:buChar char="◆"/>
            </a:pPr>
            <a:r>
              <a:rPr lang="en" sz="1302"/>
              <a:t>Priority of the task</a:t>
            </a:r>
            <a:endParaRPr sz="1302"/>
          </a:p>
          <a:p>
            <a:pPr indent="-311308" lvl="1" marL="914400" rtl="0" algn="l">
              <a:lnSpc>
                <a:spcPct val="130000"/>
              </a:lnSpc>
              <a:spcBef>
                <a:spcPts val="0"/>
              </a:spcBef>
              <a:spcAft>
                <a:spcPts val="0"/>
              </a:spcAft>
              <a:buSzPts val="1303"/>
              <a:buChar char="◆"/>
            </a:pPr>
            <a:r>
              <a:rPr lang="en" sz="1302"/>
              <a:t>Status of completion</a:t>
            </a:r>
            <a:endParaRPr sz="1302"/>
          </a:p>
          <a:p>
            <a:pPr indent="-311308" lvl="1" marL="914400" rtl="0" algn="l">
              <a:lnSpc>
                <a:spcPct val="130000"/>
              </a:lnSpc>
              <a:spcBef>
                <a:spcPts val="0"/>
              </a:spcBef>
              <a:spcAft>
                <a:spcPts val="0"/>
              </a:spcAft>
              <a:buSzPts val="1303"/>
              <a:buChar char="◆"/>
            </a:pPr>
            <a:r>
              <a:rPr lang="en" sz="1302"/>
              <a:t>Assigned people on that task</a:t>
            </a:r>
            <a:endParaRPr sz="1117"/>
          </a:p>
          <a:p>
            <a:pPr indent="-311308" lvl="0" marL="457200" rtl="0" algn="l">
              <a:lnSpc>
                <a:spcPct val="130000"/>
              </a:lnSpc>
              <a:spcBef>
                <a:spcPts val="0"/>
              </a:spcBef>
              <a:spcAft>
                <a:spcPts val="0"/>
              </a:spcAft>
              <a:buSzPts val="1303"/>
              <a:buChar char="➔"/>
            </a:pPr>
            <a:r>
              <a:rPr lang="en" sz="1302"/>
              <a:t>We focused on getting the functionality down for our system.</a:t>
            </a:r>
            <a:endParaRPr sz="1302"/>
          </a:p>
          <a:p>
            <a:pPr indent="-311308" lvl="0" marL="457200" rtl="0" algn="l">
              <a:lnSpc>
                <a:spcPct val="130000"/>
              </a:lnSpc>
              <a:spcBef>
                <a:spcPts val="0"/>
              </a:spcBef>
              <a:spcAft>
                <a:spcPts val="0"/>
              </a:spcAft>
              <a:buSzPts val="1303"/>
              <a:buChar char="➔"/>
            </a:pPr>
            <a:r>
              <a:rPr lang="en" sz="1302"/>
              <a:t>Dev team worked on frontend-backend-database communication.</a:t>
            </a:r>
            <a:endParaRPr sz="1302"/>
          </a:p>
          <a:p>
            <a:pPr indent="-311308" lvl="0" marL="457200" rtl="0" algn="l">
              <a:lnSpc>
                <a:spcPct val="130000"/>
              </a:lnSpc>
              <a:spcBef>
                <a:spcPts val="0"/>
              </a:spcBef>
              <a:spcAft>
                <a:spcPts val="0"/>
              </a:spcAft>
              <a:buSzPts val="1303"/>
              <a:buChar char="➔"/>
            </a:pPr>
            <a:r>
              <a:rPr lang="en" sz="1302"/>
              <a:t>While the test team improved the test plan and test matrix.</a:t>
            </a:r>
            <a:endParaRPr sz="1302"/>
          </a:p>
        </p:txBody>
      </p:sp>
      <p:pic>
        <p:nvPicPr>
          <p:cNvPr id="148" name="Google Shape;148;p15"/>
          <p:cNvPicPr preferRelativeResize="0"/>
          <p:nvPr/>
        </p:nvPicPr>
        <p:blipFill>
          <a:blip r:embed="rId3">
            <a:alphaModFix/>
          </a:blip>
          <a:stretch>
            <a:fillRect/>
          </a:stretch>
        </p:blipFill>
        <p:spPr>
          <a:xfrm>
            <a:off x="6567225" y="2622750"/>
            <a:ext cx="2520750" cy="252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Set for this deliverable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Our main goal for this deliverable was to</a:t>
            </a:r>
            <a:endParaRPr/>
          </a:p>
          <a:p>
            <a:pPr indent="-311150" lvl="1" marL="914400" rtl="0" algn="l">
              <a:lnSpc>
                <a:spcPct val="150000"/>
              </a:lnSpc>
              <a:spcBef>
                <a:spcPts val="0"/>
              </a:spcBef>
              <a:spcAft>
                <a:spcPts val="0"/>
              </a:spcAft>
              <a:buSzPts val="1300"/>
              <a:buChar char="◆"/>
            </a:pPr>
            <a:r>
              <a:rPr lang="en" sz="1300"/>
              <a:t>Have the user register/login to the webapp</a:t>
            </a:r>
            <a:endParaRPr sz="1300"/>
          </a:p>
          <a:p>
            <a:pPr indent="-311150" lvl="1" marL="914400" rtl="0" algn="l">
              <a:lnSpc>
                <a:spcPct val="150000"/>
              </a:lnSpc>
              <a:spcBef>
                <a:spcPts val="0"/>
              </a:spcBef>
              <a:spcAft>
                <a:spcPts val="0"/>
              </a:spcAft>
              <a:buSzPts val="1300"/>
              <a:buChar char="◆"/>
            </a:pPr>
            <a:r>
              <a:rPr lang="en" sz="1300"/>
              <a:t>Admins can approve users’ registration request</a:t>
            </a:r>
            <a:endParaRPr sz="1300"/>
          </a:p>
          <a:p>
            <a:pPr indent="-311150" lvl="1" marL="914400" rtl="0" algn="l">
              <a:lnSpc>
                <a:spcPct val="150000"/>
              </a:lnSpc>
              <a:spcBef>
                <a:spcPts val="0"/>
              </a:spcBef>
              <a:spcAft>
                <a:spcPts val="0"/>
              </a:spcAft>
              <a:buSzPts val="1300"/>
              <a:buChar char="◆"/>
            </a:pPr>
            <a:r>
              <a:rPr lang="en" sz="1300"/>
              <a:t>Implementing more features on the dashboard page</a:t>
            </a:r>
            <a:endParaRPr sz="1300"/>
          </a:p>
          <a:p>
            <a:pPr indent="-311150" lvl="1" marL="914400" rtl="0" algn="l">
              <a:lnSpc>
                <a:spcPct val="150000"/>
              </a:lnSpc>
              <a:spcBef>
                <a:spcPts val="0"/>
              </a:spcBef>
              <a:spcAft>
                <a:spcPts val="0"/>
              </a:spcAft>
              <a:buSzPts val="1300"/>
              <a:buChar char="◆"/>
            </a:pPr>
            <a:r>
              <a:rPr lang="en" sz="1300"/>
              <a:t>Display user data in tables and graphs</a:t>
            </a:r>
            <a:endParaRPr sz="1300"/>
          </a:p>
          <a:p>
            <a:pPr indent="-311150" lvl="1" marL="914400" rtl="0" algn="l">
              <a:lnSpc>
                <a:spcPct val="150000"/>
              </a:lnSpc>
              <a:spcBef>
                <a:spcPts val="0"/>
              </a:spcBef>
              <a:spcAft>
                <a:spcPts val="0"/>
              </a:spcAft>
              <a:buSzPts val="1300"/>
              <a:buChar char="◆"/>
            </a:pPr>
            <a:r>
              <a:rPr lang="en" sz="1300"/>
              <a:t>Render the ‘My Journey’ view with filter options</a:t>
            </a:r>
            <a:endParaRPr sz="1300"/>
          </a:p>
          <a:p>
            <a:pPr indent="-311150" lvl="1" marL="914400" rtl="0" algn="l">
              <a:lnSpc>
                <a:spcPct val="150000"/>
              </a:lnSpc>
              <a:spcBef>
                <a:spcPts val="0"/>
              </a:spcBef>
              <a:spcAft>
                <a:spcPts val="0"/>
              </a:spcAft>
              <a:buSzPts val="1300"/>
              <a:buChar char="◆"/>
            </a:pPr>
            <a:r>
              <a:rPr lang="en" sz="1300"/>
              <a:t>Implement Unit and Integration testing</a:t>
            </a:r>
            <a:endParaRPr sz="1300"/>
          </a:p>
          <a:p>
            <a:pPr indent="-311150" lvl="1" marL="914400" rtl="0" algn="l">
              <a:lnSpc>
                <a:spcPct val="150000"/>
              </a:lnSpc>
              <a:spcBef>
                <a:spcPts val="0"/>
              </a:spcBef>
              <a:spcAft>
                <a:spcPts val="0"/>
              </a:spcAft>
              <a:buSzPts val="1300"/>
              <a:buChar char="◆"/>
            </a:pPr>
            <a:r>
              <a:rPr lang="en" sz="1300"/>
              <a:t>Improving the risk plan and its management</a:t>
            </a:r>
            <a:endParaRPr sz="1300"/>
          </a:p>
        </p:txBody>
      </p:sp>
      <p:pic>
        <p:nvPicPr>
          <p:cNvPr id="155" name="Google Shape;155;p16"/>
          <p:cNvPicPr preferRelativeResize="0"/>
          <p:nvPr/>
        </p:nvPicPr>
        <p:blipFill>
          <a:blip r:embed="rId3">
            <a:alphaModFix/>
          </a:blip>
          <a:stretch>
            <a:fillRect/>
          </a:stretch>
        </p:blipFill>
        <p:spPr>
          <a:xfrm>
            <a:off x="5983925" y="980500"/>
            <a:ext cx="2975176" cy="2975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Changes or adoption in technologies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Stopped using the frontend template as it presented too many problems</a:t>
            </a:r>
            <a:endParaRPr/>
          </a:p>
          <a:p>
            <a:pPr indent="-311150" lvl="0" marL="457200" rtl="0" algn="l">
              <a:lnSpc>
                <a:spcPct val="200000"/>
              </a:lnSpc>
              <a:spcBef>
                <a:spcPts val="0"/>
              </a:spcBef>
              <a:spcAft>
                <a:spcPts val="0"/>
              </a:spcAft>
              <a:buSzPts val="1300"/>
              <a:buChar char="➔"/>
            </a:pPr>
            <a:r>
              <a:rPr lang="en"/>
              <a:t>Started frontend from scratch using same technologies( </a:t>
            </a:r>
            <a:r>
              <a:rPr lang="en"/>
              <a:t>essentially</a:t>
            </a:r>
            <a:r>
              <a:rPr lang="en"/>
              <a:t> moved to ID 1’s frontend )</a:t>
            </a:r>
            <a:endParaRPr/>
          </a:p>
          <a:p>
            <a:pPr indent="-311150" lvl="0" marL="457200" rtl="0" algn="l">
              <a:lnSpc>
                <a:spcPct val="200000"/>
              </a:lnSpc>
              <a:spcBef>
                <a:spcPts val="0"/>
              </a:spcBef>
              <a:spcAft>
                <a:spcPts val="0"/>
              </a:spcAft>
              <a:buSzPts val="1300"/>
              <a:buChar char="➔"/>
            </a:pPr>
            <a:r>
              <a:rPr lang="en"/>
              <a:t>Adaption of Asana for task delegation began this deliverable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Removal of frontend template to get rid of the issues encountered</a:t>
            </a:r>
            <a:endParaRPr/>
          </a:p>
          <a:p>
            <a:pPr indent="-311150" lvl="0" marL="457200" rtl="0" algn="l">
              <a:lnSpc>
                <a:spcPct val="200000"/>
              </a:lnSpc>
              <a:spcBef>
                <a:spcPts val="0"/>
              </a:spcBef>
              <a:spcAft>
                <a:spcPts val="0"/>
              </a:spcAft>
              <a:buSzPts val="1300"/>
              <a:buChar char="➔"/>
            </a:pPr>
            <a:r>
              <a:rPr lang="en"/>
              <a:t>Login/ Registration system implemented(also connected with the backend)</a:t>
            </a:r>
            <a:endParaRPr/>
          </a:p>
          <a:p>
            <a:pPr indent="-311150" lvl="0" marL="457200" rtl="0" algn="l">
              <a:lnSpc>
                <a:spcPct val="200000"/>
              </a:lnSpc>
              <a:spcBef>
                <a:spcPts val="0"/>
              </a:spcBef>
              <a:spcAft>
                <a:spcPts val="0"/>
              </a:spcAft>
              <a:buSzPts val="1300"/>
              <a:buChar char="➔"/>
            </a:pPr>
            <a:r>
              <a:rPr lang="en"/>
              <a:t>Communication and connection set between frontend, backend and database</a:t>
            </a:r>
            <a:endParaRPr/>
          </a:p>
          <a:p>
            <a:pPr indent="-311150" lvl="0" marL="457200" rtl="0" algn="l">
              <a:lnSpc>
                <a:spcPct val="200000"/>
              </a:lnSpc>
              <a:spcBef>
                <a:spcPts val="0"/>
              </a:spcBef>
              <a:spcAft>
                <a:spcPts val="0"/>
              </a:spcAft>
              <a:buSzPts val="1300"/>
              <a:buChar char="➔"/>
            </a:pPr>
            <a:r>
              <a:rPr lang="en"/>
              <a:t>User profile and features of the dashboard currently under construction</a:t>
            </a:r>
            <a:endParaRPr/>
          </a:p>
          <a:p>
            <a:pPr indent="-311150" lvl="0" marL="457200" rtl="0" algn="l">
              <a:lnSpc>
                <a:spcPct val="200000"/>
              </a:lnSpc>
              <a:spcBef>
                <a:spcPts val="0"/>
              </a:spcBef>
              <a:spcAft>
                <a:spcPts val="0"/>
              </a:spcAft>
              <a:buSzPts val="1300"/>
              <a:buChar char="➔"/>
            </a:pPr>
            <a:r>
              <a:rPr lang="en"/>
              <a:t>Some sort of unit testing has begun; No integration testing yet</a:t>
            </a:r>
            <a:endParaRPr/>
          </a:p>
          <a:p>
            <a:pPr indent="-311150" lvl="0" marL="457200" rtl="0" algn="l">
              <a:lnSpc>
                <a:spcPct val="200000"/>
              </a:lnSpc>
              <a:spcBef>
                <a:spcPts val="0"/>
              </a:spcBef>
              <a:spcAft>
                <a:spcPts val="0"/>
              </a:spcAft>
              <a:buSzPts val="1300"/>
              <a:buChar char="➔"/>
            </a:pPr>
            <a:r>
              <a:rPr lang="en"/>
              <a:t>Only manual testing(UI testing) conducted so far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List and Risk Report</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a:t>A risk format is created to identify and explain the risk and its probability,  probability and severity.</a:t>
            </a:r>
            <a:endParaRPr/>
          </a:p>
          <a:p>
            <a:pPr indent="-311150" lvl="0" marL="457200" rtl="0" algn="l">
              <a:lnSpc>
                <a:spcPct val="150000"/>
              </a:lnSpc>
              <a:spcBef>
                <a:spcPts val="0"/>
              </a:spcBef>
              <a:spcAft>
                <a:spcPts val="0"/>
              </a:spcAft>
              <a:buSzPts val="1300"/>
              <a:buChar char="➔"/>
            </a:pPr>
            <a:r>
              <a:rPr lang="en"/>
              <a:t>If the priority is 0, that indicates the risk has been solved and we are keeping it as a record in case it comes back.</a:t>
            </a:r>
            <a:endParaRPr/>
          </a:p>
          <a:p>
            <a:pPr indent="-311150" lvl="0" marL="457200" rtl="0" algn="l">
              <a:lnSpc>
                <a:spcPct val="150000"/>
              </a:lnSpc>
              <a:spcBef>
                <a:spcPts val="0"/>
              </a:spcBef>
              <a:spcAft>
                <a:spcPts val="0"/>
              </a:spcAft>
              <a:buSzPts val="1300"/>
              <a:buChar char="➔"/>
            </a:pPr>
            <a:r>
              <a:rPr lang="en"/>
              <a:t>We have categorized risks in the following:</a:t>
            </a:r>
            <a:endParaRPr/>
          </a:p>
          <a:p>
            <a:pPr indent="-311150" lvl="1" marL="914400" rtl="0" algn="l">
              <a:lnSpc>
                <a:spcPct val="150000"/>
              </a:lnSpc>
              <a:spcBef>
                <a:spcPts val="0"/>
              </a:spcBef>
              <a:spcAft>
                <a:spcPts val="0"/>
              </a:spcAft>
              <a:buSzPts val="1300"/>
              <a:buChar char="◆"/>
            </a:pPr>
            <a:r>
              <a:rPr lang="en" sz="1300"/>
              <a:t>Code Risks</a:t>
            </a:r>
            <a:endParaRPr sz="1300"/>
          </a:p>
          <a:p>
            <a:pPr indent="-311150" lvl="1" marL="914400" rtl="0" algn="l">
              <a:lnSpc>
                <a:spcPct val="150000"/>
              </a:lnSpc>
              <a:spcBef>
                <a:spcPts val="0"/>
              </a:spcBef>
              <a:spcAft>
                <a:spcPts val="0"/>
              </a:spcAft>
              <a:buSzPts val="1300"/>
              <a:buChar char="◆"/>
            </a:pPr>
            <a:r>
              <a:rPr lang="en" sz="1300"/>
              <a:t>Management Risks</a:t>
            </a:r>
            <a:endParaRPr sz="1300"/>
          </a:p>
          <a:p>
            <a:pPr indent="-311150" lvl="1" marL="914400" rtl="0" algn="l">
              <a:lnSpc>
                <a:spcPct val="150000"/>
              </a:lnSpc>
              <a:spcBef>
                <a:spcPts val="0"/>
              </a:spcBef>
              <a:spcAft>
                <a:spcPts val="0"/>
              </a:spcAft>
              <a:buSzPts val="1300"/>
              <a:buChar char="◆"/>
            </a:pPr>
            <a:r>
              <a:rPr lang="en" sz="1300"/>
              <a:t>Operational Risks</a:t>
            </a:r>
            <a:endParaRPr sz="1300"/>
          </a:p>
          <a:p>
            <a:pPr indent="-311150" lvl="1" marL="914400" rtl="0" algn="l">
              <a:lnSpc>
                <a:spcPct val="150000"/>
              </a:lnSpc>
              <a:spcBef>
                <a:spcPts val="0"/>
              </a:spcBef>
              <a:spcAft>
                <a:spcPts val="0"/>
              </a:spcAft>
              <a:buSzPts val="1300"/>
              <a:buChar char="◆"/>
            </a:pPr>
            <a:r>
              <a:rPr lang="en" sz="1300"/>
              <a:t>Security Risks</a:t>
            </a:r>
            <a:endParaRPr sz="1300"/>
          </a:p>
          <a:p>
            <a:pPr indent="-311150" lvl="0" marL="457200" rtl="0" algn="l">
              <a:lnSpc>
                <a:spcPct val="150000"/>
              </a:lnSpc>
              <a:spcBef>
                <a:spcPts val="0"/>
              </a:spcBef>
              <a:spcAft>
                <a:spcPts val="0"/>
              </a:spcAft>
              <a:buSzPts val="1300"/>
              <a:buChar char="➔"/>
            </a:pPr>
            <a:r>
              <a:rPr lang="en"/>
              <a:t>We also plan to create a detailed risk matrix in the coming deliverables.</a:t>
            </a:r>
            <a:endParaRPr sz="1300"/>
          </a:p>
        </p:txBody>
      </p:sp>
      <p:pic>
        <p:nvPicPr>
          <p:cNvPr id="174" name="Google Shape;174;p19"/>
          <p:cNvPicPr preferRelativeResize="0"/>
          <p:nvPr/>
        </p:nvPicPr>
        <p:blipFill>
          <a:blip r:embed="rId3">
            <a:alphaModFix/>
          </a:blip>
          <a:stretch>
            <a:fillRect/>
          </a:stretch>
        </p:blipFill>
        <p:spPr>
          <a:xfrm>
            <a:off x="6100524" y="2571750"/>
            <a:ext cx="2351318" cy="15675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 Tracking</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For issue tracking we have started using Github Issues</a:t>
            </a:r>
            <a:endParaRPr/>
          </a:p>
          <a:p>
            <a:pPr indent="-311150" lvl="0" marL="457200" rtl="0" algn="l">
              <a:lnSpc>
                <a:spcPct val="150000"/>
              </a:lnSpc>
              <a:spcBef>
                <a:spcPts val="0"/>
              </a:spcBef>
              <a:spcAft>
                <a:spcPts val="0"/>
              </a:spcAft>
              <a:buSzPts val="1300"/>
              <a:buChar char="➔"/>
            </a:pPr>
            <a:r>
              <a:rPr lang="en"/>
              <a:t>Anytime a new problem is </a:t>
            </a:r>
            <a:r>
              <a:rPr lang="en"/>
              <a:t>found</a:t>
            </a:r>
            <a:r>
              <a:rPr lang="en"/>
              <a:t> the person that </a:t>
            </a:r>
            <a:r>
              <a:rPr lang="en"/>
              <a:t>found</a:t>
            </a:r>
            <a:r>
              <a:rPr lang="en"/>
              <a:t> it should be making a new issue on Github and assigning it to whoever is supposed to fix it if they have an idea (even if that person is themself).</a:t>
            </a:r>
            <a:endParaRPr/>
          </a:p>
          <a:p>
            <a:pPr indent="-311150" lvl="0" marL="457200" rtl="0" algn="l">
              <a:lnSpc>
                <a:spcPct val="150000"/>
              </a:lnSpc>
              <a:spcBef>
                <a:spcPts val="0"/>
              </a:spcBef>
              <a:spcAft>
                <a:spcPts val="0"/>
              </a:spcAft>
              <a:buSzPts val="1300"/>
              <a:buChar char="➔"/>
            </a:pPr>
            <a:r>
              <a:rPr lang="en"/>
              <a:t>They should then ping that person in our discord or @everyone if they do not know who should fix it so someone gets notified.</a:t>
            </a:r>
            <a:endParaRPr/>
          </a:p>
          <a:p>
            <a:pPr indent="-311150" lvl="0" marL="457200" rtl="0" algn="l">
              <a:lnSpc>
                <a:spcPct val="150000"/>
              </a:lnSpc>
              <a:spcBef>
                <a:spcPts val="0"/>
              </a:spcBef>
              <a:spcAft>
                <a:spcPts val="0"/>
              </a:spcAft>
              <a:buSzPts val="1300"/>
              <a:buChar char="➔"/>
            </a:pPr>
            <a:r>
              <a:rPr lang="en"/>
              <a:t>As of now it has not been used as much but we are pushing to use it more this next deliverable to we can better track the issues and log the fix for them in that issue.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Logging and Activity Logs and Reports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The logging of builds is handled by Github Actions. </a:t>
            </a:r>
            <a:endParaRPr sz="1400"/>
          </a:p>
          <a:p>
            <a:pPr indent="-317500" lvl="0" marL="457200" rtl="0" algn="l">
              <a:lnSpc>
                <a:spcPct val="150000"/>
              </a:lnSpc>
              <a:spcBef>
                <a:spcPts val="0"/>
              </a:spcBef>
              <a:spcAft>
                <a:spcPts val="0"/>
              </a:spcAft>
              <a:buSzPts val="1400"/>
              <a:buChar char="➔"/>
            </a:pPr>
            <a:r>
              <a:rPr lang="en" sz="1400"/>
              <a:t>We are </a:t>
            </a:r>
            <a:r>
              <a:rPr lang="en" sz="1400"/>
              <a:t>running</a:t>
            </a:r>
            <a:r>
              <a:rPr lang="en" sz="1400"/>
              <a:t> build actions on every branch anytime the branch is pushed along with the linter, as well as on pull requests on every branch.</a:t>
            </a:r>
            <a:endParaRPr sz="1400"/>
          </a:p>
          <a:p>
            <a:pPr indent="-317500" lvl="0" marL="457200" rtl="0" algn="l">
              <a:lnSpc>
                <a:spcPct val="150000"/>
              </a:lnSpc>
              <a:spcBef>
                <a:spcPts val="0"/>
              </a:spcBef>
              <a:spcAft>
                <a:spcPts val="0"/>
              </a:spcAft>
              <a:buSzPts val="1400"/>
              <a:buChar char="➔"/>
            </a:pPr>
            <a:r>
              <a:rPr lang="en" sz="1400"/>
              <a:t>We are also running </a:t>
            </a:r>
            <a:r>
              <a:rPr lang="en" sz="1400"/>
              <a:t>running tests on pushes to the main and dev branch, as well as pull requests on all branches.</a:t>
            </a:r>
            <a:endParaRPr sz="1400"/>
          </a:p>
          <a:p>
            <a:pPr indent="-317500" lvl="0" marL="457200" rtl="0" algn="l">
              <a:lnSpc>
                <a:spcPct val="150000"/>
              </a:lnSpc>
              <a:spcBef>
                <a:spcPts val="0"/>
              </a:spcBef>
              <a:spcAft>
                <a:spcPts val="0"/>
              </a:spcAft>
              <a:buSzPts val="1400"/>
              <a:buChar char="➔"/>
            </a:pPr>
            <a:r>
              <a:rPr lang="en" sz="1400"/>
              <a:t>Each of the above actions are logged by Github.</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