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6" r:id="rId4"/>
    <p:sldId id="262" r:id="rId5"/>
    <p:sldId id="274" r:id="rId6"/>
    <p:sldId id="258" r:id="rId7"/>
    <p:sldId id="281" r:id="rId8"/>
    <p:sldId id="282" r:id="rId9"/>
    <p:sldId id="283" r:id="rId10"/>
    <p:sldId id="284" r:id="rId11"/>
    <p:sldId id="285" r:id="rId12"/>
    <p:sldId id="280" r:id="rId13"/>
    <p:sldId id="270" r:id="rId14"/>
    <p:sldId id="295" r:id="rId15"/>
    <p:sldId id="306" r:id="rId16"/>
    <p:sldId id="303" r:id="rId17"/>
    <p:sldId id="305" r:id="rId18"/>
    <p:sldId id="318" r:id="rId19"/>
    <p:sldId id="307" r:id="rId20"/>
    <p:sldId id="309" r:id="rId21"/>
    <p:sldId id="308" r:id="rId22"/>
    <p:sldId id="316" r:id="rId23"/>
    <p:sldId id="313" r:id="rId24"/>
    <p:sldId id="269" r:id="rId25"/>
    <p:sldId id="312" r:id="rId26"/>
    <p:sldId id="311" r:id="rId27"/>
    <p:sldId id="268" r:id="rId28"/>
    <p:sldId id="314" r:id="rId29"/>
    <p:sldId id="317" r:id="rId30"/>
    <p:sldId id="267" r:id="rId31"/>
    <p:sldId id="277" r:id="rId32"/>
    <p:sldId id="31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0" clrIdx="0"/>
  <p:cmAuthor id="1" name="Henning Olesen" initials="H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6" autoAdjust="0"/>
    <p:restoredTop sz="94291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4EB-038C-4ACE-9EF4-9DE9752C844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2249-4089-4C86-A996-138B2A2F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8AC3-CDDD-4204-9941-8E906092728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C89-4F4C-4EC4-BD93-424FE5A9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87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C89-4F4C-4EC4-BD93-424FE5A9715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191-EB4A-6D41-9012-422815954762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EB56-BCBE-F742-9AAD-B6D66D29EA5F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173-7F07-9044-A4B3-2E4C250D224B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631-36B3-1344-ABAA-FF6BC83D2CA9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6EE8-7236-BE44-9916-2574BC9C1AAA}" type="datetime1">
              <a:rPr lang="en-IN" smtClean="0"/>
              <a:t>09-07-2021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1DA-1A6C-BA43-BD5E-8378F3AFD320}" type="datetime1">
              <a:rPr lang="en-IN" smtClean="0"/>
              <a:t>09-07-2021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16D-6D3F-7346-964B-DDF7FC5ABD47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818A-EC77-E44A-AEAF-8E03C894B9DB}" type="datetime1">
              <a:rPr lang="en-IN" smtClean="0"/>
              <a:t>09-07-2021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C893-2CD3-074B-8943-6091C7EC0716}" type="datetime1">
              <a:rPr lang="en-IN" smtClean="0"/>
              <a:t>09-07-2021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61F126-6C2D-8E44-AA18-5868371293EC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ct.mit.edu/neco/article/9/8/1735/6109/Long-Short-Term-Memory" TargetMode="External"/><Relationship Id="rId2" Type="http://schemas.openxmlformats.org/officeDocument/2006/relationships/hyperlink" Target="https://www.aclweb.org/anthology/P17-201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2.6980v5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i.org/10.1090/S0002-9904-1970-12454-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iagramslink.docx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1423" TargetMode="External"/><Relationship Id="rId2" Type="http://schemas.openxmlformats.org/officeDocument/2006/relationships/hyperlink" Target="https://arxiv.org/abs/1912.01412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ougha.github.io/paperPDF/neuralODE.pdf" TargetMode="External"/><Relationship Id="rId2" Type="http://schemas.openxmlformats.org/officeDocument/2006/relationships/hyperlink" Target="https://arxiv.org/abs/1801.043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267" y="378124"/>
            <a:ext cx="7929880" cy="4515522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Project 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to Build An Accurate Integration and Differentiation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267" y="4572000"/>
            <a:ext cx="8376920" cy="2819400"/>
          </a:xfrm>
        </p:spPr>
        <p:txBody>
          <a:bodyPr>
            <a:normAutofit fontScale="60000" lnSpcReduction="20000"/>
          </a:bodyPr>
          <a:lstStyle/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   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Roll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				</a:t>
            </a:r>
          </a:p>
          <a:p>
            <a:pPr algn="l"/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Jeet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Bardapurkar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B150364240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l"/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 </a:t>
            </a:r>
            <a:r>
              <a:rPr lang="en-IN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Goski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 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B150364317</a:t>
            </a:r>
            <a:r>
              <a:rPr lang="en-US" sz="1800" dirty="0"/>
              <a:t> 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alt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Lomesh</a:t>
            </a:r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B150364307</a:t>
            </a:r>
            <a:endParaRPr lang="en-IN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Pooja  Swami             	  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B150364507</a:t>
            </a:r>
            <a:endParaRPr lang="en-IN" alt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altLang="en-US" dirty="0"/>
          </a:p>
          <a:p>
            <a:pPr algn="l"/>
            <a:r>
              <a:rPr lang="en-IN" dirty="0"/>
              <a:t> 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                                                                                           		  </a:t>
            </a:r>
            <a:r>
              <a:rPr lang="en-US" altLang="en-US" dirty="0" smtClean="0">
                <a:sym typeface="+mn-ea"/>
              </a:rPr>
              <a:t>Project </a:t>
            </a:r>
            <a:r>
              <a:rPr lang="en-US" altLang="en-US" dirty="0">
                <a:sym typeface="+mn-ea"/>
              </a:rPr>
              <a:t>Guide: </a:t>
            </a:r>
            <a:r>
              <a:rPr lang="en-US" altLang="en-US" dirty="0" smtClean="0">
                <a:sym typeface="+mn-ea"/>
              </a:rPr>
              <a:t> </a:t>
            </a:r>
          </a:p>
          <a:p>
            <a:pPr algn="l"/>
            <a:r>
              <a:rPr lang="en-US" altLang="en-US" dirty="0">
                <a:sym typeface="+mn-ea"/>
              </a:rPr>
              <a:t>	</a:t>
            </a:r>
            <a:r>
              <a:rPr lang="en-US" altLang="en-US" dirty="0" smtClean="0">
                <a:sym typeface="+mn-ea"/>
              </a:rPr>
              <a:t>						  S.Y</a:t>
            </a:r>
            <a:r>
              <a:rPr lang="en-US" altLang="en-US" dirty="0">
                <a:sym typeface="+mn-ea"/>
              </a:rPr>
              <a:t>. </a:t>
            </a:r>
            <a:r>
              <a:rPr lang="en-US" altLang="en-US" dirty="0" err="1">
                <a:sym typeface="+mn-ea"/>
              </a:rPr>
              <a:t>Kulkarni</a:t>
            </a:r>
            <a:r>
              <a:rPr lang="en-US" altLang="en-US" dirty="0">
                <a:sym typeface="+mn-ea"/>
              </a:rPr>
              <a:t> </a:t>
            </a:r>
            <a:r>
              <a:rPr lang="en-US" dirty="0"/>
              <a:t>			  </a:t>
            </a:r>
            <a:r>
              <a:rPr lang="en-IN" altLang="en-US" dirty="0"/>
              <a:t>						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31F3-0BC7-394A-AFD9-B57EF4DBD895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" y="171024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95" y="136525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79FAE28B-56B0-4D56-A309-1DC15A089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5994"/>
              </p:ext>
            </p:extLst>
          </p:nvPr>
        </p:nvGraphicFramePr>
        <p:xfrm>
          <a:off x="1001870" y="395464"/>
          <a:ext cx="10134600" cy="621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="" xmlns:a16="http://schemas.microsoft.com/office/drawing/2014/main" val="1962963727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1666140406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932829715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3360976857"/>
                    </a:ext>
                  </a:extLst>
                </a:gridCol>
              </a:tblGrid>
              <a:tr h="6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775377"/>
                  </a:ext>
                </a:extLst>
              </a:tr>
              <a:tr h="289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Akiko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Eriguchi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Yoshimasa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Tsuruoka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Kyunghyun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Cho,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parse and translate improves neural machine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translation,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https://www.aclweb.org/anthology/P17-2012.pdf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model, called NMT+RNNG, that learns to parse and translate by combining the recurrent neural network grammar into the attention-based neural machine translation.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learns to parse and translate simultaneously, and training it encourages both the encoder and decoder to better incorporate language.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designed for natural languages and not to apply on mathematical equations.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211817"/>
                  </a:ext>
                </a:extLst>
              </a:tr>
              <a:tr h="2656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Sepp Hochreiter and Jurgen Schmidhuber,</a:t>
                      </a:r>
                      <a:endParaRPr lang="en-IN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Short-Term 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Memory, 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https://direct.mit.edu/neco/article/9/8/1735/6109/Long-Short-Term-Memory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1997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recurrent network architecture in conjunction with an appropriate gradient based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solves complex, artificial long time lag tasks that have never been solved by previous recurrent network algorithms much faster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take longer to train, take more memory and easy to overfit. It is also hard to apply dropouts to LSTM’s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81294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291D4B-02D7-4B3A-86D0-8C8BF96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7F5B9-87CE-4668-8399-6E97924B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1F7EF4-7999-4AB0-AA47-C47841CD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5763C690-84F6-4F86-AE5D-A9B7C9461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03480"/>
              </p:ext>
            </p:extLst>
          </p:nvPr>
        </p:nvGraphicFramePr>
        <p:xfrm>
          <a:off x="1409701" y="406196"/>
          <a:ext cx="9372600" cy="621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1876479545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309899189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406328771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891449400"/>
                    </a:ext>
                  </a:extLst>
                </a:gridCol>
              </a:tblGrid>
              <a:tr h="670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6539277"/>
                  </a:ext>
                </a:extLst>
              </a:tr>
              <a:tr h="2969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Diederik P. Kingma, Jimmy Ba,</a:t>
                      </a:r>
                      <a:r>
                        <a:rPr lang="en-IN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 Method for Stochastic 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Optimization,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https://arxiv.org/pdf/1412.6980v5.pdf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2014</a:t>
                      </a:r>
                      <a:endParaRPr kumimoji="0" lang="en-US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algorithm for first-order gradient-based optimization of stochastic objective functions, based on adaptive estimates of lower-order moments.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 is the default optimization algorithm currently and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helps in faster gradient descent and it is more accurate than SGD.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Choosing a proper learning rate can be difficult. Also, it is easy to get trapped in local minima for highly non-convex error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864250"/>
                  </a:ext>
                </a:extLst>
              </a:tr>
              <a:tr h="2579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 H.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Risch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of the problem of integration in finite terms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https://doi.org/10.1090/S0002-9904-1970-12454-5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1970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Elementary functions built up from the rational functions using only exponentiation, algorithms, trigonometric, inverse trigonometric and algebraic operations.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gives the fixed algorithm to perform integration on a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is very long and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and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434025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00AEB-57D5-443D-8688-8BEDE013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6C3E7A-B570-4EBC-94F9-7AD82BDB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A6C1D9-163B-4E2C-8843-DE3BFEC9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7681E9-CFD8-40EC-B9AB-0BBA904C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use fixed rules to solve the problems of integration and differentiation.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these are accurate, these can be slow and difficult to perform.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attempt to use deep learning to solve these types of problems.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model is used in this project which is usually only used in language translation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9AA747-63A9-4F8D-8373-6AF426B5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05A85-D5F1-44B0-9621-1904F28C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E0FA9F-17EF-4AED-94EC-61246A3F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3D9F0-1493-46D3-B59F-5B2FAF4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</p:txBody>
      </p:sp>
    </p:spTree>
    <p:extLst>
      <p:ext uri="{BB962C8B-B14F-4D97-AF65-F5344CB8AC3E}">
        <p14:creationId xmlns:p14="http://schemas.microsoft.com/office/powerpoint/2010/main" val="19635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deep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build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accurate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system.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91699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26155"/>
            <a:ext cx="7696200" cy="450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1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381000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0813" y="5029200"/>
            <a:ext cx="960120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method of encoder-decoder based machine translation and language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an input of sequence to an output of sequence</a:t>
            </a: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75" y="1201627"/>
            <a:ext cx="7610475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0813" y="1193619"/>
            <a:ext cx="140775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IN" sz="2800" u="sng" dirty="0">
                <a:solidFill>
                  <a:prstClr val="black"/>
                </a:solidFill>
                <a:latin typeface="Calibri" panose="020F0502020204030204"/>
              </a:rPr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13501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3810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9982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4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304800"/>
            <a:ext cx="26132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8305800" cy="385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220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050" y="2209800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diagrams available in 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this 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457200"/>
            <a:ext cx="2908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918865"/>
            <a:ext cx="8763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Description:</a:t>
            </a:r>
          </a:p>
          <a:p>
            <a:pPr marL="342900" lvl="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and operation to be performed from the 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equation with the operation performed on the user’s equation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00"/>
              </a:spcBef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:</a:t>
            </a:r>
          </a:p>
          <a:p>
            <a:pPr marL="342900" lvl="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(I,O,F)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f1,f2,f3,f4 –set of functions 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 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i1,i2,i3-set of  inputs 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o1,o2---set of outputs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System.</a:t>
            </a:r>
          </a:p>
          <a:p>
            <a:pPr marL="342900" lvl="0" indent="-3429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F(i1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Inputs</a:t>
            </a:r>
          </a:p>
          <a:p>
            <a:pPr lvl="0">
              <a:spcBef>
                <a:spcPts val="1000"/>
              </a:spcBef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i1 : Input Equation, i2 : operation to be performed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929" y="1767695"/>
            <a:ext cx="11164471" cy="4847594"/>
          </a:xfrm>
        </p:spPr>
        <p:txBody>
          <a:bodyPr>
            <a:normAutofit fontScale="5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otivation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roblem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athematical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29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09-07-2021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11277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F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(f1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f2 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-Functions</a:t>
            </a:r>
          </a:p>
          <a:p>
            <a:pPr lvl="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f1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Generation, f2 : training the model, f3: solving the problem 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= </a:t>
            </a:r>
            <a:r>
              <a:rPr lang="en-I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o2)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Outputs</a:t>
            </a:r>
          </a:p>
          <a:p>
            <a:pPr lvl="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(a) o1 : Solution equation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Success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Conditions: To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the required operation on the input equation and give the correct answer to the 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o2: Inaccurate result or error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Failure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gives an inaccurate solution or throws an error and is unable to give any solution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09-07-2021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7208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	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i3 core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GHz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GB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XP, Windows7/8/10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           	-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	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File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3651" y="299712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1026" name="Picture 2" descr="ui screensj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91056"/>
            <a:ext cx="45434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185" y="4959502"/>
            <a:ext cx="10396412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UI of the system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solve calculus problems in the expected way due to hardware limitations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implemented completely and is able to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successfully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give output without error.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5" y="1219200"/>
            <a:ext cx="11675631" cy="3124200"/>
          </a:xfrm>
        </p:spPr>
      </p:pic>
      <p:sp>
        <p:nvSpPr>
          <p:cNvPr id="8" name="TextBox 7"/>
          <p:cNvSpPr txBox="1"/>
          <p:nvPr/>
        </p:nvSpPr>
        <p:spPr>
          <a:xfrm>
            <a:off x="114300" y="4719650"/>
            <a:ext cx="11963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algn="just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best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previously trained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intuitive and easy to understand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get quick solution to calculus problems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very broad range of applications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needs almost 70 G.B. of data to train on which will take a lot of resources and expertise to implement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unreliable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critical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dirty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cannot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replace traditional computer algebra systems but complement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correctness may be difficult since an equation can be represented in many different forms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Aviation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athematics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 integration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challenging problems and we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new solutions to such problems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attempt was made at making one such solution with a new approach.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16044"/>
            <a:ext cx="10776705" cy="403412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this system can be trained on a lot of data using professional level hardware and resources to make it actually usable. 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computer algebra systems can implement this in their own systems to increase their speed and performance. 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accuracy of this system increases high enough, it might even replace computer algebra systems as a standalone product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Name of the journal/conference</a:t>
            </a:r>
            <a:r>
              <a:rPr lang="en-US" dirty="0"/>
              <a:t>: ICINC-2021 - 6th International Conference on Internet of Things, Next Generation Networks and Cloud Computing</a:t>
            </a:r>
            <a:r>
              <a:rPr lang="en-US" dirty="0" smtClean="0"/>
              <a:t>.</a:t>
            </a:r>
          </a:p>
          <a:p>
            <a:pPr marL="301943" lvl="1" indent="0">
              <a:buNone/>
            </a:pPr>
            <a:r>
              <a:rPr lang="en-US" sz="2400" u="sng" dirty="0" smtClean="0"/>
              <a:t>Comments </a:t>
            </a:r>
            <a:r>
              <a:rPr lang="en-US" sz="2400" u="sng" dirty="0"/>
              <a:t>of reviewers</a:t>
            </a:r>
            <a:r>
              <a:rPr lang="en-US" sz="2400" dirty="0"/>
              <a:t>: Received the award for “Best Paper”, reviewer said the concept is fresh and creative, advised to train on more data if/when sufficient hardware becomes available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calculation of functional integration and differentiation is a very complex problem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for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machines and humans to perform accurately and successfully.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complex and unintuitive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61043"/>
            <a:ext cx="8229600" cy="4571683"/>
          </a:xfrm>
        </p:spPr>
        <p:txBody>
          <a:bodyPr>
            <a:normAutofit fontScale="25000" lnSpcReduction="20000"/>
          </a:bodyPr>
          <a:lstStyle/>
          <a:p>
            <a:pPr marL="1371600" lvl="0" indent="-1371600">
              <a:buClrTx/>
              <a:buFont typeface="+mj-lt"/>
              <a:buAutoNum type="romanUcPeriod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Guillaume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Lample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François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Charton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Symbolic Mathematics”, arXiv:1912.01412, 2 December 2019</a:t>
            </a:r>
          </a:p>
          <a:p>
            <a:pPr marL="1371600" lvl="0" indent="-1371600">
              <a:buClrTx/>
              <a:buFont typeface="+mj-lt"/>
              <a:buAutoNum type="romanUcPeriod"/>
            </a:pP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Miltiadis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Allamanis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Pankajan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Chanthirasegaran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Pushmeet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Kohli, and Charles Sutton. Learning continuous semantic representations of symbolic expressions. In Proceedings of the 34th International Conference on Machine Learning - Volume 70, ICML’17, pp. 80–88. JMLR.org, 2017.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-1371600">
              <a:buClrTx/>
              <a:buFont typeface="+mj-lt"/>
              <a:buAutoNum type="romanUcPeriod"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Forough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Arabshahi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Sameer Singh, and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Animashree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Anandkumar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Combining symbolic expressions and black-box function evaluations for training neural programs. In International Conference on Learning Representations, 2018a.</a:t>
            </a:r>
          </a:p>
          <a:p>
            <a:pPr marL="1371600" lvl="0" indent="-1371600">
              <a:buClrTx/>
              <a:buFont typeface="+mj-lt"/>
              <a:buAutoNum type="romanUcPeriod"/>
            </a:pP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Forough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Arabshahi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Sameer Singh, and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Animashree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Anandkumar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Towards solving differential equations through neural programming. 2018b.</a:t>
            </a:r>
          </a:p>
          <a:p>
            <a:pPr marL="1371600" lvl="0" indent="-1371600">
              <a:buClrTx/>
              <a:buFont typeface="+mj-lt"/>
              <a:buAutoNum type="romanU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Cho, and Y.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Neural machine translation by jointly learning to align and translate. In International Conference on Learning Representations (ICLR), 2015.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romanU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romanU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5CA17-D735-4CD4-9719-9D732251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933" y="1357489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816293" lvl="1" indent="-514350">
              <a:buClrTx/>
              <a:buFont typeface="+mj-lt"/>
              <a:buAutoNum type="romanU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Bronstein. Symbolic Integration I: Transcendental Functions. Algorithms and combinatorics. Springer, 2005. ISBN 978-3-540-21493-9.</a:t>
            </a:r>
          </a:p>
          <a:p>
            <a:pPr marL="816293" lvl="1" indent="-514350">
              <a:buClrTx/>
              <a:buFont typeface="+mj-lt"/>
              <a:buAutoNum type="romanUcPeriod" startAt="6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 Dyer,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Adhiguna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Kuncoro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Miguel Ballesteros, and Noah A Smith. Recurrent neural network grammars. In Proceedings of the 2016 Conference of the North American Chapter of the Association for Computational Linguistics: Human Language Technologies, pp. 199–209, 2016.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6293" lvl="1" indent="-514350">
              <a:buClrTx/>
              <a:buFont typeface="+mj-lt"/>
              <a:buAutoNum type="romanU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Eriguchi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Yoshimasa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Tsuruoka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Kyunghyun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Cho. Learning to parse and translate improves neural machine translation. In Proceedings of the 55th Annual Meeting of the Association for Computational Linguistics (Volume 2: Short Papers), pp. 72–78, 2017.</a:t>
            </a:r>
          </a:p>
          <a:p>
            <a:pPr marL="816293" lvl="1" indent="-514350">
              <a:buClrTx/>
              <a:buFont typeface="+mj-lt"/>
              <a:buAutoNum type="romanU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Flajolet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Andrew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Odlyzko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Singularity analysis of generating functions. SIAM J. Discrete Math., 3(2):216–240, 1990. </a:t>
            </a:r>
          </a:p>
          <a:p>
            <a:pPr marL="816293" lvl="1" indent="-514350">
              <a:buClrTx/>
              <a:buFont typeface="+mj-lt"/>
              <a:buAutoNum type="romanUcPeriod" startAt="6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Philippe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Flajolet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Robert Sedgewick. Analytic Combinatorics. Cambridge University Press, New York, NY, USA, 1 edition, 2009. ISBN 0521898064, 9780521898065.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73A78B-4C30-4C20-AB76-529AFF7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F1738D-1044-4179-BE17-54D2BD8F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8AFDC-693D-4351-AC9E-9616DE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505200"/>
            <a:ext cx="10972800" cy="1252728"/>
          </a:xfrm>
        </p:spPr>
        <p:txBody>
          <a:bodyPr>
            <a:noAutofit/>
          </a:bodyPr>
          <a:lstStyle/>
          <a:p>
            <a:r>
              <a:rPr lang="en-IN" sz="8000" dirty="0" smtClean="0">
                <a:solidFill>
                  <a:schemeClr val="tx1"/>
                </a:solidFill>
              </a:rPr>
              <a:t>THANK YOU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8229600" cy="461772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vision, speech recognition, natural language processing (NLP), etc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uccess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neural networks in symbolic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still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considers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mathematics, and particularly symbolic calculations, as a target for NLP models.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problems of symbolic mathematics: function integration and ordinary differential equations (ODEs).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4688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uses a set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calculus problems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 large number of specific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complex.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patterns for calculus problems 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easy for small expressions, but becomes more difficult as the number of operators increases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this, deep learning may help.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better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solving statistical or approximate problems than at performing calculations or working with symbolic data. 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surprisingly good at more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elaborate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in mathematics, such as symbolic integration and solving differential equations.</a:t>
            </a:r>
          </a:p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integration and differentiation.</a:t>
            </a:r>
            <a:endParaRPr lang="en-IN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AA54E1-6D6A-4FB6-8D94-EB31BE4C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97" y="72615"/>
            <a:ext cx="10515600" cy="9302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E34487-054C-4B60-A008-98C16E2F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117F63-F5FE-40E2-957A-715D8BF9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3AE76-DAAD-4799-8168-1DFC21A5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584BD990-BBF0-4AAC-9743-50F26C5DB39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61157423"/>
              </p:ext>
            </p:extLst>
          </p:nvPr>
        </p:nvGraphicFramePr>
        <p:xfrm>
          <a:off x="1447800" y="990600"/>
          <a:ext cx="9850119" cy="573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91">
                  <a:extLst>
                    <a:ext uri="{9D8B030D-6E8A-4147-A177-3AD203B41FA5}">
                      <a16:colId xmlns="" xmlns:a16="http://schemas.microsoft.com/office/drawing/2014/main" val="4251275056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2569683964"/>
                    </a:ext>
                  </a:extLst>
                </a:gridCol>
                <a:gridCol w="1906229">
                  <a:extLst>
                    <a:ext uri="{9D8B030D-6E8A-4147-A177-3AD203B41FA5}">
                      <a16:colId xmlns="" xmlns:a16="http://schemas.microsoft.com/office/drawing/2014/main" val="2292359269"/>
                    </a:ext>
                  </a:extLst>
                </a:gridCol>
                <a:gridCol w="2095499">
                  <a:extLst>
                    <a:ext uri="{9D8B030D-6E8A-4147-A177-3AD203B41FA5}">
                      <a16:colId xmlns="" xmlns:a16="http://schemas.microsoft.com/office/drawing/2014/main" val="242712540"/>
                    </a:ext>
                  </a:extLst>
                </a:gridCol>
              </a:tblGrid>
              <a:tr h="38205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2653522"/>
                  </a:ext>
                </a:extLst>
              </a:tr>
              <a:tr h="2387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Guillaume </a:t>
                      </a:r>
                      <a:r>
                        <a:rPr lang="en-IN" b="1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Lample</a:t>
                      </a:r>
                      <a:r>
                        <a:rPr lang="en-IN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rançois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b="1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harton</a:t>
                      </a:r>
                      <a:r>
                        <a:rPr lang="en-IN" b="0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b="0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</a:t>
                      </a:r>
                      <a:r>
                        <a:rPr lang="en-US" b="1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for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</a:t>
                      </a:r>
                      <a:r>
                        <a:rPr lang="en-US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Mathematics, </a:t>
                      </a:r>
                      <a:r>
                        <a:rPr lang="en-US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https://arxiv.org/abs/1912.01412</a:t>
                      </a:r>
                      <a:r>
                        <a:rPr lang="en-US" b="1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2019</a:t>
                      </a:r>
                      <a:endParaRPr lang="en-US" b="1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models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symbolic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maths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than algebraic computer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describes a comprehensive method to build AI models to perform symbolic 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though it has better performance than algebra computer systems, the authors only recommend that the results from this system be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0467214"/>
                  </a:ext>
                </a:extLst>
              </a:tr>
              <a:tr h="2960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Miltiadis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Allamanis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Pankajan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Chanthirasegaran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Pushmeet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Kohli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Charles Sutton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,Learning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semantic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representations of symbolic 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expressions, 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https://arxiv.org/abs/1611.01423</a:t>
                      </a:r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2017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architecture for the problem of learning continuous algebraic and logical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Neural equivalence networks, can effectively represent semantic equivalence, even of expressions that are very different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in syntax can lead to very large changes in semantics, which can be difficult for continuous neural architectures.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21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FF448955-93A3-409A-88B7-419E3F55C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008716"/>
              </p:ext>
            </p:extLst>
          </p:nvPr>
        </p:nvGraphicFramePr>
        <p:xfrm>
          <a:off x="1371600" y="533400"/>
          <a:ext cx="9563101" cy="59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1">
                  <a:extLst>
                    <a:ext uri="{9D8B030D-6E8A-4147-A177-3AD203B41FA5}">
                      <a16:colId xmlns="" xmlns:a16="http://schemas.microsoft.com/office/drawing/2014/main" val="1484265265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522793926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55758783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320409766"/>
                    </a:ext>
                  </a:extLst>
                </a:gridCol>
              </a:tblGrid>
              <a:tr h="33051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1770165"/>
                  </a:ext>
                </a:extLst>
              </a:tr>
              <a:tr h="2705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Forough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Arabshahi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Sameer Singh, and </a:t>
                      </a: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Animashree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Anandkumar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Combining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expressions and black-box function evaluations for training neural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programs,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https://arxiv.org/abs/1801.04342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programming involves training neural networks to learn programs, mathematics, or logic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framework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accuracies and generalizes significantly better to expressions of higher depth and is able to fill partial equations with valid completions.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only applicable to the narrow area of function generalization and more research is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5013761"/>
                  </a:ext>
                </a:extLst>
              </a:tr>
              <a:tr h="2907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Forough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Arabshahi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Sameer Singh, and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Animashree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Anandkumar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solving differential equations through neural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programming,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https://forougha.github.io/paperPDF/neuralODE.pdf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goal is to take a step towards solving DEs through neural programming. Formally, Given a candidate solution to the differential equation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proposes a generalizable and scalable neural solver for differential equations.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does not talk about integration which is a more difficult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441238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74A33A-D4B4-4792-9764-6D3F38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6AC8650F-51CA-4620-B34A-BB5F091A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924167"/>
              </p:ext>
            </p:extLst>
          </p:nvPr>
        </p:nvGraphicFramePr>
        <p:xfrm>
          <a:off x="838200" y="541314"/>
          <a:ext cx="9753600" cy="570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50166668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3225937228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1389692065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3269991501"/>
                    </a:ext>
                  </a:extLst>
                </a:gridCol>
              </a:tblGrid>
              <a:tr h="688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9901334"/>
                  </a:ext>
                </a:extLst>
              </a:tr>
              <a:tr h="245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Bahdanau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Cho, and Y. </a:t>
                      </a:r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Bengio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translation by jointly learning to align and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translate, https://arxiv.org/abs/1409.0473, 2015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neural machine translation aims at building a single neural network that can be jointly tuned to maximize the translation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translation performance comparable to the existing state-of-the-art phrase-based system on the task of English-to-French translation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hard for this model to handle rare or unknown words.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8017556"/>
                  </a:ext>
                </a:extLst>
              </a:tr>
              <a:tr h="245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 Dyer, </a:t>
                      </a:r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Adhiguna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Kuncoro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Miguel Ballesteros, and Noah A Smith</a:t>
                      </a:r>
                      <a:r>
                        <a:rPr lang="en-IN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</a:t>
                      </a:r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grammars, https://arxiv.org/abs/1602.07776, 2016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inference procedures that allow application to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parsing and language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modelling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provides better parsing in English than any previously published supervised generative model and better language modeling than state-of-the-art sequential RNNs in English and Chinese.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described here is difficult to understand and implement.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772576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A26045-4EDD-4F2E-9131-C1A24704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09-07-2021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D17BDC-FBF1-48C4-98A2-A7A38926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6C5A9D-DFCF-4D5B-9FE3-65520D7F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aveform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1832</Words>
  <Application>Microsoft Office PowerPoint</Application>
  <PresentationFormat>Widescreen</PresentationFormat>
  <Paragraphs>299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Candara</vt:lpstr>
      <vt:lpstr>Symbol</vt:lpstr>
      <vt:lpstr>Times New Roman</vt:lpstr>
      <vt:lpstr>Wingdings</vt:lpstr>
      <vt:lpstr>Wingdings 3</vt:lpstr>
      <vt:lpstr>Waveform</vt:lpstr>
      <vt:lpstr>BE Project Presentation On “Using Deep Learning to Build An Accurate Integration and Differentiation System”</vt:lpstr>
      <vt:lpstr>Outline</vt:lpstr>
      <vt:lpstr>Motivation </vt:lpstr>
      <vt:lpstr>Introduction  </vt:lpstr>
      <vt:lpstr>PowerPoint Presentation</vt:lpstr>
      <vt:lpstr>Problem Statement   </vt:lpstr>
      <vt:lpstr>Literature survey</vt:lpstr>
      <vt:lpstr>PowerPoint Presentation</vt:lpstr>
      <vt:lpstr>PowerPoint Presentation</vt:lpstr>
      <vt:lpstr>PowerPoint Presentation</vt:lpstr>
      <vt:lpstr>PowerPoint Presentation</vt:lpstr>
      <vt:lpstr>Gap Analysis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Advantages</vt:lpstr>
      <vt:lpstr>Disadvantages</vt:lpstr>
      <vt:lpstr>Applications </vt:lpstr>
      <vt:lpstr>Conclusion </vt:lpstr>
      <vt:lpstr>Future work</vt:lpstr>
      <vt:lpstr>List of Publications</vt:lpstr>
      <vt:lpstr>Reference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creator>Owner</dc:creator>
  <cp:lastModifiedBy>Yash Bardapurkar</cp:lastModifiedBy>
  <cp:revision>173</cp:revision>
  <dcterms:created xsi:type="dcterms:W3CDTF">2015-04-06T12:43:00Z</dcterms:created>
  <dcterms:modified xsi:type="dcterms:W3CDTF">2021-07-09T05:20:03Z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