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328898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DFB1-7211-4326-BC89-189605C24636}"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361978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267324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614344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2845694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51DFB1-7211-4326-BC89-189605C24636}"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534678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51DFB1-7211-4326-BC89-189605C24636}" type="datetimeFigureOut">
              <a:rPr lang="en-IN" smtClean="0"/>
              <a:t>20-01-2023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102099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1263423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142290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86499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1DFB1-7211-4326-BC89-189605C2463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174951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51DFB1-7211-4326-BC89-189605C24636}"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332854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1DFB1-7211-4326-BC89-189605C24636}"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199906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51DFB1-7211-4326-BC89-189605C24636}"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324798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DFB1-7211-4326-BC89-189605C24636}"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315024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DFB1-7211-4326-BC89-189605C24636}"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210671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1DFB1-7211-4326-BC89-189605C24636}"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02FEEF-0E01-4A9C-9AB8-456342E0D40D}" type="slidenum">
              <a:rPr lang="en-IN" smtClean="0"/>
              <a:t>‹#›</a:t>
            </a:fld>
            <a:endParaRPr lang="en-IN"/>
          </a:p>
        </p:txBody>
      </p:sp>
    </p:spTree>
    <p:extLst>
      <p:ext uri="{BB962C8B-B14F-4D97-AF65-F5344CB8AC3E}">
        <p14:creationId xmlns:p14="http://schemas.microsoft.com/office/powerpoint/2010/main" val="226373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251DFB1-7211-4326-BC89-189605C24636}" type="datetimeFigureOut">
              <a:rPr lang="en-IN" smtClean="0"/>
              <a:t>20-01-2023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402FEEF-0E01-4A9C-9AB8-456342E0D40D}" type="slidenum">
              <a:rPr lang="en-IN" smtClean="0"/>
              <a:t>‹#›</a:t>
            </a:fld>
            <a:endParaRPr lang="en-IN"/>
          </a:p>
        </p:txBody>
      </p:sp>
    </p:spTree>
    <p:extLst>
      <p:ext uri="{BB962C8B-B14F-4D97-AF65-F5344CB8AC3E}">
        <p14:creationId xmlns:p14="http://schemas.microsoft.com/office/powerpoint/2010/main" val="70157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AE1D9AD-116B-02D9-42F9-83EE5B6E6251}"/>
              </a:ext>
            </a:extLst>
          </p:cNvPr>
          <p:cNvSpPr>
            <a:spLocks noGrp="1"/>
          </p:cNvSpPr>
          <p:nvPr>
            <p:ph type="subTitle" idx="1"/>
          </p:nvPr>
        </p:nvSpPr>
        <p:spPr>
          <a:xfrm>
            <a:off x="1646567" y="4207107"/>
            <a:ext cx="8825658" cy="1357951"/>
          </a:xfrm>
        </p:spPr>
        <p:txBody>
          <a:bodyPr>
            <a:noAutofit/>
          </a:bodyPr>
          <a:lstStyle/>
          <a:p>
            <a:pPr algn="l"/>
            <a:r>
              <a:rPr lang="en-IN" sz="1500" b="1" i="1" dirty="0">
                <a:latin typeface="Arial Rounded MT Bold" panose="020F0704030504030204" pitchFamily="34" charset="0"/>
              </a:rPr>
              <a:t>Name – jeet Dodia</a:t>
            </a:r>
          </a:p>
          <a:p>
            <a:pPr algn="l"/>
            <a:r>
              <a:rPr lang="en-IN" sz="1500" b="1" i="1" dirty="0">
                <a:latin typeface="Arial Rounded MT Bold" panose="020F0704030504030204" pitchFamily="34" charset="0"/>
              </a:rPr>
              <a:t>Batch – 14</a:t>
            </a:r>
          </a:p>
          <a:p>
            <a:pPr algn="l"/>
            <a:r>
              <a:rPr lang="en-IN" sz="1500" b="1" i="1" dirty="0">
                <a:latin typeface="Arial Rounded MT Bold" panose="020F0704030504030204" pitchFamily="34" charset="0"/>
              </a:rPr>
              <a:t>Enrolment Number – BDA18</a:t>
            </a:r>
          </a:p>
          <a:p>
            <a:pPr algn="l"/>
            <a:r>
              <a:rPr lang="en-IN" sz="1500" b="1" i="1" dirty="0">
                <a:latin typeface="Arial Rounded MT Bold" panose="020F0704030504030204" pitchFamily="34" charset="0"/>
              </a:rPr>
              <a:t>Problem id – pid001</a:t>
            </a:r>
          </a:p>
        </p:txBody>
      </p:sp>
      <p:sp>
        <p:nvSpPr>
          <p:cNvPr id="4" name="Rectangle 3">
            <a:extLst>
              <a:ext uri="{FF2B5EF4-FFF2-40B4-BE49-F238E27FC236}">
                <a16:creationId xmlns:a16="http://schemas.microsoft.com/office/drawing/2014/main" id="{FD8497AE-7BB3-44B7-C90C-82F9104E09B9}"/>
              </a:ext>
            </a:extLst>
          </p:cNvPr>
          <p:cNvSpPr/>
          <p:nvPr/>
        </p:nvSpPr>
        <p:spPr>
          <a:xfrm>
            <a:off x="1277439" y="1885781"/>
            <a:ext cx="9656810" cy="1477328"/>
          </a:xfrm>
          <a:prstGeom prst="rect">
            <a:avLst/>
          </a:prstGeom>
          <a:ln>
            <a:solidFill>
              <a:srgbClr val="FFFF00"/>
            </a:solidFill>
          </a:ln>
          <a:effectLst>
            <a:glow rad="63500">
              <a:schemeClr val="accent3">
                <a:satMod val="175000"/>
                <a:alpha val="40000"/>
              </a:schemeClr>
            </a:glow>
            <a:reflection blurRad="6350" stA="50000" endA="300" endPos="90000" dir="5400000" sy="-100000" algn="bl" rotWithShape="0"/>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4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Alternative protein and nutritional </a:t>
            </a:r>
          </a:p>
          <a:p>
            <a:pPr algn="ctr"/>
            <a:r>
              <a:rPr lang="en-US" sz="4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supplements</a:t>
            </a:r>
          </a:p>
        </p:txBody>
      </p:sp>
    </p:spTree>
    <p:extLst>
      <p:ext uri="{BB962C8B-B14F-4D97-AF65-F5344CB8AC3E}">
        <p14:creationId xmlns:p14="http://schemas.microsoft.com/office/powerpoint/2010/main" val="389816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8AAC-BFE7-58F4-A69B-E976E060E73E}"/>
              </a:ext>
            </a:extLst>
          </p:cNvPr>
          <p:cNvSpPr>
            <a:spLocks noGrp="1"/>
          </p:cNvSpPr>
          <p:nvPr>
            <p:ph type="title"/>
          </p:nvPr>
        </p:nvSpPr>
        <p:spPr>
          <a:xfrm>
            <a:off x="1154955" y="1052326"/>
            <a:ext cx="8761413" cy="706964"/>
          </a:xfrm>
          <a:effectLst>
            <a:outerShdw blurRad="63500" dist="38100" dir="5400000" rotWithShape="0">
              <a:srgbClr val="000000">
                <a:alpha val="60000"/>
              </a:srgbClr>
            </a:outerShdw>
            <a:reflection blurRad="6350" stA="50000" endA="300" endPos="90000" dir="5400000" sy="-100000" algn="bl" rotWithShape="0"/>
          </a:effectLst>
        </p:spPr>
        <p:style>
          <a:lnRef idx="0">
            <a:schemeClr val="accent2"/>
          </a:lnRef>
          <a:fillRef idx="3">
            <a:schemeClr val="accent2"/>
          </a:fillRef>
          <a:effectRef idx="3">
            <a:schemeClr val="accent2"/>
          </a:effectRef>
          <a:fontRef idx="minor">
            <a:schemeClr val="lt1"/>
          </a:fontRef>
        </p:style>
        <p:txBody>
          <a:bodyPr/>
          <a:lstStyle/>
          <a:p>
            <a:pPr algn="ctr"/>
            <a:r>
              <a:rPr lang="en-IN" dirty="0" err="1">
                <a:effectLst>
                  <a:outerShdw blurRad="38100" dist="38100" dir="2700000" algn="tl">
                    <a:srgbClr val="000000">
                      <a:alpha val="43137"/>
                    </a:srgbClr>
                  </a:outerShdw>
                </a:effectLst>
                <a:latin typeface="Algerian" panose="04020705040A02060702" pitchFamily="82" charset="0"/>
              </a:rPr>
              <a:t>Obejective</a:t>
            </a:r>
            <a:r>
              <a:rPr lang="en-IN" dirty="0">
                <a:effectLst>
                  <a:outerShdw blurRad="38100" dist="38100" dir="2700000" algn="tl">
                    <a:srgbClr val="000000">
                      <a:alpha val="43137"/>
                    </a:srgbClr>
                  </a:outerShdw>
                </a:effectLst>
                <a:latin typeface="Algerian" panose="04020705040A02060702" pitchFamily="82" charset="0"/>
              </a:rPr>
              <a:t> Of This Project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7BA88B9-C32E-73E1-DC94-B9430DCB57AB}"/>
              </a:ext>
            </a:extLst>
          </p:cNvPr>
          <p:cNvSpPr>
            <a:spLocks noGrp="1"/>
          </p:cNvSpPr>
          <p:nvPr>
            <p:ph idx="1"/>
          </p:nvPr>
        </p:nvSpPr>
        <p:spPr>
          <a:xfrm>
            <a:off x="1154955" y="2603500"/>
            <a:ext cx="9041098" cy="3416300"/>
          </a:xfrm>
          <a:effectLst>
            <a:glow rad="1397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txBody>
          <a:bodyPr/>
          <a:lstStyle/>
          <a:p>
            <a:r>
              <a:rPr lang="en-US" dirty="0"/>
              <a:t>Depending on the product, these include that alternative proteins are able to simulate the taste and texture of conventional meat, are more sustainable, i.e. have a smaller ecological footprint, are as, or more nutritious than conventional meat, protect animal welfare or contribute to food security.</a:t>
            </a:r>
          </a:p>
          <a:p>
            <a:r>
              <a:rPr lang="en-US" dirty="0"/>
              <a:t> further study is underway that analyses how the largest global food and meat companies are entering into the US alternative protein sector, and how they market the health and nutrition benefits of their products.</a:t>
            </a:r>
            <a:endParaRPr lang="en-IN" dirty="0">
              <a:solidFill>
                <a:schemeClr val="tx1"/>
              </a:solidFill>
            </a:endParaRPr>
          </a:p>
        </p:txBody>
      </p:sp>
    </p:spTree>
    <p:extLst>
      <p:ext uri="{BB962C8B-B14F-4D97-AF65-F5344CB8AC3E}">
        <p14:creationId xmlns:p14="http://schemas.microsoft.com/office/powerpoint/2010/main" val="191035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5" presetClass="entr" presetSubtype="0" fill="hold" grpId="0" nodeType="clickEffect">
                                  <p:stCondLst>
                                    <p:cond delay="0"/>
                                  </p:stCondLst>
                                  <p:childTnLst>
                                    <p:set>
                                      <p:cBhvr>
                                        <p:cTn id="15" dur="1" fill="hold">
                                          <p:stCondLst>
                                            <p:cond delay="0"/>
                                          </p:stCondLst>
                                        </p:cTn>
                                        <p:tgtEl>
                                          <p:spTgt spid="3">
                                            <p:bg/>
                                          </p:spTgt>
                                        </p:tgtEl>
                                        <p:attrNameLst>
                                          <p:attrName>style.visibility</p:attrName>
                                        </p:attrNameLst>
                                      </p:cBhvr>
                                      <p:to>
                                        <p:strVal val="visible"/>
                                      </p:to>
                                    </p:set>
                                    <p:anim calcmode="lin" valueType="num">
                                      <p:cBhvr>
                                        <p:cTn id="16" dur="500" decel="50000" fill="hold">
                                          <p:stCondLst>
                                            <p:cond delay="0"/>
                                          </p:stCondLst>
                                        </p:cTn>
                                        <p:tgtEl>
                                          <p:spTgt spid="3">
                                            <p:bg/>
                                          </p:spTgt>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3">
                                            <p:bg/>
                                          </p:spTgt>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3">
                                            <p:bg/>
                                          </p:spTgt>
                                        </p:tgtEl>
                                        <p:attrNameLst>
                                          <p:attrName>ppt_w</p:attrName>
                                        </p:attrNameLst>
                                      </p:cBhvr>
                                      <p:tavLst>
                                        <p:tav tm="0">
                                          <p:val>
                                            <p:strVal val="#ppt_w*.05"/>
                                          </p:val>
                                        </p:tav>
                                        <p:tav tm="100000">
                                          <p:val>
                                            <p:strVal val="#ppt_w"/>
                                          </p:val>
                                        </p:tav>
                                      </p:tavLst>
                                    </p:anim>
                                    <p:anim calcmode="lin" valueType="num">
                                      <p:cBhvr>
                                        <p:cTn id="19" dur="1000" fill="hold"/>
                                        <p:tgtEl>
                                          <p:spTgt spid="3">
                                            <p:bg/>
                                          </p:spTgt>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3">
                                            <p:bg/>
                                          </p:spTgt>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3">
                                            <p:bg/>
                                          </p:spTgt>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3">
                                            <p:bg/>
                                          </p:spTgt>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3">
                                            <p:bg/>
                                          </p:spTgt>
                                        </p:tgtEl>
                                      </p:cBhvr>
                                    </p:animEffect>
                                  </p:childTnLst>
                                </p:cTn>
                              </p:par>
                            </p:childTnLst>
                          </p:cTn>
                        </p:par>
                      </p:childTnLst>
                    </p:cTn>
                  </p:par>
                  <p:par>
                    <p:cTn id="24" fill="hold">
                      <p:stCondLst>
                        <p:cond delay="indefinite"/>
                      </p:stCondLst>
                      <p:childTnLst>
                        <p:par>
                          <p:cTn id="25" fill="hold">
                            <p:stCondLst>
                              <p:cond delay="0"/>
                            </p:stCondLst>
                            <p:childTnLst>
                              <p:par>
                                <p:cTn id="26" presetID="25" presetClass="entr" presetSubtype="0"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31"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5" presetClass="entr" presetSubtype="0" fill="hold" grpId="0"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 calcmode="lin" valueType="num">
                                      <p:cBhvr>
                                        <p:cTn id="40"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43"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F276-952F-0780-6BB4-CD52987926ED}"/>
              </a:ext>
            </a:extLst>
          </p:cNvPr>
          <p:cNvSpPr>
            <a:spLocks noGrp="1"/>
          </p:cNvSpPr>
          <p:nvPr>
            <p:ph type="title"/>
          </p:nvPr>
        </p:nvSpPr>
        <p:spPr>
          <a:scene3d>
            <a:camera prst="obliqueTopRight"/>
            <a:lightRig rig="threePt" dir="tl"/>
          </a:scene3d>
          <a:sp3d prstMaterial="plastic">
            <a:bevelT w="0" h="0"/>
          </a:sp3d>
        </p:spPr>
        <p:style>
          <a:lnRef idx="0">
            <a:schemeClr val="accent6"/>
          </a:lnRef>
          <a:fillRef idx="3">
            <a:schemeClr val="accent6"/>
          </a:fillRef>
          <a:effectRef idx="3">
            <a:schemeClr val="accent6"/>
          </a:effectRef>
          <a:fontRef idx="minor">
            <a:schemeClr val="lt1"/>
          </a:fontRef>
        </p:style>
        <p:txBody>
          <a:bodyPr/>
          <a:lstStyle/>
          <a:p>
            <a:pPr algn="ctr"/>
            <a:r>
              <a:rPr lang="en-IN" dirty="0">
                <a:latin typeface="Algerian" panose="04020705040A02060702" pitchFamily="82" charset="0"/>
              </a:rPr>
              <a:t>Use of the project</a:t>
            </a:r>
          </a:p>
        </p:txBody>
      </p:sp>
      <p:sp>
        <p:nvSpPr>
          <p:cNvPr id="3" name="Content Placeholder 2">
            <a:extLst>
              <a:ext uri="{FF2B5EF4-FFF2-40B4-BE49-F238E27FC236}">
                <a16:creationId xmlns:a16="http://schemas.microsoft.com/office/drawing/2014/main" id="{13847966-CE94-05A4-7F73-190E615B3538}"/>
              </a:ext>
            </a:extLst>
          </p:cNvPr>
          <p:cNvSpPr>
            <a:spLocks noGrp="1"/>
          </p:cNvSpPr>
          <p:nvPr>
            <p:ph idx="1"/>
          </p:nvPr>
        </p:nvSpPr>
        <p:spPr>
          <a:xfrm>
            <a:off x="1154954" y="2685796"/>
            <a:ext cx="8825659" cy="3416300"/>
          </a:xfrm>
          <a:effectLst>
            <a:outerShdw blurRad="152400" dist="317500" dir="5400000" sx="90000" sy="-19000" rotWithShape="0">
              <a:prstClr val="black">
                <a:alpha val="15000"/>
              </a:prstClr>
            </a:outerShdw>
          </a:effectLst>
        </p:spPr>
        <p:style>
          <a:lnRef idx="0">
            <a:schemeClr val="accent3"/>
          </a:lnRef>
          <a:fillRef idx="3">
            <a:schemeClr val="accent3"/>
          </a:fillRef>
          <a:effectRef idx="3">
            <a:schemeClr val="accent3"/>
          </a:effectRef>
          <a:fontRef idx="minor">
            <a:schemeClr val="lt1"/>
          </a:fontRef>
        </p:style>
        <p:txBody>
          <a:bodyPr>
            <a:normAutofit lnSpcReduction="10000"/>
          </a:bodyPr>
          <a:lstStyle/>
          <a:p>
            <a:pPr>
              <a:buFont typeface="Wingdings" panose="05000000000000000000" pitchFamily="2" charset="2"/>
              <a:buChar char="v"/>
            </a:pPr>
            <a:r>
              <a:rPr lang="en-US" dirty="0"/>
              <a:t>Depending on the product, these include that alternative proteins are able to </a:t>
            </a:r>
            <a:r>
              <a:rPr lang="en-US" b="1" dirty="0"/>
              <a:t>simulate the taste and texture of conventional meat</a:t>
            </a:r>
            <a:r>
              <a:rPr lang="en-US" dirty="0"/>
              <a:t>, are more sustainable, i.e. have a smaller ecological footprint, are as, or more nutritious than conventional meat, protect animal welfare or contribute to food security.</a:t>
            </a:r>
          </a:p>
          <a:p>
            <a:pPr>
              <a:buFont typeface="Wingdings" panose="05000000000000000000" pitchFamily="2" charset="2"/>
              <a:buChar char="v"/>
            </a:pPr>
            <a:r>
              <a:rPr lang="en-US" dirty="0"/>
              <a:t>  Alternative proteins are plant-based and food-technology alternatives to animal protein. They include food products made from plants (for example, grains, legumes and nuts), fungus (mushrooms), algae, insects and even cultured (lab-grown) meat. The Future Food Hallmark Research Initiative is an interdisciplinary research team that brings together food scientists and social scientists to explore the development of these novel products.</a:t>
            </a:r>
            <a:endParaRPr lang="en-IN" dirty="0">
              <a:solidFill>
                <a:schemeClr val="bg1"/>
              </a:solidFill>
            </a:endParaRPr>
          </a:p>
        </p:txBody>
      </p:sp>
    </p:spTree>
    <p:extLst>
      <p:ext uri="{BB962C8B-B14F-4D97-AF65-F5344CB8AC3E}">
        <p14:creationId xmlns:p14="http://schemas.microsoft.com/office/powerpoint/2010/main" val="257646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bg/>
                                          </p:spTgt>
                                        </p:tgtEl>
                                        <p:attrNameLst>
                                          <p:attrName>style.visibility</p:attrName>
                                        </p:attrNameLst>
                                      </p:cBhvr>
                                      <p:to>
                                        <p:strVal val="visible"/>
                                      </p:to>
                                    </p:set>
                                    <p:anim calcmode="lin" valueType="num">
                                      <p:cBhvr>
                                        <p:cTn id="25" dur="500" fill="hold"/>
                                        <p:tgtEl>
                                          <p:spTgt spid="3">
                                            <p:bg/>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bg/>
                                          </p:spTgt>
                                        </p:tgtEl>
                                        <p:attrNameLst>
                                          <p:attrName>ppt_y</p:attrName>
                                        </p:attrNameLst>
                                      </p:cBhvr>
                                      <p:tavLst>
                                        <p:tav tm="0">
                                          <p:val>
                                            <p:strVal val="#ppt_y"/>
                                          </p:val>
                                        </p:tav>
                                        <p:tav tm="100000">
                                          <p:val>
                                            <p:strVal val="#ppt_y"/>
                                          </p:val>
                                        </p:tav>
                                      </p:tavLst>
                                    </p:anim>
                                    <p:anim calcmode="lin" valueType="num">
                                      <p:cBhvr>
                                        <p:cTn id="27" dur="500" fill="hold"/>
                                        <p:tgtEl>
                                          <p:spTgt spid="3">
                                            <p:bg/>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bg/>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bg/>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0" end="0"/>
                                            </p:txEl>
                                          </p:spTgt>
                                        </p:tgtEl>
                                        <p:attrNameLst>
                                          <p:attrName>style.visibility</p:attrName>
                                        </p:attrNameLst>
                                      </p:cBhvr>
                                      <p:to>
                                        <p:strVal val="visible"/>
                                      </p:to>
                                    </p:set>
                                    <p:anim calcmode="lin" valueType="num">
                                      <p:cBhvr>
                                        <p:cTn id="34"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p:cTn id="43"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006C-D988-125C-0D6F-39382D1521C3}"/>
              </a:ext>
            </a:extLst>
          </p:cNvPr>
          <p:cNvSpPr>
            <a:spLocks noGrp="1"/>
          </p:cNvSpPr>
          <p:nvPr>
            <p:ph type="title"/>
          </p:nvPr>
        </p:nvSpPr>
        <p:spPr/>
        <p:txBody>
          <a:bodyPr/>
          <a:lstStyle/>
          <a:p>
            <a:r>
              <a:rPr lang="en-US" dirty="0">
                <a:latin typeface="Algerian" panose="04020705040A02060702" pitchFamily="82" charset="0"/>
              </a:rPr>
              <a:t>IN THIS PROJECT </a:t>
            </a:r>
            <a:endParaRPr lang="en-US" dirty="0"/>
          </a:p>
        </p:txBody>
      </p:sp>
      <p:sp>
        <p:nvSpPr>
          <p:cNvPr id="3" name="Content Placeholder 2">
            <a:extLst>
              <a:ext uri="{FF2B5EF4-FFF2-40B4-BE49-F238E27FC236}">
                <a16:creationId xmlns:a16="http://schemas.microsoft.com/office/drawing/2014/main" id="{B8D01CF5-BD8C-8E48-6B57-844D063A3FED}"/>
              </a:ext>
            </a:extLst>
          </p:cNvPr>
          <p:cNvSpPr>
            <a:spLocks noGrp="1"/>
          </p:cNvSpPr>
          <p:nvPr>
            <p:ph idx="1"/>
          </p:nvPr>
        </p:nvSpPr>
        <p:spPr/>
        <p:txBody>
          <a:bodyPr/>
          <a:lstStyle/>
          <a:p>
            <a:r>
              <a:rPr lang="en-US" dirty="0">
                <a:latin typeface="Arial Black" panose="020B0A04020102020204" pitchFamily="34" charset="0"/>
              </a:rPr>
              <a:t>HERE IN THIS PRESENTATION AT FIRST I AM GOING TO TELL YOU A MORE LITTLE BIT OF  ALTERNATIVE PROTEIN.</a:t>
            </a:r>
          </a:p>
          <a:p>
            <a:r>
              <a:rPr lang="en-US" dirty="0">
                <a:latin typeface="Arial Black" panose="020B0A04020102020204" pitchFamily="34" charset="0"/>
              </a:rPr>
              <a:t>AFTER THAT IN THIS PRESENTATION I AM GOING TO TELL YOU ABOUT THE FACTORS OF NUTRITIONAL SUPPLEMENTS.</a:t>
            </a:r>
          </a:p>
          <a:p>
            <a:r>
              <a:rPr lang="en-US" dirty="0">
                <a:latin typeface="Arial Black" panose="020B0A04020102020204" pitchFamily="34" charset="0"/>
              </a:rPr>
              <a:t>AND THEN IN THIS PRESENTATION I AM GOING TO SHOW YOU THE KEY FEATURES OF PROTION AND SUPPLEMENTS.</a:t>
            </a:r>
          </a:p>
          <a:p>
            <a:endParaRPr lang="en-US" dirty="0"/>
          </a:p>
        </p:txBody>
      </p:sp>
    </p:spTree>
    <p:extLst>
      <p:ext uri="{BB962C8B-B14F-4D97-AF65-F5344CB8AC3E}">
        <p14:creationId xmlns:p14="http://schemas.microsoft.com/office/powerpoint/2010/main" val="116180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9FBF2-CF35-E365-CCA1-8D0E0D09B89E}"/>
              </a:ext>
            </a:extLst>
          </p:cNvPr>
          <p:cNvSpPr>
            <a:spLocks noGrp="1"/>
          </p:cNvSpPr>
          <p:nvPr>
            <p:ph type="title"/>
          </p:nvPr>
        </p:nvSpPr>
        <p:spPr/>
        <p:txBody>
          <a:bodyPr/>
          <a:lstStyle/>
          <a:p>
            <a:r>
              <a:rPr lang="en-US" dirty="0" err="1"/>
              <a:t>Webiste</a:t>
            </a:r>
            <a:r>
              <a:rPr lang="en-US" dirty="0"/>
              <a:t> link:-</a:t>
            </a:r>
          </a:p>
        </p:txBody>
      </p:sp>
      <p:sp>
        <p:nvSpPr>
          <p:cNvPr id="3" name="Content Placeholder 2">
            <a:extLst>
              <a:ext uri="{FF2B5EF4-FFF2-40B4-BE49-F238E27FC236}">
                <a16:creationId xmlns:a16="http://schemas.microsoft.com/office/drawing/2014/main" id="{180BA26A-183F-DD8C-72E9-A7C94A15F628}"/>
              </a:ext>
            </a:extLst>
          </p:cNvPr>
          <p:cNvSpPr>
            <a:spLocks noGrp="1"/>
          </p:cNvSpPr>
          <p:nvPr>
            <p:ph idx="1"/>
          </p:nvPr>
        </p:nvSpPr>
        <p:spPr/>
        <p:txBody>
          <a:bodyPr/>
          <a:lstStyle/>
          <a:p>
            <a:r>
              <a:rPr lang="en-US" dirty="0"/>
              <a:t>https://www.alternativesprotein.com/</a:t>
            </a:r>
          </a:p>
        </p:txBody>
      </p:sp>
    </p:spTree>
    <p:extLst>
      <p:ext uri="{BB962C8B-B14F-4D97-AF65-F5344CB8AC3E}">
        <p14:creationId xmlns:p14="http://schemas.microsoft.com/office/powerpoint/2010/main" val="142018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128B-E885-B554-5B36-59401B7B7F53}"/>
              </a:ext>
            </a:extLst>
          </p:cNvPr>
          <p:cNvSpPr>
            <a:spLocks noGrp="1"/>
          </p:cNvSpPr>
          <p:nvPr>
            <p:ph type="title"/>
          </p:nvPr>
        </p:nvSpPr>
        <p:spPr/>
        <p:txBody>
          <a:bodyPr/>
          <a:lstStyle/>
          <a:p>
            <a:r>
              <a:rPr lang="en-US" dirty="0">
                <a:latin typeface="Algerian" panose="04020705040A02060702" pitchFamily="82" charset="0"/>
              </a:rPr>
              <a:t>CONCEPTS USED IN THIS PROJECT</a:t>
            </a:r>
            <a:endParaRPr lang="en-US" dirty="0"/>
          </a:p>
        </p:txBody>
      </p:sp>
      <p:sp>
        <p:nvSpPr>
          <p:cNvPr id="3" name="Content Placeholder 2">
            <a:extLst>
              <a:ext uri="{FF2B5EF4-FFF2-40B4-BE49-F238E27FC236}">
                <a16:creationId xmlns:a16="http://schemas.microsoft.com/office/drawing/2014/main" id="{5CE38B07-2D5B-4FD2-65D2-4E8AF5405D2D}"/>
              </a:ext>
            </a:extLst>
          </p:cNvPr>
          <p:cNvSpPr>
            <a:spLocks noGrp="1"/>
          </p:cNvSpPr>
          <p:nvPr>
            <p:ph idx="1"/>
          </p:nvPr>
        </p:nvSpPr>
        <p:spPr/>
        <p:txBody>
          <a:bodyPr/>
          <a:lstStyle/>
          <a:p>
            <a:r>
              <a:rPr lang="en-US" dirty="0">
                <a:latin typeface="Arial Black" panose="020B0A04020102020204" pitchFamily="34" charset="0"/>
              </a:rPr>
              <a:t>I MADE THIS PROJECT BY USING THE CONCEPTS OF C LANGUAGE INCLUDING POINTERS, ARRAY, AND LOOP.</a:t>
            </a:r>
          </a:p>
          <a:p>
            <a:endParaRPr lang="en-US" dirty="0"/>
          </a:p>
        </p:txBody>
      </p:sp>
    </p:spTree>
    <p:extLst>
      <p:ext uri="{BB962C8B-B14F-4D97-AF65-F5344CB8AC3E}">
        <p14:creationId xmlns:p14="http://schemas.microsoft.com/office/powerpoint/2010/main" val="184756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9858-EE4A-72C0-7069-097C5010AFE0}"/>
              </a:ext>
            </a:extLst>
          </p:cNvPr>
          <p:cNvSpPr>
            <a:spLocks noGrp="1"/>
          </p:cNvSpPr>
          <p:nvPr>
            <p:ph type="title"/>
          </p:nvPr>
        </p:nvSpPr>
        <p:spPr/>
        <p:txBody>
          <a:bodyPr/>
          <a:lstStyle/>
          <a:p>
            <a:r>
              <a:rPr lang="en-US" dirty="0">
                <a:latin typeface="Algerian" panose="04020705040A02060702" pitchFamily="82" charset="0"/>
              </a:rPr>
              <a:t>COMPILER USED </a:t>
            </a:r>
            <a:endParaRPr lang="en-US" dirty="0"/>
          </a:p>
        </p:txBody>
      </p:sp>
      <p:sp>
        <p:nvSpPr>
          <p:cNvPr id="3" name="Content Placeholder 2">
            <a:extLst>
              <a:ext uri="{FF2B5EF4-FFF2-40B4-BE49-F238E27FC236}">
                <a16:creationId xmlns:a16="http://schemas.microsoft.com/office/drawing/2014/main" id="{ABBFE3C9-3753-9112-661E-AC0D78E36162}"/>
              </a:ext>
            </a:extLst>
          </p:cNvPr>
          <p:cNvSpPr>
            <a:spLocks noGrp="1"/>
          </p:cNvSpPr>
          <p:nvPr>
            <p:ph idx="1"/>
          </p:nvPr>
        </p:nvSpPr>
        <p:spPr/>
        <p:txBody>
          <a:bodyPr/>
          <a:lstStyle/>
          <a:p>
            <a:r>
              <a:rPr lang="en-US" dirty="0">
                <a:latin typeface="Arial Black" panose="020B0A04020102020204" pitchFamily="34" charset="0"/>
              </a:rPr>
              <a:t>I USED DEV++ COMPILER TO RUN THE CODE</a:t>
            </a:r>
            <a:endParaRPr lang="en-US" dirty="0"/>
          </a:p>
        </p:txBody>
      </p:sp>
    </p:spTree>
    <p:extLst>
      <p:ext uri="{BB962C8B-B14F-4D97-AF65-F5344CB8AC3E}">
        <p14:creationId xmlns:p14="http://schemas.microsoft.com/office/powerpoint/2010/main" val="201630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7168-8059-E587-087E-693CEFAB0D03}"/>
              </a:ext>
            </a:extLst>
          </p:cNvPr>
          <p:cNvSpPr>
            <a:spLocks noGrp="1"/>
          </p:cNvSpPr>
          <p:nvPr>
            <p:ph type="title"/>
          </p:nvPr>
        </p:nvSpPr>
        <p:spPr/>
        <p:txBody>
          <a:bodyPr/>
          <a:lstStyle/>
          <a:p>
            <a:r>
              <a:rPr lang="en-US" dirty="0">
                <a:latin typeface="Algerian" panose="04020705040A02060702" pitchFamily="82" charset="0"/>
              </a:rPr>
              <a:t>FLOWCHART OF ALTERNATIVE PROTEIN</a:t>
            </a:r>
            <a:endParaRPr lang="en-US" dirty="0"/>
          </a:p>
        </p:txBody>
      </p:sp>
      <p:pic>
        <p:nvPicPr>
          <p:cNvPr id="4" name="Content Placeholder 12">
            <a:extLst>
              <a:ext uri="{FF2B5EF4-FFF2-40B4-BE49-F238E27FC236}">
                <a16:creationId xmlns:a16="http://schemas.microsoft.com/office/drawing/2014/main" id="{352F9360-642C-2E5A-3E38-8BC825707CB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02914" y="2603500"/>
            <a:ext cx="5130485" cy="3416300"/>
          </a:xfrm>
        </p:spPr>
      </p:pic>
    </p:spTree>
    <p:extLst>
      <p:ext uri="{BB962C8B-B14F-4D97-AF65-F5344CB8AC3E}">
        <p14:creationId xmlns:p14="http://schemas.microsoft.com/office/powerpoint/2010/main" val="168784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50AA-0961-760C-ED53-2B56074F376C}"/>
              </a:ext>
            </a:extLst>
          </p:cNvPr>
          <p:cNvSpPr>
            <a:spLocks noGrp="1"/>
          </p:cNvSpPr>
          <p:nvPr>
            <p:ph type="title"/>
          </p:nvPr>
        </p:nvSpPr>
        <p:spPr/>
        <p:txBody>
          <a:bodyPr/>
          <a:lstStyle/>
          <a:p>
            <a:r>
              <a:rPr lang="en-US" dirty="0">
                <a:latin typeface="Algerian" panose="04020705040A02060702" pitchFamily="82" charset="0"/>
              </a:rPr>
              <a:t>FACTORS OF STUDENT LIFE CYCLE MANAGEMENT SYSTEM :</a:t>
            </a:r>
            <a:endParaRPr lang="en-US" dirty="0"/>
          </a:p>
        </p:txBody>
      </p:sp>
      <p:sp>
        <p:nvSpPr>
          <p:cNvPr id="3" name="Content Placeholder 2">
            <a:extLst>
              <a:ext uri="{FF2B5EF4-FFF2-40B4-BE49-F238E27FC236}">
                <a16:creationId xmlns:a16="http://schemas.microsoft.com/office/drawing/2014/main" id="{F1F1E561-9717-74EB-F379-A371C45CC879}"/>
              </a:ext>
            </a:extLst>
          </p:cNvPr>
          <p:cNvSpPr>
            <a:spLocks noGrp="1"/>
          </p:cNvSpPr>
          <p:nvPr>
            <p:ph idx="1"/>
          </p:nvPr>
        </p:nvSpPr>
        <p:spPr/>
        <p:txBody>
          <a:bodyPr/>
          <a:lstStyle/>
          <a:p>
            <a:pPr marL="0" indent="0" algn="l" rtl="0" eaLnBrk="1" fontAlgn="t" latinLnBrk="0" hangingPunct="1">
              <a:spcBef>
                <a:spcPts val="0"/>
              </a:spcBef>
              <a:spcAft>
                <a:spcPts val="0"/>
              </a:spcAft>
              <a:buNone/>
            </a:pPr>
            <a:r>
              <a:rPr lang="en-US" sz="1800" b="1" i="0" u="none" strike="noStrike" kern="1200" dirty="0">
                <a:solidFill>
                  <a:srgbClr val="FFFFFF"/>
                </a:solidFill>
                <a:effectLst/>
                <a:latin typeface="Century Gothic" panose="020B0502020202020204" pitchFamily="34" charset="0"/>
              </a:rPr>
              <a:t>UIRY FOR  ADMISSION</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dirty="0">
                <a:solidFill>
                  <a:srgbClr val="000000"/>
                </a:solidFill>
                <a:latin typeface="Century Gothic" panose="020B0502020202020204" pitchFamily="34" charset="0"/>
              </a:rPr>
              <a:t>LACK OF NUTRITION</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dirty="0">
                <a:solidFill>
                  <a:srgbClr val="000000"/>
                </a:solidFill>
                <a:latin typeface="Century Gothic" panose="020B0502020202020204" pitchFamily="34" charset="0"/>
              </a:rPr>
              <a:t>HIGH PRICE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PROGRAM  AND COURSE STRUCTURE </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TIMETABLE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Century Gothic" panose="020B0502020202020204" pitchFamily="34" charset="0"/>
              </a:rPr>
              <a:t>ATTENDENCE RECORD</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dirty="0">
                <a:solidFill>
                  <a:srgbClr val="000000"/>
                </a:solidFill>
                <a:latin typeface="Century Gothic" panose="020B0502020202020204" pitchFamily="34" charset="0"/>
              </a:rPr>
              <a:t>WORKOUT</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dirty="0">
                <a:solidFill>
                  <a:srgbClr val="000000"/>
                </a:solidFill>
                <a:latin typeface="Century Gothic" panose="020B0502020202020204" pitchFamily="34" charset="0"/>
              </a:rPr>
              <a:t>MOTIVATION</a:t>
            </a:r>
            <a:r>
              <a:rPr lang="en-US" sz="1800" b="0" i="0" u="none" strike="noStrike" kern="1200" dirty="0">
                <a:solidFill>
                  <a:srgbClr val="000000"/>
                </a:solidFill>
                <a:effectLst/>
                <a:latin typeface="Century Gothic" panose="020B0502020202020204" pitchFamily="34" charset="0"/>
              </a:rPr>
              <a:t> </a:t>
            </a:r>
            <a:endParaRPr lang="en-US"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endParaRPr lang="en-US" sz="1800" b="0" i="0" u="none" strike="noStrike"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795887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96</TotalTime>
  <Words>382</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Arial Black</vt:lpstr>
      <vt:lpstr>Arial Rounded MT Bold</vt:lpstr>
      <vt:lpstr>Century Gothic</vt:lpstr>
      <vt:lpstr>Wingdings</vt:lpstr>
      <vt:lpstr>Wingdings 3</vt:lpstr>
      <vt:lpstr>Ion Boardroom</vt:lpstr>
      <vt:lpstr>PowerPoint Presentation</vt:lpstr>
      <vt:lpstr>Obejective Of This Project</vt:lpstr>
      <vt:lpstr>Use of the project</vt:lpstr>
      <vt:lpstr>IN THIS PROJECT </vt:lpstr>
      <vt:lpstr>Webiste link:-</vt:lpstr>
      <vt:lpstr>CONCEPTS USED IN THIS PROJECT</vt:lpstr>
      <vt:lpstr>COMPILER USED </vt:lpstr>
      <vt:lpstr>FLOWCHART OF ALTERNATIVE PROTEIN</vt:lpstr>
      <vt:lpstr>FACTORS OF STUDENT LIFE CYCLE MANAGEMENT SYSTEM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 Panchal</dc:creator>
  <cp:lastModifiedBy>jeet dodia</cp:lastModifiedBy>
  <cp:revision>5</cp:revision>
  <dcterms:created xsi:type="dcterms:W3CDTF">2022-12-09T03:01:50Z</dcterms:created>
  <dcterms:modified xsi:type="dcterms:W3CDTF">2023-01-20T03:55:28Z</dcterms:modified>
</cp:coreProperties>
</file>