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J0qIxFxC2QuQnLSfGLUlyqU8j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omforta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Comforta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574040" marR="1431290" rtl="0" algn="ctr">
              <a:lnSpc>
                <a:spcPct val="100000"/>
              </a:lnSpc>
              <a:spcBef>
                <a:spcPts val="875"/>
              </a:spcBef>
              <a:spcAft>
                <a:spcPts val="0"/>
              </a:spcAft>
              <a:buClr>
                <a:schemeClr val="dk1"/>
              </a:buClr>
              <a:buSzPts val="1100"/>
              <a:buFont typeface="Arial"/>
              <a:buNone/>
            </a:pPr>
            <a:r>
              <a:rPr b="1" lang="en-US" sz="5000">
                <a:latin typeface="Comfortaa"/>
                <a:ea typeface="Comfortaa"/>
                <a:cs typeface="Comfortaa"/>
                <a:sym typeface="Comfortaa"/>
              </a:rPr>
              <a:t>Best Neighborhoods in London Borough</a:t>
            </a:r>
            <a:endParaRPr sz="5000">
              <a:latin typeface="Comfortaa"/>
              <a:ea typeface="Comfortaa"/>
              <a:cs typeface="Comfortaa"/>
              <a:sym typeface="Comfortaa"/>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Author: Jeetendra Swami</a:t>
            </a:r>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to live in London?</a:t>
            </a:r>
            <a:endParaRPr/>
          </a:p>
        </p:txBody>
      </p:sp>
      <p:sp>
        <p:nvSpPr>
          <p:cNvPr id="91" name="Google Shape;91;p2"/>
          <p:cNvSpPr txBox="1"/>
          <p:nvPr/>
        </p:nvSpPr>
        <p:spPr>
          <a:xfrm>
            <a:off x="695739" y="5913780"/>
            <a:ext cx="10250556" cy="94421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This study will develop a model to determine good neighborhoods in Delft to settle for young adults. </a:t>
            </a:r>
            <a:endParaRPr/>
          </a:p>
        </p:txBody>
      </p:sp>
      <p:pic>
        <p:nvPicPr>
          <p:cNvPr id="92" name="Google Shape;92;p2"/>
          <p:cNvPicPr preferRelativeResize="0"/>
          <p:nvPr/>
        </p:nvPicPr>
        <p:blipFill>
          <a:blip r:embed="rId3">
            <a:alphaModFix/>
          </a:blip>
          <a:stretch>
            <a:fillRect/>
          </a:stretch>
        </p:blipFill>
        <p:spPr>
          <a:xfrm>
            <a:off x="1524000" y="1928813"/>
            <a:ext cx="7639261" cy="39182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Collection:</a:t>
            </a:r>
            <a:endParaRPr/>
          </a:p>
        </p:txBody>
      </p:sp>
      <p:sp>
        <p:nvSpPr>
          <p:cNvPr id="98" name="Google Shape;98;p3"/>
          <p:cNvSpPr txBox="1"/>
          <p:nvPr>
            <p:ph idx="1" type="body"/>
          </p:nvPr>
        </p:nvSpPr>
        <p:spPr>
          <a:xfrm>
            <a:off x="838200" y="1825625"/>
            <a:ext cx="10515600" cy="1672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Open source data has been used for this analysis:</a:t>
            </a:r>
            <a:endParaRPr/>
          </a:p>
          <a:p>
            <a:pPr indent="-228600" lvl="0" marL="228600" rtl="0" algn="l">
              <a:lnSpc>
                <a:spcPct val="90000"/>
              </a:lnSpc>
              <a:spcBef>
                <a:spcPts val="1000"/>
              </a:spcBef>
              <a:spcAft>
                <a:spcPts val="0"/>
              </a:spcAft>
              <a:buClr>
                <a:schemeClr val="dk1"/>
              </a:buClr>
              <a:buSzPts val="2800"/>
              <a:buChar char="•"/>
            </a:pPr>
            <a:r>
              <a:rPr lang="en-US"/>
              <a:t>FourSqaure API</a:t>
            </a:r>
            <a:endParaRPr/>
          </a:p>
          <a:p>
            <a:pPr indent="-228600" lvl="0" marL="228600" rtl="0" algn="l">
              <a:lnSpc>
                <a:spcPct val="90000"/>
              </a:lnSpc>
              <a:spcBef>
                <a:spcPts val="1000"/>
              </a:spcBef>
              <a:spcAft>
                <a:spcPts val="0"/>
              </a:spcAft>
              <a:buClr>
                <a:schemeClr val="dk1"/>
              </a:buClr>
              <a:buSzPts val="2800"/>
              <a:buChar char="•"/>
            </a:pPr>
            <a:r>
              <a:rPr lang="en-US"/>
              <a:t>Open data Delft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 Features:</a:t>
            </a:r>
            <a:endParaRPr/>
          </a:p>
        </p:txBody>
      </p:sp>
      <p:pic>
        <p:nvPicPr>
          <p:cNvPr descr="Two Brown Trees · Free Stock Photo" id="104" name="Google Shape;104;p4"/>
          <p:cNvPicPr preferRelativeResize="0"/>
          <p:nvPr/>
        </p:nvPicPr>
        <p:blipFill rotWithShape="1">
          <a:blip r:embed="rId3">
            <a:alphaModFix/>
          </a:blip>
          <a:srcRect b="0" l="0" r="0" t="0"/>
          <a:stretch/>
        </p:blipFill>
        <p:spPr>
          <a:xfrm>
            <a:off x="214817" y="1807518"/>
            <a:ext cx="2959409" cy="1969352"/>
          </a:xfrm>
          <a:prstGeom prst="rect">
            <a:avLst/>
          </a:prstGeom>
          <a:noFill/>
          <a:ln>
            <a:noFill/>
          </a:ln>
        </p:spPr>
      </p:pic>
      <p:pic>
        <p:nvPicPr>
          <p:cNvPr descr="School Zone - Commercial Playground Bundle - APCPLAY" id="105" name="Google Shape;105;p4"/>
          <p:cNvPicPr preferRelativeResize="0"/>
          <p:nvPr>
            <p:ph idx="1" type="body"/>
          </p:nvPr>
        </p:nvPicPr>
        <p:blipFill rotWithShape="1">
          <a:blip r:embed="rId4">
            <a:alphaModFix/>
          </a:blip>
          <a:srcRect b="0" l="0" r="0" t="0"/>
          <a:stretch/>
        </p:blipFill>
        <p:spPr>
          <a:xfrm>
            <a:off x="486135" y="4333642"/>
            <a:ext cx="3742187" cy="2095625"/>
          </a:xfrm>
          <a:prstGeom prst="rect">
            <a:avLst/>
          </a:prstGeom>
          <a:noFill/>
          <a:ln>
            <a:noFill/>
          </a:ln>
        </p:spPr>
      </p:pic>
      <p:pic>
        <p:nvPicPr>
          <p:cNvPr descr="Recreatiegebied Delftse Hout | Delftse Hout" id="106" name="Google Shape;106;p4"/>
          <p:cNvPicPr preferRelativeResize="0"/>
          <p:nvPr/>
        </p:nvPicPr>
        <p:blipFill rotWithShape="1">
          <a:blip r:embed="rId5">
            <a:alphaModFix/>
          </a:blip>
          <a:srcRect b="0" l="0" r="0" t="0"/>
          <a:stretch/>
        </p:blipFill>
        <p:spPr>
          <a:xfrm>
            <a:off x="3662864" y="1839788"/>
            <a:ext cx="3750480" cy="1971863"/>
          </a:xfrm>
          <a:prstGeom prst="rect">
            <a:avLst/>
          </a:prstGeom>
          <a:noFill/>
          <a:ln>
            <a:noFill/>
          </a:ln>
        </p:spPr>
      </p:pic>
      <p:pic>
        <p:nvPicPr>
          <p:cNvPr descr="High Tea in Delft: de leukste High Tea locaties" id="107" name="Google Shape;107;p4"/>
          <p:cNvPicPr preferRelativeResize="0"/>
          <p:nvPr/>
        </p:nvPicPr>
        <p:blipFill rotWithShape="1">
          <a:blip r:embed="rId6">
            <a:alphaModFix/>
          </a:blip>
          <a:srcRect b="0" l="0" r="0" t="0"/>
          <a:stretch/>
        </p:blipFill>
        <p:spPr>
          <a:xfrm>
            <a:off x="4602323" y="4299790"/>
            <a:ext cx="3491703" cy="2148741"/>
          </a:xfrm>
          <a:prstGeom prst="rect">
            <a:avLst/>
          </a:prstGeom>
          <a:noFill/>
          <a:ln>
            <a:noFill/>
          </a:ln>
        </p:spPr>
      </p:pic>
      <p:sp>
        <p:nvSpPr>
          <p:cNvPr id="108" name="Google Shape;108;p4"/>
          <p:cNvSpPr txBox="1"/>
          <p:nvPr/>
        </p:nvSpPr>
        <p:spPr>
          <a:xfrm>
            <a:off x="676364" y="3882901"/>
            <a:ext cx="19078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Trees in Delft</a:t>
            </a:r>
            <a:endParaRPr/>
          </a:p>
        </p:txBody>
      </p:sp>
      <p:sp>
        <p:nvSpPr>
          <p:cNvPr id="109" name="Google Shape;109;p4"/>
          <p:cNvSpPr txBox="1"/>
          <p:nvPr/>
        </p:nvSpPr>
        <p:spPr>
          <a:xfrm>
            <a:off x="1584136" y="6420777"/>
            <a:ext cx="21827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Playground in Delft</a:t>
            </a:r>
            <a:endParaRPr/>
          </a:p>
        </p:txBody>
      </p:sp>
      <p:sp>
        <p:nvSpPr>
          <p:cNvPr id="110" name="Google Shape;110;p4"/>
          <p:cNvSpPr txBox="1"/>
          <p:nvPr/>
        </p:nvSpPr>
        <p:spPr>
          <a:xfrm>
            <a:off x="4532832" y="3800587"/>
            <a:ext cx="16592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Water in Delft</a:t>
            </a:r>
            <a:endParaRPr/>
          </a:p>
        </p:txBody>
      </p:sp>
      <p:sp>
        <p:nvSpPr>
          <p:cNvPr id="111" name="Google Shape;111;p4"/>
          <p:cNvSpPr txBox="1"/>
          <p:nvPr/>
        </p:nvSpPr>
        <p:spPr>
          <a:xfrm>
            <a:off x="5538104" y="6374610"/>
            <a:ext cx="19431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Venues in Delft</a:t>
            </a:r>
            <a:endParaRPr/>
          </a:p>
        </p:txBody>
      </p:sp>
      <p:sp>
        <p:nvSpPr>
          <p:cNvPr id="112" name="Google Shape;112;p4"/>
          <p:cNvSpPr txBox="1"/>
          <p:nvPr/>
        </p:nvSpPr>
        <p:spPr>
          <a:xfrm>
            <a:off x="7481208" y="1839788"/>
            <a:ext cx="461814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Features</a:t>
            </a:r>
            <a:r>
              <a:rPr lang="en-US" sz="1800">
                <a:solidFill>
                  <a:schemeClr val="dk1"/>
                </a:solidFill>
                <a:latin typeface="Calibri"/>
                <a:ea typeface="Calibri"/>
                <a:cs typeface="Calibri"/>
                <a:sym typeface="Calibri"/>
              </a:rPr>
              <a:t> will be: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Tree population density per neighborhood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Water area density per neighborhood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Playground Tree population density per neighborhood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Venues -&gt; clustered in three groups and weighted according to personal preference.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5"/>
          <p:cNvSpPr txBox="1"/>
          <p:nvPr/>
        </p:nvSpPr>
        <p:spPr>
          <a:xfrm>
            <a:off x="304800" y="304800"/>
            <a:ext cx="10172700" cy="2854200"/>
          </a:xfrm>
          <a:prstGeom prst="rect">
            <a:avLst/>
          </a:prstGeom>
          <a:noFill/>
          <a:ln>
            <a:noFill/>
          </a:ln>
        </p:spPr>
        <p:txBody>
          <a:bodyPr anchorCtr="0" anchor="t" bIns="91425" lIns="91425" spcFirstLastPara="1" rIns="91425" wrap="square" tIns="91425">
            <a:noAutofit/>
          </a:bodyPr>
          <a:lstStyle/>
          <a:p>
            <a:pPr indent="0" lvl="0" marL="606425" marR="1465580" rtl="0" algn="just">
              <a:lnSpc>
                <a:spcPct val="85000"/>
              </a:lnSpc>
              <a:spcBef>
                <a:spcPts val="725"/>
              </a:spcBef>
              <a:spcAft>
                <a:spcPts val="0"/>
              </a:spcAft>
              <a:buNone/>
            </a:pPr>
            <a:r>
              <a:rPr b="1" lang="en-US" sz="3700">
                <a:solidFill>
                  <a:schemeClr val="dk1"/>
                </a:solidFill>
                <a:latin typeface="Calibri"/>
                <a:ea typeface="Calibri"/>
                <a:cs typeface="Calibri"/>
                <a:sym typeface="Calibri"/>
              </a:rPr>
              <a:t>Data Cleaning</a:t>
            </a:r>
            <a:endParaRPr b="1" sz="3700">
              <a:solidFill>
                <a:schemeClr val="dk1"/>
              </a:solidFill>
              <a:latin typeface="Calibri"/>
              <a:ea typeface="Calibri"/>
              <a:cs typeface="Calibri"/>
              <a:sym typeface="Calibri"/>
            </a:endParaRPr>
          </a:p>
          <a:p>
            <a:pPr indent="0" lvl="0" marL="606425" marR="1465580" rtl="0" algn="just">
              <a:lnSpc>
                <a:spcPct val="85000"/>
              </a:lnSpc>
              <a:spcBef>
                <a:spcPts val="725"/>
              </a:spcBef>
              <a:spcAft>
                <a:spcPts val="0"/>
              </a:spcAft>
              <a:buNone/>
            </a:pPr>
            <a:r>
              <a:rPr b="1" lang="en-US" sz="1800">
                <a:solidFill>
                  <a:schemeClr val="dk1"/>
                </a:solidFill>
                <a:latin typeface="Calibri"/>
                <a:ea typeface="Calibri"/>
                <a:cs typeface="Calibri"/>
                <a:sym typeface="Calibri"/>
              </a:rPr>
              <a:t>To find the London borough names</a:t>
            </a:r>
            <a:r>
              <a:rPr lang="en-US" sz="1800">
                <a:solidFill>
                  <a:schemeClr val="dk1"/>
                </a:solidFill>
                <a:latin typeface="Calibri"/>
                <a:ea typeface="Calibri"/>
                <a:cs typeface="Calibri"/>
                <a:sym typeface="Calibri"/>
              </a:rPr>
              <a:t>, we use BeautifulSoup to scrape the wiki page. After that,  string manipulation is done using regular expression and  the exact name of the boroughs are extracted.  Extracting the exact names is   very important, as throughout the project, we will be using the Borough names  as the index for the data frames.</a:t>
            </a:r>
            <a:endParaRPr sz="1800">
              <a:latin typeface="Calibri"/>
              <a:ea typeface="Calibri"/>
              <a:cs typeface="Calibri"/>
              <a:sym typeface="Calibri"/>
            </a:endParaRPr>
          </a:p>
        </p:txBody>
      </p:sp>
      <p:pic>
        <p:nvPicPr>
          <p:cNvPr id="118" name="Google Shape;118;p5"/>
          <p:cNvPicPr preferRelativeResize="0"/>
          <p:nvPr/>
        </p:nvPicPr>
        <p:blipFill>
          <a:blip r:embed="rId3">
            <a:alphaModFix/>
          </a:blip>
          <a:stretch>
            <a:fillRect/>
          </a:stretch>
        </p:blipFill>
        <p:spPr>
          <a:xfrm>
            <a:off x="5248275" y="2771650"/>
            <a:ext cx="6346125" cy="318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6"/>
          <p:cNvSpPr txBox="1"/>
          <p:nvPr/>
        </p:nvSpPr>
        <p:spPr>
          <a:xfrm>
            <a:off x="0" y="0"/>
            <a:ext cx="12081000" cy="6143700"/>
          </a:xfrm>
          <a:prstGeom prst="rect">
            <a:avLst/>
          </a:prstGeom>
          <a:noFill/>
          <a:ln>
            <a:noFill/>
          </a:ln>
        </p:spPr>
        <p:txBody>
          <a:bodyPr anchorCtr="0" anchor="t" bIns="91425" lIns="91425" spcFirstLastPara="1" rIns="91425" wrap="square" tIns="91425">
            <a:noAutofit/>
          </a:bodyPr>
          <a:lstStyle/>
          <a:p>
            <a:pPr indent="0" lvl="0" marL="0" rtl="0" algn="l">
              <a:spcBef>
                <a:spcPts val="5"/>
              </a:spcBef>
              <a:spcAft>
                <a:spcPts val="0"/>
              </a:spcAft>
              <a:buNone/>
            </a:pPr>
            <a:r>
              <a:t/>
            </a:r>
            <a:endParaRPr b="1" sz="1200">
              <a:solidFill>
                <a:schemeClr val="dk1"/>
              </a:solidFill>
              <a:latin typeface="Georgia"/>
              <a:ea typeface="Georgia"/>
              <a:cs typeface="Georgia"/>
              <a:sym typeface="Georgia"/>
            </a:endParaRPr>
          </a:p>
          <a:p>
            <a:pPr indent="0" lvl="0" marL="0" rtl="0" algn="l">
              <a:spcBef>
                <a:spcPts val="5"/>
              </a:spcBef>
              <a:spcAft>
                <a:spcPts val="0"/>
              </a:spcAft>
              <a:buNone/>
            </a:pPr>
            <a:r>
              <a:rPr b="1" lang="en-US" sz="1800">
                <a:solidFill>
                  <a:schemeClr val="dk1"/>
                </a:solidFill>
                <a:latin typeface="Calibri"/>
                <a:ea typeface="Calibri"/>
                <a:cs typeface="Calibri"/>
                <a:sym typeface="Calibri"/>
              </a:rPr>
              <a:t>Exploratory Data Analysis</a:t>
            </a:r>
            <a:endParaRPr b="1" sz="1800">
              <a:solidFill>
                <a:schemeClr val="dk1"/>
              </a:solidFill>
              <a:latin typeface="Calibri"/>
              <a:ea typeface="Calibri"/>
              <a:cs typeface="Calibri"/>
              <a:sym typeface="Calibri"/>
            </a:endParaRPr>
          </a:p>
          <a:p>
            <a:pPr indent="0" lvl="0" marL="606425" marR="1466215" rtl="0" algn="just">
              <a:lnSpc>
                <a:spcPct val="85000"/>
              </a:lnSpc>
              <a:spcBef>
                <a:spcPts val="725"/>
              </a:spcBef>
              <a:spcAft>
                <a:spcPts val="0"/>
              </a:spcAft>
              <a:buNone/>
            </a:pPr>
            <a:r>
              <a:rPr lang="en-US" sz="1800">
                <a:solidFill>
                  <a:schemeClr val="dk1"/>
                </a:solidFill>
                <a:latin typeface="Calibri"/>
                <a:ea typeface="Calibri"/>
                <a:cs typeface="Calibri"/>
                <a:sym typeface="Calibri"/>
              </a:rPr>
              <a:t>In this section, we will analyze the data frames built in the above section. And come up with the analysis on the best neighborhood in Sutton. It consists of the below steps:</a:t>
            </a:r>
            <a:endParaRPr sz="1800">
              <a:solidFill>
                <a:schemeClr val="dk1"/>
              </a:solidFill>
              <a:latin typeface="Calibri"/>
              <a:ea typeface="Calibri"/>
              <a:cs typeface="Calibri"/>
              <a:sym typeface="Calibri"/>
            </a:endParaRPr>
          </a:p>
          <a:p>
            <a:pPr indent="0" lvl="0" marL="922655" marR="1466215" rtl="0" algn="just">
              <a:lnSpc>
                <a:spcPct val="85000"/>
              </a:lnSpc>
              <a:spcBef>
                <a:spcPts val="815"/>
              </a:spcBef>
              <a:spcAft>
                <a:spcPts val="0"/>
              </a:spcAft>
              <a:buNone/>
            </a:pPr>
            <a:r>
              <a:rPr lang="en-US" sz="1800">
                <a:solidFill>
                  <a:schemeClr val="dk1"/>
                </a:solidFill>
                <a:latin typeface="Calibri"/>
                <a:ea typeface="Calibri"/>
                <a:cs typeface="Calibri"/>
                <a:sym typeface="Calibri"/>
              </a:rPr>
              <a:t>Visualise the crime rates in the London boroughs to identify the safest borough and extract the neighborhoods in that borough to find the 15 most common venues in each neighborhood.</a:t>
            </a:r>
            <a:endParaRPr sz="1800">
              <a:solidFill>
                <a:schemeClr val="dk1"/>
              </a:solidFill>
              <a:latin typeface="Calibri"/>
              <a:ea typeface="Calibri"/>
              <a:cs typeface="Calibri"/>
              <a:sym typeface="Calibri"/>
            </a:endParaRPr>
          </a:p>
          <a:p>
            <a:pPr indent="0" lvl="0" marL="922655" marR="1466850" rtl="0" algn="just">
              <a:lnSpc>
                <a:spcPct val="85000"/>
              </a:lnSpc>
              <a:spcBef>
                <a:spcPts val="20"/>
              </a:spcBef>
              <a:spcAft>
                <a:spcPts val="0"/>
              </a:spcAft>
              <a:buNone/>
            </a:pPr>
            <a:r>
              <a:rPr lang="en-US" sz="1800">
                <a:solidFill>
                  <a:schemeClr val="dk1"/>
                </a:solidFill>
                <a:latin typeface="Calibri"/>
                <a:ea typeface="Calibri"/>
                <a:cs typeface="Calibri"/>
                <a:sym typeface="Calibri"/>
              </a:rPr>
              <a:t>Visualise the price per m2 in each borough of London and extract the 15 values with the least values.</a:t>
            </a:r>
            <a:endParaRPr sz="1800">
              <a:solidFill>
                <a:schemeClr val="dk1"/>
              </a:solidFill>
              <a:latin typeface="Calibri"/>
              <a:ea typeface="Calibri"/>
              <a:cs typeface="Calibri"/>
              <a:sym typeface="Calibri"/>
            </a:endParaRPr>
          </a:p>
          <a:p>
            <a:pPr indent="0" lvl="0" marL="922655" rtl="0" algn="l">
              <a:lnSpc>
                <a:spcPct val="105000"/>
              </a:lnSpc>
              <a:spcBef>
                <a:spcPts val="0"/>
              </a:spcBef>
              <a:spcAft>
                <a:spcPts val="0"/>
              </a:spcAft>
              <a:buNone/>
            </a:pPr>
            <a:r>
              <a:rPr lang="en-US" sz="1800">
                <a:solidFill>
                  <a:schemeClr val="dk1"/>
                </a:solidFill>
                <a:latin typeface="Calibri"/>
                <a:ea typeface="Calibri"/>
                <a:cs typeface="Calibri"/>
                <a:sym typeface="Calibri"/>
              </a:rPr>
              <a:t>Analyse the happiness index and get the one with top 15 values</a:t>
            </a:r>
            <a:endParaRPr sz="1800">
              <a:solidFill>
                <a:schemeClr val="dk1"/>
              </a:solidFill>
              <a:latin typeface="Calibri"/>
              <a:ea typeface="Calibri"/>
              <a:cs typeface="Calibri"/>
              <a:sym typeface="Calibri"/>
            </a:endParaRPr>
          </a:p>
          <a:p>
            <a:pPr indent="0" lvl="0" marL="0" rtl="0" algn="l">
              <a:lnSpc>
                <a:spcPct val="105000"/>
              </a:lnSpc>
              <a:spcBef>
                <a:spcPts val="0"/>
              </a:spcBef>
              <a:spcAft>
                <a:spcPts val="0"/>
              </a:spcAft>
              <a:buNone/>
            </a:pPr>
            <a:r>
              <a:t/>
            </a:r>
            <a:endParaRPr sz="1000">
              <a:solidFill>
                <a:schemeClr val="dk1"/>
              </a:solidFill>
              <a:latin typeface="PMingLiU"/>
              <a:ea typeface="PMingLiU"/>
              <a:cs typeface="PMingLiU"/>
              <a:sym typeface="PMingLiU"/>
            </a:endParaRPr>
          </a:p>
          <a:p>
            <a:pPr indent="0" lvl="0" marL="0" rtl="0" algn="l">
              <a:lnSpc>
                <a:spcPct val="105000"/>
              </a:lnSpc>
              <a:spcBef>
                <a:spcPts val="0"/>
              </a:spcBef>
              <a:spcAft>
                <a:spcPts val="0"/>
              </a:spcAft>
              <a:buNone/>
            </a:pPr>
            <a:r>
              <a:t/>
            </a:r>
            <a:endParaRPr sz="1000">
              <a:solidFill>
                <a:schemeClr val="dk1"/>
              </a:solidFill>
              <a:latin typeface="PMingLiU"/>
              <a:ea typeface="PMingLiU"/>
              <a:cs typeface="PMingLiU"/>
              <a:sym typeface="PMingLiU"/>
            </a:endParaRPr>
          </a:p>
          <a:p>
            <a:pPr indent="0" lvl="0" marL="0" rtl="0" algn="l">
              <a:lnSpc>
                <a:spcPct val="105000"/>
              </a:lnSpc>
              <a:spcBef>
                <a:spcPts val="0"/>
              </a:spcBef>
              <a:spcAft>
                <a:spcPts val="0"/>
              </a:spcAft>
              <a:buNone/>
            </a:pPr>
            <a:r>
              <a:t/>
            </a:r>
            <a:endParaRPr sz="1000">
              <a:solidFill>
                <a:schemeClr val="dk1"/>
              </a:solidFill>
              <a:latin typeface="PMingLiU"/>
              <a:ea typeface="PMingLiU"/>
              <a:cs typeface="PMingLiU"/>
              <a:sym typeface="PMingLiU"/>
            </a:endParaRPr>
          </a:p>
          <a:p>
            <a:pPr indent="0" lvl="0" marL="0" rtl="0" algn="l">
              <a:lnSpc>
                <a:spcPct val="105000"/>
              </a:lnSpc>
              <a:spcBef>
                <a:spcPts val="0"/>
              </a:spcBef>
              <a:spcAft>
                <a:spcPts val="0"/>
              </a:spcAft>
              <a:buNone/>
            </a:pPr>
            <a:r>
              <a:t/>
            </a:r>
            <a:endParaRPr sz="1000">
              <a:solidFill>
                <a:schemeClr val="dk1"/>
              </a:solidFill>
              <a:latin typeface="PMingLiU"/>
              <a:ea typeface="PMingLiU"/>
              <a:cs typeface="PMingLiU"/>
              <a:sym typeface="PMingLiU"/>
            </a:endParaRPr>
          </a:p>
        </p:txBody>
      </p:sp>
      <p:pic>
        <p:nvPicPr>
          <p:cNvPr id="124" name="Google Shape;124;p6"/>
          <p:cNvPicPr preferRelativeResize="0"/>
          <p:nvPr/>
        </p:nvPicPr>
        <p:blipFill>
          <a:blip r:embed="rId3">
            <a:alphaModFix/>
          </a:blip>
          <a:stretch>
            <a:fillRect/>
          </a:stretch>
        </p:blipFill>
        <p:spPr>
          <a:xfrm>
            <a:off x="527050" y="2971800"/>
            <a:ext cx="10442575" cy="327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Result</a:t>
            </a:r>
            <a:endParaRPr/>
          </a:p>
        </p:txBody>
      </p:sp>
      <p:pic>
        <p:nvPicPr>
          <p:cNvPr id="130" name="Google Shape;130;p7"/>
          <p:cNvPicPr preferRelativeResize="0"/>
          <p:nvPr/>
        </p:nvPicPr>
        <p:blipFill>
          <a:blip r:embed="rId3">
            <a:alphaModFix/>
          </a:blip>
          <a:stretch>
            <a:fillRect/>
          </a:stretch>
        </p:blipFill>
        <p:spPr>
          <a:xfrm>
            <a:off x="1902049" y="1374100"/>
            <a:ext cx="7861075" cy="523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Discussion &amp; Conclusion</a:t>
            </a:r>
            <a:endParaRPr/>
          </a:p>
        </p:txBody>
      </p:sp>
      <p:sp>
        <p:nvSpPr>
          <p:cNvPr id="136" name="Google Shape;136;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606425" marR="1465580" rtl="0" algn="just">
              <a:lnSpc>
                <a:spcPct val="85000"/>
              </a:lnSpc>
              <a:spcBef>
                <a:spcPts val="1025"/>
              </a:spcBef>
              <a:spcAft>
                <a:spcPts val="0"/>
              </a:spcAft>
              <a:buClr>
                <a:schemeClr val="dk1"/>
              </a:buClr>
              <a:buSzPts val="1100"/>
              <a:buFont typeface="Arial"/>
              <a:buNone/>
            </a:pPr>
            <a:r>
              <a:rPr lang="en-US" sz="1800"/>
              <a:t>After clustering these neighborhoods into 6 clusters, we could see that the first cluster contains almost 12 neighborhood.  If people prefer to live in a place  where all the amenities like pubs, gym, pharmacy etc are at one hand distance,  we could choose the first cluster. These are the areas which attracts a lot of floating crowd. Second cluster consist of only one area which has a museum, garden, pub etc. This could be where the tourists prefer(may be people who wanted to set up an AirBnB can check this area :p) Third cluster is a well connected cluster with train stations being the most common venues.  People  who travel to work can use this area. Fourth cluster is Beddington Corner which has a racetrack, business services and shops. It was not grouped with any other clusters due to the unique venue category. Fifth cluster consist of Bandon Hill with Gardens, hardware stores, pubs,museums etc. Sixth cluster consisting of Little Woodcote &amp; Woodcote Green has lots of garden, parks, coffee shop, gym and grocery stores. This seems like an idyllic place with lots of green space.  For  a family, I think </a:t>
            </a:r>
            <a:r>
              <a:rPr b="1" lang="en-US" sz="1800"/>
              <a:t>sixth cluster has the best neighborhoods</a:t>
            </a:r>
            <a:r>
              <a:rPr lang="en-US" sz="1800"/>
              <a:t>.</a:t>
            </a:r>
            <a:endParaRPr sz="1800"/>
          </a:p>
          <a:p>
            <a:pPr indent="0" lvl="0" marL="0" rtl="0" algn="l">
              <a:lnSpc>
                <a:spcPct val="80000"/>
              </a:lnSpc>
              <a:spcBef>
                <a:spcPts val="1000"/>
              </a:spcBef>
              <a:spcAft>
                <a:spcPts val="0"/>
              </a:spcAft>
              <a:buClr>
                <a:schemeClr val="dk1"/>
              </a:buClr>
              <a:buSzPts val="2800"/>
              <a:buNone/>
            </a:pPr>
            <a:r>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2020-04-17T13:41:20Z</dcterms:created>
  <dc:creator>Romana Perinajová</dc:creator>
</cp:coreProperties>
</file>