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DM Sans Bold" charset="1" panose="00000000000000000000"/>
      <p:regular r:id="rId16"/>
    </p:embeddedFont>
    <p:embeddedFont>
      <p:font typeface="Open Sans Bold Italics" charset="1" panose="020B0806030504020204"/>
      <p:regular r:id="rId17"/>
    </p:embeddedFont>
    <p:embeddedFont>
      <p:font typeface="DM Sans Bold Italics" charset="1" panose="00000000000000000000"/>
      <p:regular r:id="rId18"/>
    </p:embeddedFont>
    <p:embeddedFont>
      <p:font typeface="DM Sans" charset="1" panose="00000000000000000000"/>
      <p:regular r:id="rId19"/>
    </p:embeddedFont>
    <p:embeddedFont>
      <p:font typeface="DM Sans Italics" charset="1" panose="00000000000000000000"/>
      <p:regular r:id="rId20"/>
    </p:embeddedFont>
    <p:embeddedFont>
      <p:font typeface="Open Sans Bold" charset="1" panose="020B0806030504020204"/>
      <p:regular r:id="rId21"/>
    </p:embeddedFont>
    <p:embeddedFont>
      <p:font typeface="Open Sans Light" charset="1" panose="020B03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6.png" Type="http://schemas.openxmlformats.org/officeDocument/2006/relationships/image"/><Relationship Id="rId3" Target="../media/image2.png" Type="http://schemas.openxmlformats.org/officeDocument/2006/relationships/image"/><Relationship Id="rId30" Target="../media/image37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1.png" Type="http://schemas.openxmlformats.org/officeDocument/2006/relationships/image"/><Relationship Id="rId6" Target="../media/image42.svg" Type="http://schemas.openxmlformats.org/officeDocument/2006/relationships/image"/><Relationship Id="rId7" Target="https://colab.research.google.com/drive/1P4DKjxeZvERUbgMaKwEg8XYwGTj5AjaO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307086" y="4467565"/>
            <a:ext cx="13289836" cy="2931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19"/>
              </a:lnSpc>
            </a:pPr>
            <a:r>
              <a:rPr lang="en-US" sz="7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Kolmogorov-Smirnov Test (KS Test)</a:t>
            </a:r>
          </a:p>
          <a:p>
            <a:pPr algn="ctr">
              <a:lnSpc>
                <a:spcPts val="751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4722106" y="7025716"/>
            <a:ext cx="8459795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</a:p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Jeet Nakrani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137414" y="2557169"/>
            <a:ext cx="9629180" cy="1326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77"/>
              </a:lnSpc>
              <a:spcBef>
                <a:spcPct val="0"/>
              </a:spcBef>
            </a:pPr>
            <a:r>
              <a:rPr lang="en-US" b="true" sz="7769" i="true" u="sng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Non-Parametric Test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930165" y="482391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7066" y="482391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653627" y="4823914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96139" y="4823914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732501" y="2010670"/>
            <a:ext cx="882299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 i="true" u="sng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Content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27066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48468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671930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41444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9" id="29"/>
          <p:cNvSpPr txBox="true"/>
          <p:nvPr/>
        </p:nvSpPr>
        <p:spPr>
          <a:xfrm rot="0">
            <a:off x="999085" y="6791499"/>
            <a:ext cx="2958020" cy="588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9"/>
              </a:lnSpc>
              <a:spcBef>
                <a:spcPct val="0"/>
              </a:spcBef>
            </a:pPr>
            <a:r>
              <a:rPr lang="en-US" sz="3599" spc="21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458584" y="6791499"/>
            <a:ext cx="1947276" cy="588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9"/>
              </a:lnSpc>
              <a:spcBef>
                <a:spcPct val="0"/>
              </a:spcBef>
            </a:pPr>
            <a:r>
              <a:rPr lang="en-US" sz="3599" spc="21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Formula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406655" y="6791499"/>
            <a:ext cx="1498057" cy="588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59"/>
              </a:lnSpc>
              <a:spcBef>
                <a:spcPct val="0"/>
              </a:spcBef>
            </a:pPr>
            <a:r>
              <a:rPr lang="en-US" sz="3599" spc="21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Steps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342215" y="6695541"/>
            <a:ext cx="3111961" cy="1198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59"/>
              </a:lnSpc>
              <a:spcBef>
                <a:spcPct val="0"/>
              </a:spcBef>
            </a:pPr>
            <a:r>
              <a:rPr lang="en-US" sz="3599" spc="21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Example and 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81666" y="2435227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09"/>
                </a:lnTo>
                <a:lnTo>
                  <a:pt x="0" y="6104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19623" y="1141310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b="true" sz="9000" i="true" u="sng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1971" y="2694010"/>
            <a:ext cx="11076716" cy="695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b="true" sz="2399" spc="14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</a:t>
            </a:r>
            <a:r>
              <a:rPr lang="en-US" b="true" sz="2399" spc="143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 Kolmogorov-Smirnov (KS) Test</a:t>
            </a: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is a non-parametric statistical test used to determine whether a sample of data follows a specific distribution or if two samples originate from the same distribution. It compares the cumulative distribution function (CDF) of the observed data with the theoretical distribution.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sz="2399" i="true" spc="143" u="sng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Key Objectives:</a:t>
            </a:r>
          </a:p>
          <a:p>
            <a:pPr algn="l" marL="518157" indent="-259078" lvl="1">
              <a:lnSpc>
                <a:spcPts val="3239"/>
              </a:lnSpc>
              <a:buFont typeface="Arial"/>
              <a:buChar char="•"/>
            </a:pPr>
            <a:r>
              <a:rPr lang="en-US" b="true" sz="2399" spc="143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Test for Goodness of Fit: -</a:t>
            </a: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Determines if the sample data conforms to a predefined theoretical distribution (e.g., Normal, Poisson, or Exponential distribution).</a:t>
            </a:r>
          </a:p>
          <a:p>
            <a:pPr algn="l" marL="518157" indent="-259078" lvl="1">
              <a:lnSpc>
                <a:spcPts val="3239"/>
              </a:lnSpc>
              <a:buFont typeface="Arial"/>
              <a:buChar char="•"/>
            </a:pPr>
            <a:r>
              <a:rPr lang="en-US" b="true" sz="2399" spc="143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Compare Two Distributions: -</a:t>
            </a: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In its two-sample form, the KS Test can compare whether two datasets come from the same distribution.</a:t>
            </a:r>
          </a:p>
          <a:p>
            <a:pPr algn="l" marL="518157" indent="-259078" lvl="1">
              <a:lnSpc>
                <a:spcPts val="3239"/>
              </a:lnSpc>
              <a:buFont typeface="Arial"/>
              <a:buChar char="•"/>
            </a:pPr>
            <a:r>
              <a:rPr lang="en-US" b="true" sz="2399" spc="143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Evaluate Statistical Significance: -</a:t>
            </a: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Measures the largest difference between the cumulative frequencies of observed and expected data to evaluate if the difference is statistically significant.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1277220" y="9295126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69" y="0"/>
                </a:lnTo>
                <a:lnTo>
                  <a:pt x="4076269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77250" y="3391563"/>
            <a:ext cx="8252122" cy="1850747"/>
            <a:chOff x="0" y="0"/>
            <a:chExt cx="2173398" cy="4874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73399" cy="487439"/>
            </a:xfrm>
            <a:custGeom>
              <a:avLst/>
              <a:gdLst/>
              <a:ahLst/>
              <a:cxnLst/>
              <a:rect r="r" b="b" t="t" l="l"/>
              <a:pathLst>
                <a:path h="487439" w="2173399">
                  <a:moveTo>
                    <a:pt x="47847" y="0"/>
                  </a:moveTo>
                  <a:lnTo>
                    <a:pt x="2125552" y="0"/>
                  </a:lnTo>
                  <a:cubicBezTo>
                    <a:pt x="2138242" y="0"/>
                    <a:pt x="2150412" y="5041"/>
                    <a:pt x="2159384" y="14014"/>
                  </a:cubicBezTo>
                  <a:cubicBezTo>
                    <a:pt x="2168358" y="22987"/>
                    <a:pt x="2173399" y="35157"/>
                    <a:pt x="2173399" y="47847"/>
                  </a:cubicBezTo>
                  <a:lnTo>
                    <a:pt x="2173399" y="439593"/>
                  </a:lnTo>
                  <a:cubicBezTo>
                    <a:pt x="2173399" y="466018"/>
                    <a:pt x="2151977" y="487439"/>
                    <a:pt x="2125552" y="487439"/>
                  </a:cubicBezTo>
                  <a:lnTo>
                    <a:pt x="47847" y="487439"/>
                  </a:lnTo>
                  <a:cubicBezTo>
                    <a:pt x="35157" y="487439"/>
                    <a:pt x="22987" y="482399"/>
                    <a:pt x="14014" y="473425"/>
                  </a:cubicBezTo>
                  <a:cubicBezTo>
                    <a:pt x="5041" y="464452"/>
                    <a:pt x="0" y="452282"/>
                    <a:pt x="0" y="439593"/>
                  </a:cubicBezTo>
                  <a:lnTo>
                    <a:pt x="0" y="47847"/>
                  </a:lnTo>
                  <a:cubicBezTo>
                    <a:pt x="0" y="35157"/>
                    <a:pt x="5041" y="22987"/>
                    <a:pt x="14014" y="14014"/>
                  </a:cubicBezTo>
                  <a:cubicBezTo>
                    <a:pt x="22987" y="5041"/>
                    <a:pt x="35157" y="0"/>
                    <a:pt x="47847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73398" cy="525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098336" y="1458471"/>
            <a:ext cx="452080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b="true" sz="9000" i="true" u="sng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Formula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7250" y="3780804"/>
            <a:ext cx="8500825" cy="7037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1"/>
              </a:lnSpc>
              <a:spcBef>
                <a:spcPct val="0"/>
              </a:spcBef>
            </a:pPr>
            <a:r>
              <a:rPr lang="en-US" b="true" sz="490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Dn = max∣Fe/N​−Fo/N​∣</a:t>
            </a:r>
          </a:p>
          <a:p>
            <a:pPr algn="ctr">
              <a:lnSpc>
                <a:spcPts val="4901"/>
              </a:lnSpc>
              <a:spcBef>
                <a:spcPct val="0"/>
              </a:spcBef>
            </a:pPr>
          </a:p>
          <a:p>
            <a:pPr algn="l">
              <a:lnSpc>
                <a:spcPts val="4901"/>
              </a:lnSpc>
              <a:spcBef>
                <a:spcPct val="0"/>
              </a:spcBef>
            </a:pPr>
            <a:r>
              <a:rPr lang="en-US" sz="3501" u="sng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Where:</a:t>
            </a:r>
          </a:p>
          <a:p>
            <a:pPr algn="l">
              <a:lnSpc>
                <a:spcPts val="4901"/>
              </a:lnSpc>
              <a:spcBef>
                <a:spcPct val="0"/>
              </a:spcBef>
            </a:pPr>
            <a:r>
              <a:rPr lang="en-US" sz="350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Fe​:- Expected cumulative frequency</a:t>
            </a:r>
          </a:p>
          <a:p>
            <a:pPr algn="l">
              <a:lnSpc>
                <a:spcPts val="4901"/>
              </a:lnSpc>
              <a:spcBef>
                <a:spcPct val="0"/>
              </a:spcBef>
            </a:pPr>
            <a:r>
              <a:rPr lang="en-US" sz="350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Fo​:- Observed cumulative frequency</a:t>
            </a:r>
          </a:p>
          <a:p>
            <a:pPr algn="l">
              <a:lnSpc>
                <a:spcPts val="4901"/>
              </a:lnSpc>
              <a:spcBef>
                <a:spcPct val="0"/>
              </a:spcBef>
            </a:pPr>
            <a:r>
              <a:rPr lang="en-US" sz="350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n: Sample size</a:t>
            </a:r>
          </a:p>
          <a:p>
            <a:pPr algn="l">
              <a:lnSpc>
                <a:spcPts val="4901"/>
              </a:lnSpc>
              <a:spcBef>
                <a:spcPct val="0"/>
              </a:spcBef>
            </a:pPr>
            <a:r>
              <a:rPr lang="en-US" sz="350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N: Total Frequency</a:t>
            </a:r>
          </a:p>
          <a:p>
            <a:pPr algn="l">
              <a:lnSpc>
                <a:spcPts val="4901"/>
              </a:lnSpc>
              <a:spcBef>
                <a:spcPct val="0"/>
              </a:spcBef>
            </a:pPr>
            <a:r>
              <a:rPr lang="en-US" sz="350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|Fo/N - Fe/N|: The absolute difference between the relative observed and expected cumulative frequencies.</a:t>
            </a:r>
          </a:p>
          <a:p>
            <a:pPr algn="l">
              <a:lnSpc>
                <a:spcPts val="49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3971" y="2205345"/>
            <a:ext cx="5038071" cy="3559266"/>
            <a:chOff x="0" y="0"/>
            <a:chExt cx="1048738" cy="7409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23971" y="6314175"/>
            <a:ext cx="5038071" cy="3559266"/>
            <a:chOff x="0" y="0"/>
            <a:chExt cx="1048738" cy="7409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887801" y="2205345"/>
            <a:ext cx="5038071" cy="3559266"/>
            <a:chOff x="0" y="0"/>
            <a:chExt cx="1048738" cy="7409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887801" y="6314175"/>
            <a:ext cx="5038071" cy="3559266"/>
            <a:chOff x="0" y="0"/>
            <a:chExt cx="1048738" cy="7409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23971" y="2205345"/>
            <a:ext cx="5038071" cy="668736"/>
            <a:chOff x="0" y="0"/>
            <a:chExt cx="1048738" cy="1392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23971" y="6315187"/>
            <a:ext cx="5038071" cy="668736"/>
            <a:chOff x="0" y="0"/>
            <a:chExt cx="1048738" cy="13920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887801" y="2205345"/>
            <a:ext cx="5038071" cy="668736"/>
            <a:chOff x="0" y="0"/>
            <a:chExt cx="1048738" cy="13920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887801" y="6314175"/>
            <a:ext cx="5038071" cy="668736"/>
            <a:chOff x="0" y="0"/>
            <a:chExt cx="1048738" cy="13920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3535597" y="2539713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0" y="0"/>
                </a:moveTo>
                <a:lnTo>
                  <a:pt x="3032484" y="0"/>
                </a:lnTo>
                <a:lnTo>
                  <a:pt x="3032484" y="6646540"/>
                </a:lnTo>
                <a:lnTo>
                  <a:pt x="0" y="66465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5" id="35"/>
          <p:cNvGrpSpPr/>
          <p:nvPr/>
        </p:nvGrpSpPr>
        <p:grpSpPr>
          <a:xfrm rot="0">
            <a:off x="7600950" y="5102123"/>
            <a:ext cx="3795098" cy="393417"/>
            <a:chOff x="0" y="0"/>
            <a:chExt cx="999532" cy="10361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99532" cy="103616"/>
            </a:xfrm>
            <a:custGeom>
              <a:avLst/>
              <a:gdLst/>
              <a:ahLst/>
              <a:cxnLst/>
              <a:rect r="r" b="b" t="t" l="l"/>
              <a:pathLst>
                <a:path h="103616" w="999532">
                  <a:moveTo>
                    <a:pt x="51808" y="0"/>
                  </a:moveTo>
                  <a:lnTo>
                    <a:pt x="947724" y="0"/>
                  </a:lnTo>
                  <a:cubicBezTo>
                    <a:pt x="961464" y="0"/>
                    <a:pt x="974642" y="5458"/>
                    <a:pt x="984358" y="15174"/>
                  </a:cubicBezTo>
                  <a:cubicBezTo>
                    <a:pt x="994074" y="24890"/>
                    <a:pt x="999532" y="38068"/>
                    <a:pt x="999532" y="51808"/>
                  </a:cubicBezTo>
                  <a:lnTo>
                    <a:pt x="999532" y="51808"/>
                  </a:lnTo>
                  <a:cubicBezTo>
                    <a:pt x="999532" y="80421"/>
                    <a:pt x="976337" y="103616"/>
                    <a:pt x="947724" y="103616"/>
                  </a:cubicBezTo>
                  <a:lnTo>
                    <a:pt x="51808" y="103616"/>
                  </a:lnTo>
                  <a:cubicBezTo>
                    <a:pt x="23195" y="103616"/>
                    <a:pt x="0" y="80421"/>
                    <a:pt x="0" y="51808"/>
                  </a:cubicBezTo>
                  <a:lnTo>
                    <a:pt x="0" y="51808"/>
                  </a:lnTo>
                  <a:cubicBezTo>
                    <a:pt x="0" y="23195"/>
                    <a:pt x="23195" y="0"/>
                    <a:pt x="51808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999532" cy="141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6887801" y="2992346"/>
            <a:ext cx="5038071" cy="303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Calc</a:t>
            </a: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ulate the </a:t>
            </a:r>
            <a:r>
              <a:rPr lang="en-US" b="true" sz="2399" spc="143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expected frequencies (Fe​)</a:t>
            </a: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US" b="true" sz="2399" spc="143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observed frequencies (Fo​).</a:t>
            </a:r>
          </a:p>
          <a:p>
            <a:pPr algn="l">
              <a:lnSpc>
                <a:spcPts val="3239"/>
              </a:lnSpc>
              <a:spcBef>
                <a:spcPct val="0"/>
              </a:spcBef>
            </a:pPr>
          </a:p>
          <a:p>
            <a:pPr algn="ctr" marL="518157" indent="-259078" lvl="1">
              <a:lnSpc>
                <a:spcPts val="3959"/>
              </a:lnSpc>
              <a:buFont typeface="Arial"/>
              <a:buChar char="•"/>
            </a:pPr>
            <a:r>
              <a:rPr lang="en-US" b="true" sz="2399" spc="143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Compute the KS statistic</a:t>
            </a: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true" sz="2399" i="true" spc="143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Dn=max⁡∣Fe/N − Fo/N∣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</a:p>
        </p:txBody>
      </p:sp>
      <p:grpSp>
        <p:nvGrpSpPr>
          <p:cNvPr name="Group 39" id="39"/>
          <p:cNvGrpSpPr/>
          <p:nvPr/>
        </p:nvGrpSpPr>
        <p:grpSpPr>
          <a:xfrm rot="0">
            <a:off x="7600950" y="5096961"/>
            <a:ext cx="3996409" cy="559481"/>
            <a:chOff x="0" y="0"/>
            <a:chExt cx="1052552" cy="14735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52552" cy="147353"/>
            </a:xfrm>
            <a:custGeom>
              <a:avLst/>
              <a:gdLst/>
              <a:ahLst/>
              <a:cxnLst/>
              <a:rect r="r" b="b" t="t" l="l"/>
              <a:pathLst>
                <a:path h="147353" w="1052552">
                  <a:moveTo>
                    <a:pt x="73677" y="0"/>
                  </a:moveTo>
                  <a:lnTo>
                    <a:pt x="978876" y="0"/>
                  </a:lnTo>
                  <a:cubicBezTo>
                    <a:pt x="998416" y="0"/>
                    <a:pt x="1017156" y="7762"/>
                    <a:pt x="1030973" y="21579"/>
                  </a:cubicBezTo>
                  <a:cubicBezTo>
                    <a:pt x="1044790" y="35396"/>
                    <a:pt x="1052552" y="54136"/>
                    <a:pt x="1052552" y="73677"/>
                  </a:cubicBezTo>
                  <a:lnTo>
                    <a:pt x="1052552" y="73677"/>
                  </a:lnTo>
                  <a:cubicBezTo>
                    <a:pt x="1052552" y="114367"/>
                    <a:pt x="1019566" y="147353"/>
                    <a:pt x="978876" y="147353"/>
                  </a:cubicBezTo>
                  <a:lnTo>
                    <a:pt x="73677" y="147353"/>
                  </a:lnTo>
                  <a:cubicBezTo>
                    <a:pt x="54136" y="147353"/>
                    <a:pt x="35396" y="139591"/>
                    <a:pt x="21579" y="125774"/>
                  </a:cubicBezTo>
                  <a:cubicBezTo>
                    <a:pt x="7762" y="111957"/>
                    <a:pt x="0" y="93217"/>
                    <a:pt x="0" y="73677"/>
                  </a:cubicBezTo>
                  <a:lnTo>
                    <a:pt x="0" y="73677"/>
                  </a:lnTo>
                  <a:cubicBezTo>
                    <a:pt x="0" y="54136"/>
                    <a:pt x="7762" y="35396"/>
                    <a:pt x="21579" y="21579"/>
                  </a:cubicBezTo>
                  <a:cubicBezTo>
                    <a:pt x="35396" y="7762"/>
                    <a:pt x="54136" y="0"/>
                    <a:pt x="736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052552" cy="185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540983" y="2396051"/>
            <a:ext cx="3739422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Step 1: -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258097" y="2396051"/>
            <a:ext cx="3739422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Step 2:-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540983" y="6497567"/>
            <a:ext cx="4137951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Step 3: -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258097" y="6497567"/>
            <a:ext cx="3558025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Step 4: -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23971" y="3084015"/>
            <a:ext cx="5038071" cy="293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0755" indent="-225378" lvl="1">
              <a:lnSpc>
                <a:spcPts val="2818"/>
              </a:lnSpc>
              <a:buFont typeface="Arial"/>
              <a:buChar char="•"/>
            </a:pPr>
            <a:r>
              <a:rPr lang="en-US" b="true" sz="2087" spc="12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Null Hypothesis (H₀):</a:t>
            </a:r>
            <a:r>
              <a:rPr lang="en-US" sz="2087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The given frequency data follows a known distribution.</a:t>
            </a:r>
          </a:p>
          <a:p>
            <a:pPr algn="l" marL="450755" indent="-225378" lvl="1">
              <a:lnSpc>
                <a:spcPts val="2818"/>
              </a:lnSpc>
              <a:buFont typeface="Arial"/>
              <a:buChar char="•"/>
            </a:pPr>
            <a:r>
              <a:rPr lang="en-US" b="true" sz="2087" spc="12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Alternative Hypothesis (Hₐ):</a:t>
            </a:r>
            <a:r>
              <a:rPr lang="en-US" sz="2087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The given frequency data does not follow the known distribution.</a:t>
            </a:r>
          </a:p>
          <a:p>
            <a:pPr algn="l" marL="0" indent="0" lvl="0">
              <a:lnSpc>
                <a:spcPts val="3763"/>
              </a:lnSpc>
              <a:spcBef>
                <a:spcPct val="0"/>
              </a:spcBef>
            </a:pPr>
          </a:p>
        </p:txBody>
      </p:sp>
      <p:sp>
        <p:nvSpPr>
          <p:cNvPr name="TextBox 47" id="47"/>
          <p:cNvSpPr txBox="true"/>
          <p:nvPr/>
        </p:nvSpPr>
        <p:spPr>
          <a:xfrm rot="0">
            <a:off x="1439215" y="6982415"/>
            <a:ext cx="4724686" cy="2741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399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Compare Dn with the standard KS critical value.</a:t>
            </a:r>
          </a:p>
          <a:p>
            <a:pPr algn="l">
              <a:lnSpc>
                <a:spcPts val="3104"/>
              </a:lnSpc>
            </a:pPr>
          </a:p>
          <a:p>
            <a:pPr algn="l" marL="518157" indent="-259078" lvl="1">
              <a:lnSpc>
                <a:spcPts val="3239"/>
              </a:lnSpc>
              <a:buFont typeface="Arial"/>
              <a:buChar char="•"/>
            </a:pPr>
            <a:r>
              <a:rPr lang="en-US" b="true" sz="2399" spc="14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If Dn &lt; Standard KS value → Accept Ho</a:t>
            </a:r>
          </a:p>
          <a:p>
            <a:pPr algn="l" marL="518157" indent="-259078" lvl="1">
              <a:lnSpc>
                <a:spcPts val="3239"/>
              </a:lnSpc>
              <a:buFont typeface="Arial"/>
              <a:buChar char="•"/>
            </a:pPr>
            <a:r>
              <a:rPr lang="en-US" b="true" sz="2399" spc="14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Else → Reject Ho</a:t>
            </a:r>
          </a:p>
          <a:p>
            <a:pPr algn="l" marL="0" indent="0" lvl="0">
              <a:lnSpc>
                <a:spcPts val="2430"/>
              </a:lnSpc>
              <a:spcBef>
                <a:spcPct val="0"/>
              </a:spcBef>
            </a:pPr>
          </a:p>
        </p:txBody>
      </p:sp>
      <p:sp>
        <p:nvSpPr>
          <p:cNvPr name="TextBox 48" id="48"/>
          <p:cNvSpPr txBox="true"/>
          <p:nvPr/>
        </p:nvSpPr>
        <p:spPr>
          <a:xfrm rot="0">
            <a:off x="7216314" y="7457712"/>
            <a:ext cx="4381045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99" spc="16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Conclude your decision and write the inference you got.</a:t>
            </a:r>
          </a:p>
          <a:p>
            <a:pPr algn="ctr" marL="0" indent="0" lvl="0">
              <a:lnSpc>
                <a:spcPts val="2969"/>
              </a:lnSpc>
              <a:spcBef>
                <a:spcPct val="0"/>
              </a:spcBef>
            </a:pPr>
          </a:p>
        </p:txBody>
      </p:sp>
      <p:sp>
        <p:nvSpPr>
          <p:cNvPr name="TextBox 49" id="49"/>
          <p:cNvSpPr txBox="true"/>
          <p:nvPr/>
        </p:nvSpPr>
        <p:spPr>
          <a:xfrm rot="0">
            <a:off x="4846640" y="561330"/>
            <a:ext cx="3439139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b="true" sz="9000" i="true" u="sng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Steps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51122" y="852085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Example Sum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174545" y="1679476"/>
            <a:ext cx="11301259" cy="2217872"/>
          </a:xfrm>
          <a:custGeom>
            <a:avLst/>
            <a:gdLst/>
            <a:ahLst/>
            <a:cxnLst/>
            <a:rect r="r" b="b" t="t" l="l"/>
            <a:pathLst>
              <a:path h="2217872" w="11301259">
                <a:moveTo>
                  <a:pt x="0" y="0"/>
                </a:moveTo>
                <a:lnTo>
                  <a:pt x="11301259" y="0"/>
                </a:lnTo>
                <a:lnTo>
                  <a:pt x="11301259" y="2217872"/>
                </a:lnTo>
                <a:lnTo>
                  <a:pt x="0" y="2217872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3471072" y="5486731"/>
            <a:ext cx="10708205" cy="4417135"/>
          </a:xfrm>
          <a:custGeom>
            <a:avLst/>
            <a:gdLst/>
            <a:ahLst/>
            <a:cxnLst/>
            <a:rect r="r" b="b" t="t" l="l"/>
            <a:pathLst>
              <a:path h="4417135" w="10708205">
                <a:moveTo>
                  <a:pt x="0" y="0"/>
                </a:moveTo>
                <a:lnTo>
                  <a:pt x="10708205" y="0"/>
                </a:lnTo>
                <a:lnTo>
                  <a:pt x="10708205" y="4417134"/>
                </a:lnTo>
                <a:lnTo>
                  <a:pt x="0" y="4417134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2895524" y="4076611"/>
            <a:ext cx="12052221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b="true" sz="2199" i="true" spc="103" u="sng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Step 1: Formulate the Hypotheses</a:t>
            </a:r>
          </a:p>
          <a:p>
            <a:pPr algn="l">
              <a:lnSpc>
                <a:spcPts val="3079"/>
              </a:lnSpc>
            </a:pPr>
            <a:r>
              <a:rPr lang="en-US" sz="2199" spc="1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Null Hypothesis (H₀): The observed data follows a normal distribution.</a:t>
            </a:r>
          </a:p>
          <a:p>
            <a:pPr algn="l">
              <a:lnSpc>
                <a:spcPts val="3079"/>
              </a:lnSpc>
            </a:pPr>
            <a:r>
              <a:rPr lang="en-US" sz="2199" spc="1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Alternative Hypothesis (Hₐ): The observed data does not follow a normal distribution.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10740" y="708599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Example Sum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605623" y="9496827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80888" y="9258300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2"/>
                </a:lnTo>
                <a:lnTo>
                  <a:pt x="0" y="3481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075181" y="9643847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93010" y="9882374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741572" y="2734775"/>
            <a:ext cx="16753238" cy="2848050"/>
          </a:xfrm>
          <a:custGeom>
            <a:avLst/>
            <a:gdLst/>
            <a:ahLst/>
            <a:cxnLst/>
            <a:rect r="r" b="b" t="t" l="l"/>
            <a:pathLst>
              <a:path h="2848050" w="16753238">
                <a:moveTo>
                  <a:pt x="0" y="0"/>
                </a:moveTo>
                <a:lnTo>
                  <a:pt x="16753238" y="0"/>
                </a:lnTo>
                <a:lnTo>
                  <a:pt x="16753238" y="2848050"/>
                </a:lnTo>
                <a:lnTo>
                  <a:pt x="0" y="284805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1570294"/>
            <a:ext cx="14523408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b="true" sz="2199" i="true" spc="103" u="sng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Step 3: Compute the Relative Cumulative Frequencies</a:t>
            </a:r>
          </a:p>
          <a:p>
            <a:pPr algn="l">
              <a:lnSpc>
                <a:spcPts val="3079"/>
              </a:lnSpc>
            </a:pPr>
            <a:r>
              <a:rPr lang="en-US" sz="2199" spc="1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Convert the cumulative frequencies into relative cumulative frequencies by dividing each cumulative frequency by the total frequency (1200 for both observed and expected).</a:t>
            </a:r>
          </a:p>
          <a:p>
            <a:pPr algn="l">
              <a:lnSpc>
                <a:spcPts val="307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5620925"/>
            <a:ext cx="15376925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b="true" sz="2199" i="true" spc="103" u="sng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Step 4: Calculate the Kolmogorov-Smirnov Statistic (Dₙ)</a:t>
            </a:r>
          </a:p>
          <a:p>
            <a:pPr algn="l">
              <a:lnSpc>
                <a:spcPts val="3079"/>
              </a:lnSpc>
            </a:pPr>
            <a:r>
              <a:rPr lang="en-US" sz="2199" spc="1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KS statistic DnD_nDn​ is the maximum absolute difference between the relative cumulative frequencies.</a:t>
            </a:r>
          </a:p>
          <a:p>
            <a:pPr algn="ctr">
              <a:lnSpc>
                <a:spcPts val="3079"/>
              </a:lnSpc>
            </a:pPr>
            <a:r>
              <a:rPr lang="en-US" b="true" sz="2199" spc="10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Dn=max⁡∣Fo/N−Fe/N∣=max⁡(0.008,0.067,0.117,0.025,0.000)= 0.117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6735350"/>
            <a:ext cx="15376925" cy="350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b="true" sz="2199" i="true" spc="103" u="sng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Step 5: Compare with the Critical Value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 spc="1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Given KS critical value from the table (α=0.01\alpha = 0.01α=0.01): 0.510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 spc="1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Calculat</a:t>
            </a:r>
            <a:r>
              <a:rPr lang="en-US" sz="2199" spc="1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 Dn=0.117</a:t>
            </a:r>
          </a:p>
          <a:p>
            <a:pPr algn="l">
              <a:lnSpc>
                <a:spcPts val="3079"/>
              </a:lnSpc>
            </a:pPr>
            <a:r>
              <a:rPr lang="en-US" b="true" sz="2199" i="true" spc="103" u="sng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Step 6: Make a Decision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 spc="1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If Dn &lt; Critical Value: Accept H₀​ (the data follows a normal distribution).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 spc="1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If Dn ​≥ Critical Value: Reject H₀ (the data does not follow a normal distribution).</a:t>
            </a:r>
          </a:p>
          <a:p>
            <a:pPr algn="l">
              <a:lnSpc>
                <a:spcPts val="3079"/>
              </a:lnSpc>
            </a:pPr>
            <a:r>
              <a:rPr lang="en-US" sz="2199" spc="1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199" spc="1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nce 0.117&lt;0.510, we accept the null hypothesis (H₀) and </a:t>
            </a:r>
            <a:r>
              <a:rPr lang="en-US" sz="2199" spc="10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conclude that the observed distribution follows the normal distribution.</a:t>
            </a:r>
          </a:p>
          <a:p>
            <a:pPr algn="ctr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17833" y="486918"/>
            <a:ext cx="7848753" cy="54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4"/>
              </a:lnSpc>
            </a:pPr>
            <a:r>
              <a:rPr lang="en-US" b="true" sz="4200" i="true" u="sng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Advantages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17833" y="1279966"/>
            <a:ext cx="9189995" cy="4386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AutoNum type="arabicPeriod" startAt="1"/>
            </a:pP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Non-parametric: No assumptions about data distribution.</a:t>
            </a:r>
          </a:p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AutoNum type="arabicPeriod" startAt="1"/>
            </a:pP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Simple to compute: Easy to interpret the maximum difference between observed and expected CDFs.</a:t>
            </a:r>
          </a:p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AutoNum type="arabicPeriod" startAt="1"/>
            </a:pP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Applicable to small samples: Works well with limited data.</a:t>
            </a:r>
          </a:p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AutoNum type="arabicPeriod" startAt="1"/>
            </a:pP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Versatile: Used for one-sample and two-sample tests.</a:t>
            </a:r>
          </a:p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AutoNum type="arabicPeriod" startAt="1"/>
            </a:pP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Widely applicable: Used in quality control, finance, and model validation.</a:t>
            </a:r>
          </a:p>
          <a:p>
            <a:pPr algn="l">
              <a:lnSpc>
                <a:spcPts val="283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834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517833" y="5852739"/>
            <a:ext cx="9189995" cy="401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69"/>
              </a:lnSpc>
              <a:spcBef>
                <a:spcPct val="0"/>
              </a:spcBef>
            </a:pPr>
          </a:p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AutoNum type="arabicPeriod" startAt="1"/>
            </a:pP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Sensitive to sample size: Large samples may detect insignificant differences.</a:t>
            </a:r>
          </a:p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AutoNum type="arabicPeriod" startAt="1"/>
            </a:pP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Low sensitivity to small deviations: May miss small differences, especially in distribution tails.</a:t>
            </a:r>
          </a:p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AutoNum type="arabicPeriod" startAt="1"/>
            </a:pP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Primarily for continuous data: Not ideal for discrete or multivariate data.</a:t>
            </a:r>
          </a:p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AutoNum type="arabicPeriod" startAt="1"/>
            </a:pP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Assumes independent data: Results may be invalid if data points are dependent.</a:t>
            </a:r>
          </a:p>
          <a:p>
            <a:pPr algn="l" marL="0" indent="0" lvl="0">
              <a:lnSpc>
                <a:spcPts val="296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517833" y="5463360"/>
            <a:ext cx="7848753" cy="54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4"/>
              </a:lnSpc>
            </a:pPr>
            <a:r>
              <a:rPr lang="en-US" b="true" sz="4200" i="true" u="sng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Drawbacks</a:t>
            </a:r>
          </a:p>
        </p:txBody>
      </p:sp>
      <p:sp>
        <p:nvSpPr>
          <p:cNvPr name="AutoShape 9" id="9"/>
          <p:cNvSpPr/>
          <p:nvPr/>
        </p:nvSpPr>
        <p:spPr>
          <a:xfrm>
            <a:off x="7919367" y="5124450"/>
            <a:ext cx="9788462" cy="1905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08660" y="773166"/>
            <a:ext cx="1016620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Final Python Code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4950" y="5274351"/>
            <a:ext cx="6359795" cy="170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3"/>
              </a:lnSpc>
            </a:pPr>
            <a:r>
              <a:rPr lang="en-US" sz="5039" spc="302" u="sng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7" tooltip="https://colab.research.google.com/drive/1P4DKjxeZvERUbgMaKwEg8XYwGTj5AjaO"/>
              </a:rPr>
              <a:t>Python Code Link Click 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DAGYQGZsF9o</dc:identifier>
  <dcterms:modified xsi:type="dcterms:W3CDTF">2011-08-01T06:04:30Z</dcterms:modified>
  <cp:revision>1</cp:revision>
  <dc:title>Kolmogorov-Smirnov Test (KS Test)</dc:title>
</cp:coreProperties>
</file>