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83"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85" r:id="rId24"/>
    <p:sldId id="286" r:id="rId25"/>
    <p:sldId id="287" r:id="rId26"/>
    <p:sldId id="290" r:id="rId27"/>
    <p:sldId id="291" r:id="rId28"/>
    <p:sldId id="292" r:id="rId29"/>
    <p:sldId id="289" r:id="rId30"/>
    <p:sldId id="293" r:id="rId31"/>
    <p:sldId id="288" r:id="rId32"/>
    <p:sldId id="279" r:id="rId33"/>
    <p:sldId id="280" r:id="rId34"/>
  </p:sldIdLst>
  <p:sldSz cx="9144000" cy="6858000" type="screen4x3"/>
  <p:notesSz cx="6858000" cy="9144000"/>
  <p:embeddedFontLst>
    <p:embeddedFont>
      <p:font typeface="Calibri" pitchFamily="34" charset="0"/>
      <p:regular r:id="rId36"/>
      <p:bold r:id="rId37"/>
      <p:italic r:id="rId38"/>
      <p:boldItalic r:id="rId39"/>
    </p:embeddedFont>
    <p:embeddedFont>
      <p:font typeface="Cambria" pitchFamily="18" charset="0"/>
      <p:regular r:id="rId40"/>
      <p:bold r:id="rId41"/>
      <p:italic r:id="rId42"/>
      <p:boldItalic r:id="rId43"/>
    </p:embeddedFont>
    <p:embeddedFont>
      <p:font typeface="Georgia" pitchFamily="18" charset="0"/>
      <p:regular r:id="rId44"/>
      <p:bold r:id="rId45"/>
      <p:italic r:id="rId46"/>
      <p:boldItalic r:id="rId47"/>
    </p:embeddedFont>
    <p:embeddedFont>
      <p:font typeface="Roboto"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ayes'_theor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en.wikipedia.org/wiki/E_(mathematical_constant)" TargetMode="External"/><Relationship Id="rId4" Type="http://schemas.openxmlformats.org/officeDocument/2006/relationships/hyperlink" Target="https://en.wikipedia.org/wiki/Pi"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edcalc.org/manual/define_status.ph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towards-data-science/balancing-bias-and-variance-to-control-errors-in-machine-learning-16ced95724d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ppt/slides/slide6.xml" TargetMode="External"/><Relationship Id="rId5" Type="http://schemas.openxmlformats.org/officeDocument/2006/relationships/hyperlink" Target="http://ppt/slides/slide5.xml"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www.globsynfinishingschoo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p:nvPr/>
        </p:nvSpPr>
        <p:spPr>
          <a:xfrm>
            <a:off x="0" y="0"/>
            <a:ext cx="9144000" cy="3352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Shape 85"/>
          <p:cNvSpPr/>
          <p:nvPr/>
        </p:nvSpPr>
        <p:spPr>
          <a:xfrm>
            <a:off x="2667000" y="3505200"/>
            <a:ext cx="4038600" cy="1524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Shape 86"/>
          <p:cNvSpPr/>
          <p:nvPr/>
        </p:nvSpPr>
        <p:spPr>
          <a:xfrm>
            <a:off x="533400" y="6019800"/>
            <a:ext cx="7924800" cy="657359"/>
          </a:xfrm>
          <a:prstGeom prst="rect">
            <a:avLst/>
          </a:prstGeom>
          <a:noFill/>
          <a:ln>
            <a:noFill/>
          </a:ln>
        </p:spPr>
        <p:txBody>
          <a:bodyPr spcFirstLastPara="1" wrap="square" lIns="91425" tIns="45700" rIns="91425" bIns="45700" anchor="t" anchorCtr="0">
            <a:noAutofit/>
          </a:bodyPr>
          <a:lstStyle/>
          <a:p>
            <a:pPr marL="2560955" marR="5080" lvl="0" indent="-2548890" algn="l" rtl="0">
              <a:lnSpc>
                <a:spcPct val="102000"/>
              </a:lnSpc>
              <a:spcBef>
                <a:spcPts val="0"/>
              </a:spcBef>
              <a:spcAft>
                <a:spcPts val="0"/>
              </a:spcAft>
              <a:buNone/>
            </a:pPr>
            <a:r>
              <a:rPr lang="en-US" sz="1800" b="1">
                <a:solidFill>
                  <a:srgbClr val="7E7E7E"/>
                </a:solidFill>
                <a:latin typeface="Calibri"/>
                <a:ea typeface="Calibri"/>
                <a:cs typeface="Calibri"/>
                <a:sym typeface="Calibri"/>
              </a:rPr>
              <a:t>Globsyn finishing school</a:t>
            </a:r>
            <a:r>
              <a:rPr lang="en-US" sz="1800">
                <a:solidFill>
                  <a:srgbClr val="7E7E7E"/>
                </a:solidFill>
                <a:latin typeface="Calibri"/>
                <a:ea typeface="Calibri"/>
                <a:cs typeface="Calibri"/>
                <a:sym typeface="Calibri"/>
              </a:rPr>
              <a:t>, Globsyn Crystals, 1</a:t>
            </a:r>
            <a:r>
              <a:rPr lang="en-US" sz="1800" baseline="30000">
                <a:solidFill>
                  <a:srgbClr val="7E7E7E"/>
                </a:solidFill>
                <a:latin typeface="Calibri"/>
                <a:ea typeface="Calibri"/>
                <a:cs typeface="Calibri"/>
                <a:sym typeface="Calibri"/>
              </a:rPr>
              <a:t>st </a:t>
            </a:r>
            <a:r>
              <a:rPr lang="en-US" sz="1800">
                <a:solidFill>
                  <a:srgbClr val="7E7E7E"/>
                </a:solidFill>
                <a:latin typeface="Calibri"/>
                <a:ea typeface="Calibri"/>
                <a:cs typeface="Calibri"/>
                <a:sym typeface="Calibri"/>
              </a:rPr>
              <a:t>Floor, XI – 11 and 12, Block EP, Sector V, Salt Lake, Kolkata –  700091</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rtl="0">
              <a:lnSpc>
                <a:spcPct val="122000"/>
              </a:lnSpc>
              <a:spcBef>
                <a:spcPts val="2300"/>
              </a:spcBef>
              <a:spcAft>
                <a:spcPts val="0"/>
              </a:spcAft>
              <a:buClr>
                <a:schemeClr val="dk1"/>
              </a:buClr>
              <a:buSzPts val="1100"/>
              <a:buFont typeface="Arial"/>
              <a:buNone/>
            </a:pPr>
            <a:r>
              <a:rPr lang="en-US" sz="1950" b="1">
                <a:latin typeface="Arial"/>
                <a:ea typeface="Arial"/>
                <a:cs typeface="Arial"/>
                <a:sym typeface="Arial"/>
              </a:rPr>
              <a:t>Naive Bayes Classifier (Generative Learning Model) :</a:t>
            </a:r>
            <a:endParaRPr sz="1950" b="1">
              <a:latin typeface="Arial"/>
              <a:ea typeface="Arial"/>
              <a:cs typeface="Arial"/>
              <a:sym typeface="Arial"/>
            </a:endParaRPr>
          </a:p>
          <a:p>
            <a:pPr marL="0" lvl="0" indent="0" rtl="0">
              <a:lnSpc>
                <a:spcPct val="158000"/>
              </a:lnSpc>
              <a:spcBef>
                <a:spcPts val="500"/>
              </a:spcBef>
              <a:spcAft>
                <a:spcPts val="0"/>
              </a:spcAft>
              <a:buClr>
                <a:schemeClr val="dk1"/>
              </a:buClr>
              <a:buSzPts val="1100"/>
              <a:buFont typeface="Arial"/>
              <a:buNone/>
            </a:pPr>
            <a:r>
              <a:rPr lang="en-US" sz="1600">
                <a:latin typeface="Georgia"/>
                <a:ea typeface="Georgia"/>
                <a:cs typeface="Georgia"/>
                <a:sym typeface="Georgia"/>
              </a:rPr>
              <a:t>It is a classification technique based on </a:t>
            </a:r>
            <a:r>
              <a:rPr lang="en-US" sz="1600" u="sng">
                <a:solidFill>
                  <a:schemeClr val="hlink"/>
                </a:solidFill>
                <a:latin typeface="Georgia"/>
                <a:ea typeface="Georgia"/>
                <a:cs typeface="Georgia"/>
                <a:sym typeface="Georgia"/>
                <a:hlinkClick r:id="rId3"/>
              </a:rPr>
              <a:t>Bayes’ Theorem</a:t>
            </a:r>
            <a:r>
              <a:rPr lang="en-US" sz="1600">
                <a:latin typeface="Georgia"/>
                <a:ea typeface="Georgia"/>
                <a:cs typeface="Georgia"/>
                <a:sym typeface="Georgia"/>
              </a:rPr>
              <a:t> with an assumption of independence among predictors. In simple terms, a Naive Bayes classifier assumes that the presence of a particular feature in a class is unrelated to the presence of any other feature. Even if these features depend on each other or upon the existence of the other features, all of these properties independently contribute to the probability. Naive Bayes model is easy to build and particularly useful for very large data sets. Along with simplicity, Naive Bayes is known to outperform even highly sophisticated classification methods.</a:t>
            </a:r>
            <a:endParaRPr sz="1600">
              <a:latin typeface="Georgia"/>
              <a:ea typeface="Georgia"/>
              <a:cs typeface="Georgia"/>
              <a:sym typeface="Georgia"/>
            </a:endParaRPr>
          </a:p>
          <a:p>
            <a:pPr marL="0" lvl="0" indent="0">
              <a:spcBef>
                <a:spcPts val="640"/>
              </a:spcBef>
              <a:spcAft>
                <a:spcPts val="0"/>
              </a:spcAft>
              <a:buNone/>
            </a:pPr>
            <a:endParaRPr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Shape 163"/>
          <p:cNvSpPr txBox="1">
            <a:spLocks noGrp="1"/>
          </p:cNvSpPr>
          <p:nvPr>
            <p:ph type="body" idx="1"/>
          </p:nvPr>
        </p:nvSpPr>
        <p:spPr>
          <a:xfrm>
            <a:off x="0" y="0"/>
            <a:ext cx="8839200" cy="63963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800" b="1" dirty="0">
                <a:solidFill>
                  <a:srgbClr val="222222"/>
                </a:solidFill>
                <a:highlight>
                  <a:srgbClr val="FFFFFF"/>
                </a:highlight>
                <a:latin typeface="Arial"/>
                <a:ea typeface="Arial"/>
                <a:cs typeface="Arial"/>
                <a:sym typeface="Arial"/>
              </a:rPr>
              <a:t>Naive </a:t>
            </a:r>
            <a:r>
              <a:rPr lang="en-US" sz="1800" b="1" dirty="0" err="1">
                <a:solidFill>
                  <a:srgbClr val="222222"/>
                </a:solidFill>
                <a:highlight>
                  <a:srgbClr val="FFFFFF"/>
                </a:highlight>
                <a:latin typeface="Arial"/>
                <a:ea typeface="Arial"/>
                <a:cs typeface="Arial"/>
                <a:sym typeface="Arial"/>
              </a:rPr>
              <a:t>Bayes</a:t>
            </a:r>
            <a:r>
              <a:rPr lang="en-US" sz="1800" b="1" dirty="0">
                <a:solidFill>
                  <a:srgbClr val="222222"/>
                </a:solidFill>
                <a:highlight>
                  <a:srgbClr val="FFFFFF"/>
                </a:highlight>
                <a:latin typeface="Arial"/>
                <a:ea typeface="Arial"/>
                <a:cs typeface="Arial"/>
                <a:sym typeface="Arial"/>
              </a:rPr>
              <a:t> Classifier</a:t>
            </a:r>
            <a:endParaRPr sz="1800" b="1">
              <a:solidFill>
                <a:srgbClr val="222222"/>
              </a:solidFill>
              <a:highlight>
                <a:srgbClr val="FFFFFF"/>
              </a:highlight>
              <a:latin typeface="Arial"/>
              <a:ea typeface="Arial"/>
              <a:cs typeface="Arial"/>
              <a:sym typeface="Arial"/>
            </a:endParaRPr>
          </a:p>
          <a:p>
            <a:pPr marL="0" lvl="0" indent="0" rtl="0">
              <a:lnSpc>
                <a:spcPct val="150000"/>
              </a:lnSpc>
              <a:spcBef>
                <a:spcPts val="900"/>
              </a:spcBef>
              <a:spcAft>
                <a:spcPts val="0"/>
              </a:spcAft>
              <a:buNone/>
            </a:pPr>
            <a:r>
              <a:rPr lang="en-US" sz="1400" dirty="0">
                <a:solidFill>
                  <a:schemeClr val="tx1">
                    <a:lumMod val="85000"/>
                    <a:lumOff val="15000"/>
                  </a:schemeClr>
                </a:solidFill>
                <a:highlight>
                  <a:srgbClr val="FFFFFF"/>
                </a:highlight>
                <a:latin typeface="Arial"/>
                <a:ea typeface="Arial"/>
                <a:cs typeface="Arial"/>
                <a:sym typeface="Arial"/>
              </a:rPr>
              <a:t>Naive </a:t>
            </a:r>
            <a:r>
              <a:rPr lang="en-US" sz="1400" dirty="0" err="1">
                <a:solidFill>
                  <a:schemeClr val="tx1">
                    <a:lumMod val="85000"/>
                    <a:lumOff val="15000"/>
                  </a:schemeClr>
                </a:solidFill>
                <a:highlight>
                  <a:srgbClr val="FFFFFF"/>
                </a:highlight>
                <a:latin typeface="Arial"/>
                <a:ea typeface="Arial"/>
                <a:cs typeface="Arial"/>
                <a:sym typeface="Arial"/>
              </a:rPr>
              <a:t>Bayes</a:t>
            </a:r>
            <a:r>
              <a:rPr lang="en-US" sz="1400" dirty="0">
                <a:solidFill>
                  <a:schemeClr val="tx1">
                    <a:lumMod val="85000"/>
                    <a:lumOff val="15000"/>
                  </a:schemeClr>
                </a:solidFill>
                <a:highlight>
                  <a:srgbClr val="FFFFFF"/>
                </a:highlight>
                <a:latin typeface="Arial"/>
                <a:ea typeface="Arial"/>
                <a:cs typeface="Arial"/>
                <a:sym typeface="Arial"/>
              </a:rPr>
              <a:t> is a classification algorithm for binary (two-class) and multi-class classification problems. The technique is easiest to understand when described using binary or categorical input values.</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300"/>
              </a:spcBef>
              <a:spcAft>
                <a:spcPts val="0"/>
              </a:spcAft>
              <a:buNone/>
            </a:pPr>
            <a:r>
              <a:rPr lang="en-US" sz="1400" dirty="0">
                <a:solidFill>
                  <a:schemeClr val="tx1">
                    <a:lumMod val="85000"/>
                    <a:lumOff val="15000"/>
                  </a:schemeClr>
                </a:solidFill>
                <a:highlight>
                  <a:srgbClr val="FFFFFF"/>
                </a:highlight>
                <a:latin typeface="Arial"/>
                <a:ea typeface="Arial"/>
                <a:cs typeface="Arial"/>
                <a:sym typeface="Arial"/>
              </a:rPr>
              <a:t>It is called </a:t>
            </a:r>
            <a:r>
              <a:rPr lang="en-US" sz="1400" i="1" dirty="0">
                <a:solidFill>
                  <a:schemeClr val="tx1">
                    <a:lumMod val="85000"/>
                    <a:lumOff val="15000"/>
                  </a:schemeClr>
                </a:solidFill>
                <a:highlight>
                  <a:srgbClr val="FFFFFF"/>
                </a:highlight>
                <a:latin typeface="Arial"/>
                <a:ea typeface="Arial"/>
                <a:cs typeface="Arial"/>
                <a:sym typeface="Arial"/>
              </a:rPr>
              <a:t>naive </a:t>
            </a:r>
            <a:r>
              <a:rPr lang="en-US" sz="1400" i="1" dirty="0" err="1">
                <a:solidFill>
                  <a:schemeClr val="tx1">
                    <a:lumMod val="85000"/>
                    <a:lumOff val="15000"/>
                  </a:schemeClr>
                </a:solidFill>
                <a:highlight>
                  <a:srgbClr val="FFFFFF"/>
                </a:highlight>
                <a:latin typeface="Arial"/>
                <a:ea typeface="Arial"/>
                <a:cs typeface="Arial"/>
                <a:sym typeface="Arial"/>
              </a:rPr>
              <a:t>Bayes</a:t>
            </a:r>
            <a:r>
              <a:rPr lang="en-US" sz="1400" dirty="0">
                <a:solidFill>
                  <a:schemeClr val="tx1">
                    <a:lumMod val="85000"/>
                    <a:lumOff val="15000"/>
                  </a:schemeClr>
                </a:solidFill>
                <a:highlight>
                  <a:srgbClr val="FFFFFF"/>
                </a:highlight>
                <a:latin typeface="Arial"/>
                <a:ea typeface="Arial"/>
                <a:cs typeface="Arial"/>
                <a:sym typeface="Arial"/>
              </a:rPr>
              <a:t> or </a:t>
            </a:r>
            <a:r>
              <a:rPr lang="en-US" sz="1400" i="1" dirty="0">
                <a:solidFill>
                  <a:schemeClr val="tx1">
                    <a:lumMod val="85000"/>
                    <a:lumOff val="15000"/>
                  </a:schemeClr>
                </a:solidFill>
                <a:highlight>
                  <a:srgbClr val="FFFFFF"/>
                </a:highlight>
                <a:latin typeface="Arial"/>
                <a:ea typeface="Arial"/>
                <a:cs typeface="Arial"/>
                <a:sym typeface="Arial"/>
              </a:rPr>
              <a:t>idiot </a:t>
            </a:r>
            <a:r>
              <a:rPr lang="en-US" sz="1400" i="1" dirty="0" err="1">
                <a:solidFill>
                  <a:schemeClr val="tx1">
                    <a:lumMod val="85000"/>
                    <a:lumOff val="15000"/>
                  </a:schemeClr>
                </a:solidFill>
                <a:highlight>
                  <a:srgbClr val="FFFFFF"/>
                </a:highlight>
                <a:latin typeface="Arial"/>
                <a:ea typeface="Arial"/>
                <a:cs typeface="Arial"/>
                <a:sym typeface="Arial"/>
              </a:rPr>
              <a:t>Bayes</a:t>
            </a:r>
            <a:r>
              <a:rPr lang="en-US" sz="1400" dirty="0">
                <a:solidFill>
                  <a:schemeClr val="tx1">
                    <a:lumMod val="85000"/>
                    <a:lumOff val="15000"/>
                  </a:schemeClr>
                </a:solidFill>
                <a:highlight>
                  <a:srgbClr val="FFFFFF"/>
                </a:highlight>
                <a:latin typeface="Arial"/>
                <a:ea typeface="Arial"/>
                <a:cs typeface="Arial"/>
                <a:sym typeface="Arial"/>
              </a:rPr>
              <a:t> because the calculation of the probabilities for each hypothesis are simplified to make their calculation tractable. Rather than attempting to calculate the values of each attribute value P(d1, d2, d3|h), they are assumed to be conditionally independent given the target value and calculated as P(d1|h) * P(d2|H) and so on.</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300"/>
              </a:spcBef>
              <a:spcAft>
                <a:spcPts val="0"/>
              </a:spcAft>
              <a:buNone/>
            </a:pPr>
            <a:r>
              <a:rPr lang="en-US" sz="1400" dirty="0">
                <a:solidFill>
                  <a:schemeClr val="tx1">
                    <a:lumMod val="85000"/>
                    <a:lumOff val="15000"/>
                  </a:schemeClr>
                </a:solidFill>
                <a:highlight>
                  <a:srgbClr val="FFFFFF"/>
                </a:highlight>
                <a:latin typeface="Arial"/>
                <a:ea typeface="Arial"/>
                <a:cs typeface="Arial"/>
                <a:sym typeface="Arial"/>
              </a:rPr>
              <a:t>This is a very strong assumption that is most unlikely in real data, i.e. that the attributes do not interact. Nevertheless, the approach performs surprisingly well on data where this assumption does not hold</a:t>
            </a:r>
            <a:r>
              <a:rPr lang="en-US" sz="1400" dirty="0">
                <a:solidFill>
                  <a:srgbClr val="555555"/>
                </a:solidFill>
                <a:highlight>
                  <a:srgbClr val="FFFFFF"/>
                </a:highlight>
                <a:latin typeface="Arial"/>
                <a:ea typeface="Arial"/>
                <a:cs typeface="Arial"/>
                <a:sym typeface="Arial"/>
              </a:rPr>
              <a:t>.</a:t>
            </a:r>
            <a:endParaRPr sz="1400">
              <a:solidFill>
                <a:srgbClr val="555555"/>
              </a:solidFill>
              <a:highlight>
                <a:srgbClr val="FFFFFF"/>
              </a:highlight>
              <a:latin typeface="Arial"/>
              <a:ea typeface="Arial"/>
              <a:cs typeface="Arial"/>
              <a:sym typeface="Arial"/>
            </a:endParaRPr>
          </a:p>
          <a:p>
            <a:pPr marL="0" lvl="0" indent="0" rtl="0">
              <a:lnSpc>
                <a:spcPct val="150000"/>
              </a:lnSpc>
              <a:spcBef>
                <a:spcPts val="1300"/>
              </a:spcBef>
              <a:spcAft>
                <a:spcPts val="0"/>
              </a:spcAft>
              <a:buNone/>
            </a:pPr>
            <a:r>
              <a:rPr lang="en-US" sz="1500" b="1" dirty="0">
                <a:solidFill>
                  <a:srgbClr val="222222"/>
                </a:solidFill>
                <a:highlight>
                  <a:srgbClr val="FFFFFF"/>
                </a:highlight>
                <a:latin typeface="Arial"/>
                <a:ea typeface="Arial"/>
                <a:cs typeface="Arial"/>
                <a:sym typeface="Arial"/>
              </a:rPr>
              <a:t>Representation Used By Naive </a:t>
            </a:r>
            <a:r>
              <a:rPr lang="en-US" sz="1500" b="1" dirty="0" err="1">
                <a:solidFill>
                  <a:srgbClr val="222222"/>
                </a:solidFill>
                <a:highlight>
                  <a:srgbClr val="FFFFFF"/>
                </a:highlight>
                <a:latin typeface="Arial"/>
                <a:ea typeface="Arial"/>
                <a:cs typeface="Arial"/>
                <a:sym typeface="Arial"/>
              </a:rPr>
              <a:t>Bayes</a:t>
            </a:r>
            <a:r>
              <a:rPr lang="en-US" sz="1500" b="1" dirty="0">
                <a:solidFill>
                  <a:srgbClr val="222222"/>
                </a:solidFill>
                <a:highlight>
                  <a:srgbClr val="FFFFFF"/>
                </a:highlight>
                <a:latin typeface="Arial"/>
                <a:ea typeface="Arial"/>
                <a:cs typeface="Arial"/>
                <a:sym typeface="Arial"/>
              </a:rPr>
              <a:t> Models</a:t>
            </a:r>
            <a:endParaRPr sz="1500" b="1">
              <a:solidFill>
                <a:srgbClr val="222222"/>
              </a:solidFill>
              <a:highlight>
                <a:srgbClr val="FFFFFF"/>
              </a:highlight>
              <a:latin typeface="Arial"/>
              <a:ea typeface="Arial"/>
              <a:cs typeface="Arial"/>
              <a:sym typeface="Arial"/>
            </a:endParaRPr>
          </a:p>
          <a:p>
            <a:pPr marL="0" lvl="0" indent="0" rtl="0">
              <a:lnSpc>
                <a:spcPct val="150000"/>
              </a:lnSpc>
              <a:spcBef>
                <a:spcPts val="700"/>
              </a:spcBef>
              <a:spcAft>
                <a:spcPts val="0"/>
              </a:spcAft>
              <a:buNone/>
            </a:pPr>
            <a:r>
              <a:rPr lang="en-US" sz="1400" dirty="0">
                <a:solidFill>
                  <a:schemeClr val="tx1">
                    <a:lumMod val="85000"/>
                    <a:lumOff val="15000"/>
                  </a:schemeClr>
                </a:solidFill>
                <a:highlight>
                  <a:srgbClr val="FFFFFF"/>
                </a:highlight>
                <a:latin typeface="Arial"/>
                <a:ea typeface="Arial"/>
                <a:cs typeface="Arial"/>
                <a:sym typeface="Arial"/>
              </a:rPr>
              <a:t>The representation for naive </a:t>
            </a:r>
            <a:r>
              <a:rPr lang="en-US" sz="1400" dirty="0" err="1">
                <a:solidFill>
                  <a:schemeClr val="tx1">
                    <a:lumMod val="85000"/>
                    <a:lumOff val="15000"/>
                  </a:schemeClr>
                </a:solidFill>
                <a:highlight>
                  <a:srgbClr val="FFFFFF"/>
                </a:highlight>
                <a:latin typeface="Arial"/>
                <a:ea typeface="Arial"/>
                <a:cs typeface="Arial"/>
                <a:sym typeface="Arial"/>
              </a:rPr>
              <a:t>Bayes</a:t>
            </a:r>
            <a:r>
              <a:rPr lang="en-US" sz="1400" dirty="0">
                <a:solidFill>
                  <a:schemeClr val="tx1">
                    <a:lumMod val="85000"/>
                    <a:lumOff val="15000"/>
                  </a:schemeClr>
                </a:solidFill>
                <a:highlight>
                  <a:srgbClr val="FFFFFF"/>
                </a:highlight>
                <a:latin typeface="Arial"/>
                <a:ea typeface="Arial"/>
                <a:cs typeface="Arial"/>
                <a:sym typeface="Arial"/>
              </a:rPr>
              <a:t> is probabilities.</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300"/>
              </a:spcBef>
              <a:spcAft>
                <a:spcPts val="0"/>
              </a:spcAft>
              <a:buNone/>
            </a:pPr>
            <a:r>
              <a:rPr lang="en-US" sz="1400" dirty="0">
                <a:solidFill>
                  <a:schemeClr val="tx1">
                    <a:lumMod val="85000"/>
                    <a:lumOff val="15000"/>
                  </a:schemeClr>
                </a:solidFill>
                <a:highlight>
                  <a:srgbClr val="FFFFFF"/>
                </a:highlight>
                <a:latin typeface="Arial"/>
                <a:ea typeface="Arial"/>
                <a:cs typeface="Arial"/>
                <a:sym typeface="Arial"/>
              </a:rPr>
              <a:t>A list of probabilities are stored to file for a learned naive </a:t>
            </a:r>
            <a:r>
              <a:rPr lang="en-US" sz="1400" dirty="0" err="1">
                <a:solidFill>
                  <a:schemeClr val="tx1">
                    <a:lumMod val="85000"/>
                    <a:lumOff val="15000"/>
                  </a:schemeClr>
                </a:solidFill>
                <a:highlight>
                  <a:srgbClr val="FFFFFF"/>
                </a:highlight>
                <a:latin typeface="Arial"/>
                <a:ea typeface="Arial"/>
                <a:cs typeface="Arial"/>
                <a:sym typeface="Arial"/>
              </a:rPr>
              <a:t>Bayes</a:t>
            </a:r>
            <a:r>
              <a:rPr lang="en-US" sz="1400" dirty="0">
                <a:solidFill>
                  <a:schemeClr val="tx1">
                    <a:lumMod val="85000"/>
                    <a:lumOff val="15000"/>
                  </a:schemeClr>
                </a:solidFill>
                <a:highlight>
                  <a:srgbClr val="FFFFFF"/>
                </a:highlight>
                <a:latin typeface="Arial"/>
                <a:ea typeface="Arial"/>
                <a:cs typeface="Arial"/>
                <a:sym typeface="Arial"/>
              </a:rPr>
              <a:t> model. This includes:</a:t>
            </a:r>
            <a:endParaRPr sz="1400">
              <a:solidFill>
                <a:schemeClr val="tx1">
                  <a:lumMod val="85000"/>
                  <a:lumOff val="15000"/>
                </a:schemeClr>
              </a:solidFill>
              <a:highlight>
                <a:srgbClr val="FFFFFF"/>
              </a:highlight>
              <a:latin typeface="Arial"/>
              <a:ea typeface="Arial"/>
              <a:cs typeface="Arial"/>
              <a:sym typeface="Arial"/>
            </a:endParaRPr>
          </a:p>
          <a:p>
            <a:pPr marL="457200" lvl="0" indent="-301625" rtl="0">
              <a:lnSpc>
                <a:spcPct val="115000"/>
              </a:lnSpc>
              <a:spcBef>
                <a:spcPts val="1300"/>
              </a:spcBef>
              <a:spcAft>
                <a:spcPts val="0"/>
              </a:spcAft>
              <a:buClr>
                <a:srgbClr val="555555"/>
              </a:buClr>
              <a:buSzPts val="1150"/>
              <a:buChar char="●"/>
            </a:pPr>
            <a:r>
              <a:rPr lang="en-US" sz="1400" b="1" dirty="0">
                <a:solidFill>
                  <a:schemeClr val="tx1">
                    <a:lumMod val="85000"/>
                    <a:lumOff val="15000"/>
                  </a:schemeClr>
                </a:solidFill>
                <a:highlight>
                  <a:srgbClr val="FFFFFF"/>
                </a:highlight>
                <a:latin typeface="Arial"/>
                <a:ea typeface="Arial"/>
                <a:cs typeface="Arial"/>
                <a:sym typeface="Arial"/>
              </a:rPr>
              <a:t>Class Probabilities</a:t>
            </a:r>
            <a:r>
              <a:rPr lang="en-US" sz="1400" dirty="0">
                <a:solidFill>
                  <a:schemeClr val="tx1">
                    <a:lumMod val="85000"/>
                    <a:lumOff val="15000"/>
                  </a:schemeClr>
                </a:solidFill>
                <a:highlight>
                  <a:srgbClr val="FFFFFF"/>
                </a:highlight>
                <a:latin typeface="Arial"/>
                <a:ea typeface="Arial"/>
                <a:cs typeface="Arial"/>
                <a:sym typeface="Arial"/>
              </a:rPr>
              <a:t>: The probabilities of each class in the training dataset.</a:t>
            </a:r>
            <a:endParaRPr sz="1400">
              <a:solidFill>
                <a:schemeClr val="tx1">
                  <a:lumMod val="85000"/>
                  <a:lumOff val="15000"/>
                </a:schemeClr>
              </a:solidFill>
              <a:highlight>
                <a:srgbClr val="FFFFFF"/>
              </a:highlight>
              <a:latin typeface="Arial"/>
              <a:ea typeface="Arial"/>
              <a:cs typeface="Arial"/>
              <a:sym typeface="Arial"/>
            </a:endParaRPr>
          </a:p>
          <a:p>
            <a:pPr marL="457200" lvl="0" indent="-301625" rtl="0">
              <a:lnSpc>
                <a:spcPct val="115000"/>
              </a:lnSpc>
              <a:spcBef>
                <a:spcPts val="0"/>
              </a:spcBef>
              <a:spcAft>
                <a:spcPts val="0"/>
              </a:spcAft>
              <a:buClr>
                <a:srgbClr val="555555"/>
              </a:buClr>
              <a:buSzPts val="1150"/>
              <a:buChar char="●"/>
            </a:pPr>
            <a:r>
              <a:rPr lang="en-US" sz="1400" b="1" dirty="0">
                <a:solidFill>
                  <a:schemeClr val="tx1">
                    <a:lumMod val="85000"/>
                    <a:lumOff val="15000"/>
                  </a:schemeClr>
                </a:solidFill>
                <a:highlight>
                  <a:srgbClr val="FFFFFF"/>
                </a:highlight>
                <a:latin typeface="Arial"/>
                <a:ea typeface="Arial"/>
                <a:cs typeface="Arial"/>
                <a:sym typeface="Arial"/>
              </a:rPr>
              <a:t>Conditional Probabilities</a:t>
            </a:r>
            <a:r>
              <a:rPr lang="en-US" sz="1400" dirty="0">
                <a:solidFill>
                  <a:schemeClr val="tx1">
                    <a:lumMod val="85000"/>
                    <a:lumOff val="15000"/>
                  </a:schemeClr>
                </a:solidFill>
                <a:highlight>
                  <a:srgbClr val="FFFFFF"/>
                </a:highlight>
                <a:latin typeface="Arial"/>
                <a:ea typeface="Arial"/>
                <a:cs typeface="Arial"/>
                <a:sym typeface="Arial"/>
              </a:rPr>
              <a:t>: The conditional probabilities of each input value given each class value.</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100"/>
              </a:spcBef>
              <a:spcAft>
                <a:spcPts val="1300"/>
              </a:spcAft>
              <a:buNone/>
            </a:pPr>
            <a:endParaRPr sz="1150">
              <a:solidFill>
                <a:srgbClr val="555555"/>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type="body" idx="1"/>
          </p:nvPr>
        </p:nvSpPr>
        <p:spPr>
          <a:xfrm>
            <a:off x="0" y="0"/>
            <a:ext cx="8991600" cy="68580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n-US" sz="1500" b="1" dirty="0">
                <a:solidFill>
                  <a:srgbClr val="222222"/>
                </a:solidFill>
                <a:highlight>
                  <a:srgbClr val="FFFFFF"/>
                </a:highlight>
                <a:latin typeface="Arial"/>
                <a:ea typeface="Arial"/>
                <a:cs typeface="Arial"/>
                <a:sym typeface="Arial"/>
              </a:rPr>
              <a:t>Make Predictions With a Gaussian Naive </a:t>
            </a:r>
            <a:r>
              <a:rPr lang="en-US" sz="1500" b="1" dirty="0" err="1">
                <a:solidFill>
                  <a:srgbClr val="222222"/>
                </a:solidFill>
                <a:highlight>
                  <a:srgbClr val="FFFFFF"/>
                </a:highlight>
                <a:latin typeface="Arial"/>
                <a:ea typeface="Arial"/>
                <a:cs typeface="Arial"/>
                <a:sym typeface="Arial"/>
              </a:rPr>
              <a:t>Bayes</a:t>
            </a:r>
            <a:r>
              <a:rPr lang="en-US" sz="1500" b="1" dirty="0">
                <a:solidFill>
                  <a:srgbClr val="222222"/>
                </a:solidFill>
                <a:highlight>
                  <a:srgbClr val="FFFFFF"/>
                </a:highlight>
                <a:latin typeface="Arial"/>
                <a:ea typeface="Arial"/>
                <a:cs typeface="Arial"/>
                <a:sym typeface="Arial"/>
              </a:rPr>
              <a:t> Model</a:t>
            </a:r>
            <a:endParaRPr sz="1500" b="1">
              <a:solidFill>
                <a:srgbClr val="222222"/>
              </a:solidFill>
              <a:highlight>
                <a:srgbClr val="FFFFFF"/>
              </a:highlight>
              <a:latin typeface="Arial"/>
              <a:ea typeface="Arial"/>
              <a:cs typeface="Arial"/>
              <a:sym typeface="Arial"/>
            </a:endParaRPr>
          </a:p>
          <a:p>
            <a:pPr marL="0" lvl="0" indent="0" rtl="0">
              <a:lnSpc>
                <a:spcPct val="150000"/>
              </a:lnSpc>
              <a:spcBef>
                <a:spcPts val="700"/>
              </a:spcBef>
              <a:spcAft>
                <a:spcPts val="0"/>
              </a:spcAft>
              <a:buClr>
                <a:schemeClr val="dk1"/>
              </a:buClr>
              <a:buSzPts val="1100"/>
              <a:buFont typeface="Arial"/>
              <a:buNone/>
            </a:pPr>
            <a:endParaRPr lang="en-US" sz="1400" dirty="0" smtClean="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700"/>
              </a:spcBef>
              <a:spcAft>
                <a:spcPts val="0"/>
              </a:spcAft>
              <a:buClr>
                <a:schemeClr val="dk1"/>
              </a:buClr>
              <a:buSzPts val="1100"/>
              <a:buFont typeface="Arial"/>
              <a:buNone/>
            </a:pPr>
            <a:r>
              <a:rPr lang="en-US" sz="1400" dirty="0" smtClean="0">
                <a:solidFill>
                  <a:schemeClr val="tx1">
                    <a:lumMod val="85000"/>
                    <a:lumOff val="15000"/>
                  </a:schemeClr>
                </a:solidFill>
                <a:highlight>
                  <a:srgbClr val="FFFFFF"/>
                </a:highlight>
                <a:latin typeface="Arial"/>
                <a:ea typeface="Arial"/>
                <a:cs typeface="Arial"/>
                <a:sym typeface="Arial"/>
              </a:rPr>
              <a:t>Probabilities </a:t>
            </a:r>
            <a:r>
              <a:rPr lang="en-US" sz="1400" dirty="0">
                <a:solidFill>
                  <a:schemeClr val="tx1">
                    <a:lumMod val="85000"/>
                    <a:lumOff val="15000"/>
                  </a:schemeClr>
                </a:solidFill>
                <a:highlight>
                  <a:srgbClr val="FFFFFF"/>
                </a:highlight>
                <a:latin typeface="Arial"/>
                <a:ea typeface="Arial"/>
                <a:cs typeface="Arial"/>
                <a:sym typeface="Arial"/>
              </a:rPr>
              <a:t>of new x values are calculated using the </a:t>
            </a:r>
            <a:r>
              <a:rPr lang="en-US" sz="1400" u="sng" dirty="0">
                <a:solidFill>
                  <a:schemeClr val="tx1">
                    <a:lumMod val="85000"/>
                    <a:lumOff val="15000"/>
                  </a:schemeClr>
                </a:solidFill>
                <a:highlight>
                  <a:srgbClr val="FFFFFF"/>
                </a:highlight>
                <a:latin typeface="Arial"/>
                <a:ea typeface="Arial"/>
                <a:cs typeface="Arial"/>
                <a:sym typeface="Arial"/>
                <a:hlinkClick r:id="rId3"/>
              </a:rPr>
              <a:t>Gaussian Probability Density Function</a:t>
            </a:r>
            <a:r>
              <a:rPr lang="en-US" sz="1400" dirty="0">
                <a:solidFill>
                  <a:schemeClr val="tx1">
                    <a:lumMod val="85000"/>
                    <a:lumOff val="15000"/>
                  </a:schemeClr>
                </a:solidFill>
                <a:highlight>
                  <a:srgbClr val="FFFFFF"/>
                </a:highlight>
                <a:latin typeface="Arial"/>
                <a:ea typeface="Arial"/>
                <a:cs typeface="Arial"/>
                <a:sym typeface="Arial"/>
              </a:rPr>
              <a:t>(PDF).</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300"/>
              </a:spcBef>
              <a:spcAft>
                <a:spcPts val="0"/>
              </a:spcAft>
              <a:buClr>
                <a:schemeClr val="dk1"/>
              </a:buClr>
              <a:buSzPts val="1100"/>
              <a:buFont typeface="Arial"/>
              <a:buNone/>
            </a:pPr>
            <a:r>
              <a:rPr lang="en-US" sz="1400" dirty="0">
                <a:solidFill>
                  <a:schemeClr val="tx1">
                    <a:lumMod val="85000"/>
                    <a:lumOff val="15000"/>
                  </a:schemeClr>
                </a:solidFill>
                <a:highlight>
                  <a:srgbClr val="FFFFFF"/>
                </a:highlight>
                <a:latin typeface="Arial"/>
                <a:ea typeface="Arial"/>
                <a:cs typeface="Arial"/>
                <a:sym typeface="Arial"/>
              </a:rPr>
              <a:t>When making predictions these parameters can be plugged into the Gaussian PDF with a new input for the variable, and in return the Gaussian PDF will provide an estimate of the probability of that new input value for that class.</a:t>
            </a:r>
            <a:endParaRPr sz="1400">
              <a:solidFill>
                <a:schemeClr val="tx1">
                  <a:lumMod val="85000"/>
                  <a:lumOff val="15000"/>
                </a:schemeClr>
              </a:solidFill>
              <a:highlight>
                <a:srgbClr val="FFFFFF"/>
              </a:highlight>
              <a:latin typeface="Arial"/>
              <a:ea typeface="Arial"/>
              <a:cs typeface="Arial"/>
              <a:sym typeface="Arial"/>
            </a:endParaRPr>
          </a:p>
          <a:p>
            <a:pPr marL="0" lvl="0" indent="0" algn="ctr" rtl="0">
              <a:lnSpc>
                <a:spcPct val="150000"/>
              </a:lnSpc>
              <a:spcBef>
                <a:spcPts val="1300"/>
              </a:spcBef>
              <a:spcAft>
                <a:spcPts val="0"/>
              </a:spcAft>
              <a:buClr>
                <a:schemeClr val="dk1"/>
              </a:buClr>
              <a:buSzPts val="1100"/>
              <a:buFont typeface="Arial"/>
              <a:buNone/>
            </a:pPr>
            <a:r>
              <a:rPr lang="en-US" sz="1400" dirty="0" err="1">
                <a:solidFill>
                  <a:schemeClr val="tx1">
                    <a:lumMod val="85000"/>
                    <a:lumOff val="15000"/>
                  </a:schemeClr>
                </a:solidFill>
                <a:highlight>
                  <a:srgbClr val="FFFFFF"/>
                </a:highlight>
                <a:latin typeface="Arial"/>
                <a:ea typeface="Arial"/>
                <a:cs typeface="Arial"/>
                <a:sym typeface="Arial"/>
              </a:rPr>
              <a:t>pdf</a:t>
            </a:r>
            <a:r>
              <a:rPr lang="en-US" sz="1400" dirty="0">
                <a:solidFill>
                  <a:schemeClr val="tx1">
                    <a:lumMod val="85000"/>
                    <a:lumOff val="15000"/>
                  </a:schemeClr>
                </a:solidFill>
                <a:highlight>
                  <a:srgbClr val="FFFFFF"/>
                </a:highlight>
                <a:latin typeface="Arial"/>
                <a:ea typeface="Arial"/>
                <a:cs typeface="Arial"/>
                <a:sym typeface="Arial"/>
              </a:rPr>
              <a:t>(x, mean, </a:t>
            </a:r>
            <a:r>
              <a:rPr lang="en-US" sz="1400" dirty="0" err="1">
                <a:solidFill>
                  <a:schemeClr val="tx1">
                    <a:lumMod val="85000"/>
                    <a:lumOff val="15000"/>
                  </a:schemeClr>
                </a:solidFill>
                <a:highlight>
                  <a:srgbClr val="FFFFFF"/>
                </a:highlight>
                <a:latin typeface="Arial"/>
                <a:ea typeface="Arial"/>
                <a:cs typeface="Arial"/>
                <a:sym typeface="Arial"/>
              </a:rPr>
              <a:t>sd</a:t>
            </a:r>
            <a:r>
              <a:rPr lang="en-US" sz="1400" dirty="0">
                <a:solidFill>
                  <a:schemeClr val="tx1">
                    <a:lumMod val="85000"/>
                    <a:lumOff val="15000"/>
                  </a:schemeClr>
                </a:solidFill>
                <a:highlight>
                  <a:srgbClr val="FFFFFF"/>
                </a:highlight>
                <a:latin typeface="Arial"/>
                <a:ea typeface="Arial"/>
                <a:cs typeface="Arial"/>
                <a:sym typeface="Arial"/>
              </a:rPr>
              <a:t>) = (1 / (</a:t>
            </a:r>
            <a:r>
              <a:rPr lang="en-US" sz="1400" dirty="0" err="1">
                <a:solidFill>
                  <a:schemeClr val="tx1">
                    <a:lumMod val="85000"/>
                    <a:lumOff val="15000"/>
                  </a:schemeClr>
                </a:solidFill>
                <a:highlight>
                  <a:srgbClr val="FFFFFF"/>
                </a:highlight>
                <a:latin typeface="Arial"/>
                <a:ea typeface="Arial"/>
                <a:cs typeface="Arial"/>
                <a:sym typeface="Arial"/>
              </a:rPr>
              <a:t>sqrt</a:t>
            </a:r>
            <a:r>
              <a:rPr lang="en-US" sz="1400" dirty="0">
                <a:solidFill>
                  <a:schemeClr val="tx1">
                    <a:lumMod val="85000"/>
                    <a:lumOff val="15000"/>
                  </a:schemeClr>
                </a:solidFill>
                <a:highlight>
                  <a:srgbClr val="FFFFFF"/>
                </a:highlight>
                <a:latin typeface="Arial"/>
                <a:ea typeface="Arial"/>
                <a:cs typeface="Arial"/>
                <a:sym typeface="Arial"/>
              </a:rPr>
              <a:t>(2 * PI) * </a:t>
            </a:r>
            <a:r>
              <a:rPr lang="en-US" sz="1400" dirty="0" err="1">
                <a:solidFill>
                  <a:schemeClr val="tx1">
                    <a:lumMod val="85000"/>
                    <a:lumOff val="15000"/>
                  </a:schemeClr>
                </a:solidFill>
                <a:highlight>
                  <a:srgbClr val="FFFFFF"/>
                </a:highlight>
                <a:latin typeface="Arial"/>
                <a:ea typeface="Arial"/>
                <a:cs typeface="Arial"/>
                <a:sym typeface="Arial"/>
              </a:rPr>
              <a:t>sd</a:t>
            </a:r>
            <a:r>
              <a:rPr lang="en-US" sz="1400" dirty="0">
                <a:solidFill>
                  <a:schemeClr val="tx1">
                    <a:lumMod val="85000"/>
                    <a:lumOff val="15000"/>
                  </a:schemeClr>
                </a:solidFill>
                <a:highlight>
                  <a:srgbClr val="FFFFFF"/>
                </a:highlight>
                <a:latin typeface="Arial"/>
                <a:ea typeface="Arial"/>
                <a:cs typeface="Arial"/>
                <a:sym typeface="Arial"/>
              </a:rPr>
              <a:t>)) * exp(-((x-mean^2)/(2*sd^2)))</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300"/>
              </a:spcBef>
              <a:spcAft>
                <a:spcPts val="0"/>
              </a:spcAft>
              <a:buClr>
                <a:schemeClr val="dk1"/>
              </a:buClr>
              <a:buSzPts val="1100"/>
              <a:buFont typeface="Arial"/>
              <a:buNone/>
            </a:pPr>
            <a:r>
              <a:rPr lang="en-US" sz="1400" dirty="0">
                <a:solidFill>
                  <a:schemeClr val="tx1">
                    <a:lumMod val="85000"/>
                    <a:lumOff val="15000"/>
                  </a:schemeClr>
                </a:solidFill>
                <a:highlight>
                  <a:srgbClr val="FFFFFF"/>
                </a:highlight>
                <a:latin typeface="Arial"/>
                <a:ea typeface="Arial"/>
                <a:cs typeface="Arial"/>
                <a:sym typeface="Arial"/>
              </a:rPr>
              <a:t>Where </a:t>
            </a:r>
            <a:r>
              <a:rPr lang="en-US" sz="1400" dirty="0" err="1">
                <a:solidFill>
                  <a:schemeClr val="tx1">
                    <a:lumMod val="85000"/>
                    <a:lumOff val="15000"/>
                  </a:schemeClr>
                </a:solidFill>
                <a:highlight>
                  <a:srgbClr val="FFFFFF"/>
                </a:highlight>
                <a:latin typeface="Arial"/>
                <a:ea typeface="Arial"/>
                <a:cs typeface="Arial"/>
                <a:sym typeface="Arial"/>
              </a:rPr>
              <a:t>pdf</a:t>
            </a:r>
            <a:r>
              <a:rPr lang="en-US" sz="1400" dirty="0">
                <a:solidFill>
                  <a:schemeClr val="tx1">
                    <a:lumMod val="85000"/>
                    <a:lumOff val="15000"/>
                  </a:schemeClr>
                </a:solidFill>
                <a:highlight>
                  <a:srgbClr val="FFFFFF"/>
                </a:highlight>
                <a:latin typeface="Arial"/>
                <a:ea typeface="Arial"/>
                <a:cs typeface="Arial"/>
                <a:sym typeface="Arial"/>
              </a:rPr>
              <a:t>(x) is the Gaussian PDF, </a:t>
            </a:r>
            <a:r>
              <a:rPr lang="en-US" sz="1400" dirty="0" err="1">
                <a:solidFill>
                  <a:schemeClr val="tx1">
                    <a:lumMod val="85000"/>
                    <a:lumOff val="15000"/>
                  </a:schemeClr>
                </a:solidFill>
                <a:highlight>
                  <a:srgbClr val="FFFFFF"/>
                </a:highlight>
                <a:latin typeface="Arial"/>
                <a:ea typeface="Arial"/>
                <a:cs typeface="Arial"/>
                <a:sym typeface="Arial"/>
              </a:rPr>
              <a:t>sqrt</a:t>
            </a:r>
            <a:r>
              <a:rPr lang="en-US" sz="1400" dirty="0">
                <a:solidFill>
                  <a:schemeClr val="tx1">
                    <a:lumMod val="85000"/>
                    <a:lumOff val="15000"/>
                  </a:schemeClr>
                </a:solidFill>
                <a:highlight>
                  <a:srgbClr val="FFFFFF"/>
                </a:highlight>
                <a:latin typeface="Arial"/>
                <a:ea typeface="Arial"/>
                <a:cs typeface="Arial"/>
                <a:sym typeface="Arial"/>
              </a:rPr>
              <a:t>() is the square root, mean and </a:t>
            </a:r>
            <a:r>
              <a:rPr lang="en-US" sz="1400" dirty="0" err="1">
                <a:solidFill>
                  <a:schemeClr val="tx1">
                    <a:lumMod val="85000"/>
                    <a:lumOff val="15000"/>
                  </a:schemeClr>
                </a:solidFill>
                <a:highlight>
                  <a:srgbClr val="FFFFFF"/>
                </a:highlight>
                <a:latin typeface="Arial"/>
                <a:ea typeface="Arial"/>
                <a:cs typeface="Arial"/>
                <a:sym typeface="Arial"/>
              </a:rPr>
              <a:t>sd</a:t>
            </a:r>
            <a:r>
              <a:rPr lang="en-US" sz="1400" dirty="0">
                <a:solidFill>
                  <a:schemeClr val="tx1">
                    <a:lumMod val="85000"/>
                    <a:lumOff val="15000"/>
                  </a:schemeClr>
                </a:solidFill>
                <a:highlight>
                  <a:srgbClr val="FFFFFF"/>
                </a:highlight>
                <a:latin typeface="Arial"/>
                <a:ea typeface="Arial"/>
                <a:cs typeface="Arial"/>
                <a:sym typeface="Arial"/>
              </a:rPr>
              <a:t> are the mean and standard deviation calculated above, </a:t>
            </a:r>
            <a:r>
              <a:rPr lang="en-US" sz="1400" u="sng" dirty="0">
                <a:solidFill>
                  <a:schemeClr val="tx1">
                    <a:lumMod val="85000"/>
                    <a:lumOff val="15000"/>
                  </a:schemeClr>
                </a:solidFill>
                <a:highlight>
                  <a:srgbClr val="FFFFFF"/>
                </a:highlight>
                <a:latin typeface="Arial"/>
                <a:ea typeface="Arial"/>
                <a:cs typeface="Arial"/>
                <a:sym typeface="Arial"/>
                <a:hlinkClick r:id="rId4"/>
              </a:rPr>
              <a:t>PI</a:t>
            </a:r>
            <a:r>
              <a:rPr lang="en-US" sz="1400" dirty="0">
                <a:solidFill>
                  <a:schemeClr val="tx1">
                    <a:lumMod val="85000"/>
                    <a:lumOff val="15000"/>
                  </a:schemeClr>
                </a:solidFill>
                <a:highlight>
                  <a:srgbClr val="FFFFFF"/>
                </a:highlight>
                <a:latin typeface="Arial"/>
                <a:ea typeface="Arial"/>
                <a:cs typeface="Arial"/>
                <a:sym typeface="Arial"/>
              </a:rPr>
              <a:t> is the numerical constant, exp() is the numerical constant e or </a:t>
            </a:r>
            <a:r>
              <a:rPr lang="en-US" sz="1400" u="sng" dirty="0">
                <a:solidFill>
                  <a:schemeClr val="tx1">
                    <a:lumMod val="85000"/>
                    <a:lumOff val="15000"/>
                  </a:schemeClr>
                </a:solidFill>
                <a:highlight>
                  <a:srgbClr val="FFFFFF"/>
                </a:highlight>
                <a:latin typeface="Arial"/>
                <a:ea typeface="Arial"/>
                <a:cs typeface="Arial"/>
                <a:sym typeface="Arial"/>
                <a:hlinkClick r:id="rId5"/>
              </a:rPr>
              <a:t>Euler’s number</a:t>
            </a:r>
            <a:r>
              <a:rPr lang="en-US" sz="1400" dirty="0">
                <a:solidFill>
                  <a:schemeClr val="tx1">
                    <a:lumMod val="85000"/>
                    <a:lumOff val="15000"/>
                  </a:schemeClr>
                </a:solidFill>
                <a:highlight>
                  <a:srgbClr val="FFFFFF"/>
                </a:highlight>
                <a:latin typeface="Arial"/>
                <a:ea typeface="Arial"/>
                <a:cs typeface="Arial"/>
                <a:sym typeface="Arial"/>
              </a:rPr>
              <a:t> raised to power and x is the input value for the input variable.</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300"/>
              </a:spcBef>
              <a:spcAft>
                <a:spcPts val="0"/>
              </a:spcAft>
              <a:buClr>
                <a:schemeClr val="dk1"/>
              </a:buClr>
              <a:buSzPts val="1100"/>
              <a:buFont typeface="Arial"/>
              <a:buNone/>
            </a:pPr>
            <a:r>
              <a:rPr lang="en-US" sz="1400" dirty="0">
                <a:solidFill>
                  <a:schemeClr val="tx1">
                    <a:lumMod val="85000"/>
                    <a:lumOff val="15000"/>
                  </a:schemeClr>
                </a:solidFill>
                <a:highlight>
                  <a:srgbClr val="FFFFFF"/>
                </a:highlight>
                <a:latin typeface="Arial"/>
                <a:ea typeface="Arial"/>
                <a:cs typeface="Arial"/>
                <a:sym typeface="Arial"/>
              </a:rPr>
              <a:t>We can then plug in the probabilities into the equation above to make predictions with real-valued inputs.</a:t>
            </a:r>
            <a:endParaRPr sz="1400">
              <a:solidFill>
                <a:schemeClr val="tx1">
                  <a:lumMod val="85000"/>
                  <a:lumOff val="15000"/>
                </a:schemeClr>
              </a:solidFill>
              <a:highlight>
                <a:srgbClr val="FFFFFF"/>
              </a:highlight>
              <a:latin typeface="Arial"/>
              <a:ea typeface="Arial"/>
              <a:cs typeface="Arial"/>
              <a:sym typeface="Arial"/>
            </a:endParaRPr>
          </a:p>
          <a:p>
            <a:pPr marL="0" lvl="0" indent="0" rtl="0">
              <a:lnSpc>
                <a:spcPct val="150000"/>
              </a:lnSpc>
              <a:spcBef>
                <a:spcPts val="1300"/>
              </a:spcBef>
              <a:spcAft>
                <a:spcPts val="0"/>
              </a:spcAft>
              <a:buClr>
                <a:schemeClr val="dk1"/>
              </a:buClr>
              <a:buSzPts val="1100"/>
              <a:buFont typeface="Arial"/>
              <a:buNone/>
            </a:pPr>
            <a:r>
              <a:rPr lang="en-US" sz="1400" dirty="0">
                <a:solidFill>
                  <a:schemeClr val="tx1">
                    <a:lumMod val="85000"/>
                    <a:lumOff val="15000"/>
                  </a:schemeClr>
                </a:solidFill>
                <a:highlight>
                  <a:srgbClr val="FFFFFF"/>
                </a:highlight>
                <a:latin typeface="Arial"/>
                <a:ea typeface="Arial"/>
                <a:cs typeface="Arial"/>
                <a:sym typeface="Arial"/>
              </a:rPr>
              <a:t>For example, adapting one of the above calculations with numerical values for weather and car:</a:t>
            </a:r>
            <a:endParaRPr sz="1400">
              <a:solidFill>
                <a:schemeClr val="tx1">
                  <a:lumMod val="85000"/>
                  <a:lumOff val="15000"/>
                </a:schemeClr>
              </a:solidFill>
              <a:highlight>
                <a:srgbClr val="FFFFFF"/>
              </a:highlight>
              <a:latin typeface="Arial"/>
              <a:ea typeface="Arial"/>
              <a:cs typeface="Arial"/>
              <a:sym typeface="Arial"/>
            </a:endParaRPr>
          </a:p>
          <a:p>
            <a:pPr marL="0" lvl="0" indent="0" algn="ctr" rtl="0">
              <a:lnSpc>
                <a:spcPct val="150000"/>
              </a:lnSpc>
              <a:spcBef>
                <a:spcPts val="1300"/>
              </a:spcBef>
              <a:spcAft>
                <a:spcPts val="0"/>
              </a:spcAft>
              <a:buClr>
                <a:schemeClr val="dk1"/>
              </a:buClr>
              <a:buSzPts val="1100"/>
              <a:buFont typeface="Arial"/>
              <a:buNone/>
            </a:pPr>
            <a:r>
              <a:rPr lang="en-US" sz="1400" dirty="0">
                <a:solidFill>
                  <a:schemeClr val="tx1">
                    <a:lumMod val="85000"/>
                    <a:lumOff val="15000"/>
                  </a:schemeClr>
                </a:solidFill>
                <a:highlight>
                  <a:srgbClr val="FFFFFF"/>
                </a:highlight>
                <a:latin typeface="Arial"/>
                <a:ea typeface="Arial"/>
                <a:cs typeface="Arial"/>
                <a:sym typeface="Arial"/>
              </a:rPr>
              <a:t>go-out = P(</a:t>
            </a:r>
            <a:r>
              <a:rPr lang="en-US" sz="1400" dirty="0" err="1">
                <a:solidFill>
                  <a:schemeClr val="tx1">
                    <a:lumMod val="85000"/>
                    <a:lumOff val="15000"/>
                  </a:schemeClr>
                </a:solidFill>
                <a:highlight>
                  <a:srgbClr val="FFFFFF"/>
                </a:highlight>
                <a:latin typeface="Arial"/>
                <a:ea typeface="Arial"/>
                <a:cs typeface="Arial"/>
                <a:sym typeface="Arial"/>
              </a:rPr>
              <a:t>pdf</a:t>
            </a:r>
            <a:r>
              <a:rPr lang="en-US" sz="1400" dirty="0">
                <a:solidFill>
                  <a:schemeClr val="tx1">
                    <a:lumMod val="85000"/>
                    <a:lumOff val="15000"/>
                  </a:schemeClr>
                </a:solidFill>
                <a:highlight>
                  <a:srgbClr val="FFFFFF"/>
                </a:highlight>
                <a:latin typeface="Arial"/>
                <a:ea typeface="Arial"/>
                <a:cs typeface="Arial"/>
                <a:sym typeface="Arial"/>
              </a:rPr>
              <a:t>(weather)|class=go-out) * P(</a:t>
            </a:r>
            <a:r>
              <a:rPr lang="en-US" sz="1400" dirty="0" err="1">
                <a:solidFill>
                  <a:schemeClr val="tx1">
                    <a:lumMod val="85000"/>
                    <a:lumOff val="15000"/>
                  </a:schemeClr>
                </a:solidFill>
                <a:highlight>
                  <a:srgbClr val="FFFFFF"/>
                </a:highlight>
                <a:latin typeface="Arial"/>
                <a:ea typeface="Arial"/>
                <a:cs typeface="Arial"/>
                <a:sym typeface="Arial"/>
              </a:rPr>
              <a:t>pdf</a:t>
            </a:r>
            <a:r>
              <a:rPr lang="en-US" sz="1400" dirty="0">
                <a:solidFill>
                  <a:schemeClr val="tx1">
                    <a:lumMod val="85000"/>
                    <a:lumOff val="15000"/>
                  </a:schemeClr>
                </a:solidFill>
                <a:highlight>
                  <a:srgbClr val="FFFFFF"/>
                </a:highlight>
                <a:latin typeface="Arial"/>
                <a:ea typeface="Arial"/>
                <a:cs typeface="Arial"/>
                <a:sym typeface="Arial"/>
              </a:rPr>
              <a:t>(car)|class=go-out) * P(class=go-out)</a:t>
            </a:r>
            <a:endParaRPr sz="1400">
              <a:solidFill>
                <a:schemeClr val="tx1">
                  <a:lumMod val="85000"/>
                  <a:lumOff val="15000"/>
                </a:schemeClr>
              </a:solidFill>
              <a:highlight>
                <a:srgbClr val="FFFFFF"/>
              </a:highlight>
              <a:latin typeface="Arial"/>
              <a:ea typeface="Arial"/>
              <a:cs typeface="Arial"/>
              <a:sym typeface="Arial"/>
            </a:endParaRPr>
          </a:p>
          <a:p>
            <a:pPr marL="0" lvl="0" indent="0">
              <a:spcBef>
                <a:spcPts val="130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Shape 175"/>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rtl="0">
              <a:lnSpc>
                <a:spcPct val="122000"/>
              </a:lnSpc>
              <a:spcBef>
                <a:spcPts val="2300"/>
              </a:spcBef>
              <a:spcAft>
                <a:spcPts val="0"/>
              </a:spcAft>
              <a:buClr>
                <a:schemeClr val="dk1"/>
              </a:buClr>
              <a:buSzPts val="1100"/>
              <a:buFont typeface="Arial"/>
              <a:buNone/>
            </a:pPr>
            <a:r>
              <a:rPr lang="en-US" sz="1950" b="1" dirty="0">
                <a:latin typeface="Arial"/>
                <a:ea typeface="Arial"/>
                <a:cs typeface="Arial"/>
                <a:sym typeface="Arial"/>
              </a:rPr>
              <a:t>Logistic Regression (Predictive Learning Model) :</a:t>
            </a:r>
            <a:endParaRPr sz="1950" b="1">
              <a:latin typeface="Arial"/>
              <a:ea typeface="Arial"/>
              <a:cs typeface="Arial"/>
              <a:sym typeface="Arial"/>
            </a:endParaRPr>
          </a:p>
          <a:p>
            <a:pPr marL="0" lvl="0" indent="0" rtl="0">
              <a:lnSpc>
                <a:spcPct val="158000"/>
              </a:lnSpc>
              <a:spcBef>
                <a:spcPts val="500"/>
              </a:spcBef>
              <a:spcAft>
                <a:spcPts val="0"/>
              </a:spcAft>
              <a:buClr>
                <a:schemeClr val="dk1"/>
              </a:buClr>
              <a:buSzPts val="1100"/>
              <a:buFont typeface="Arial"/>
              <a:buNone/>
            </a:pPr>
            <a:r>
              <a:rPr lang="en-US" sz="1600" dirty="0">
                <a:latin typeface="Georgia"/>
                <a:ea typeface="Georgia"/>
                <a:cs typeface="Georgia"/>
                <a:sym typeface="Georgia"/>
              </a:rPr>
              <a:t>It is a statistical method for </a:t>
            </a:r>
            <a:r>
              <a:rPr lang="en-US" sz="1600" dirty="0" err="1">
                <a:latin typeface="Georgia"/>
                <a:ea typeface="Georgia"/>
                <a:cs typeface="Georgia"/>
                <a:sym typeface="Georgia"/>
              </a:rPr>
              <a:t>analysing</a:t>
            </a:r>
            <a:r>
              <a:rPr lang="en-US" sz="1600" dirty="0">
                <a:latin typeface="Georgia"/>
                <a:ea typeface="Georgia"/>
                <a:cs typeface="Georgia"/>
                <a:sym typeface="Georgia"/>
              </a:rPr>
              <a:t> a data set in which there are one or more independent variables that determine an outcome. The outcome is measured with a dichotomous variable (in which there are only two possible outcomes). The goal of logistic regression is to find the best fitting model to describe the relationship between the dichotomous characteristic of interest (dependent variable = response or outcome variable) and a set of independent (predictor or explanatory) variables.</a:t>
            </a:r>
            <a:endParaRPr sz="1600">
              <a:latin typeface="Georgia"/>
              <a:ea typeface="Georgia"/>
              <a:cs typeface="Georgia"/>
              <a:sym typeface="Georgia"/>
            </a:endParaRPr>
          </a:p>
          <a:p>
            <a:pPr marL="0" lvl="0" indent="0">
              <a:spcBef>
                <a:spcPts val="64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Shape 181"/>
          <p:cNvSpPr txBox="1">
            <a:spLocks noGrp="1"/>
          </p:cNvSpPr>
          <p:nvPr>
            <p:ph type="body" idx="1"/>
          </p:nvPr>
        </p:nvSpPr>
        <p:spPr>
          <a:xfrm>
            <a:off x="0" y="0"/>
            <a:ext cx="9144000" cy="6858000"/>
          </a:xfrm>
          <a:prstGeom prst="rect">
            <a:avLst/>
          </a:prstGeom>
        </p:spPr>
        <p:txBody>
          <a:bodyPr spcFirstLastPara="1" wrap="square" lIns="91425" tIns="91425" rIns="91425" bIns="91425" anchor="t" anchorCtr="0">
            <a:noAutofit/>
          </a:bodyPr>
          <a:lstStyle/>
          <a:p>
            <a:pPr marL="241300" lvl="0" indent="0" rtl="0">
              <a:lnSpc>
                <a:spcPct val="115000"/>
              </a:lnSpc>
              <a:spcBef>
                <a:spcPts val="1400"/>
              </a:spcBef>
              <a:spcAft>
                <a:spcPts val="0"/>
              </a:spcAft>
              <a:buClr>
                <a:schemeClr val="dk1"/>
              </a:buClr>
              <a:buSzPts val="1100"/>
              <a:buFont typeface="Arial"/>
              <a:buNone/>
            </a:pPr>
            <a:r>
              <a:rPr lang="en-US" sz="1400" b="1" dirty="0">
                <a:latin typeface="Roboto"/>
                <a:ea typeface="Roboto"/>
                <a:cs typeface="Roboto"/>
                <a:sym typeface="Roboto"/>
              </a:rPr>
              <a:t>Dependent variable</a:t>
            </a:r>
            <a:endParaRPr sz="1400" b="1">
              <a:latin typeface="Roboto"/>
              <a:ea typeface="Roboto"/>
              <a:cs typeface="Roboto"/>
              <a:sym typeface="Roboto"/>
            </a:endParaRPr>
          </a:p>
          <a:p>
            <a:pPr marL="241300" lvl="0" indent="0" algn="just" rtl="0">
              <a:lnSpc>
                <a:spcPct val="115000"/>
              </a:lnSpc>
              <a:spcBef>
                <a:spcPts val="400"/>
              </a:spcBef>
              <a:spcAft>
                <a:spcPts val="0"/>
              </a:spcAft>
              <a:buClr>
                <a:schemeClr val="dk1"/>
              </a:buClr>
              <a:buSzPts val="1100"/>
              <a:buFont typeface="Arial"/>
              <a:buNone/>
            </a:pPr>
            <a:r>
              <a:rPr lang="en-US" sz="1400" dirty="0">
                <a:latin typeface="Roboto"/>
                <a:ea typeface="Roboto"/>
                <a:cs typeface="Roboto"/>
                <a:sym typeface="Roboto"/>
              </a:rPr>
              <a:t>The variable whose values you want to predict. The dependent variable must be binary or dichotomous, and should only contain data coded as 0 or 1. If your data are coded differently, you can use the </a:t>
            </a:r>
            <a:r>
              <a:rPr lang="en-US" sz="1400" u="sng" dirty="0">
                <a:solidFill>
                  <a:srgbClr val="0000AA"/>
                </a:solidFill>
                <a:latin typeface="Roboto"/>
                <a:ea typeface="Roboto"/>
                <a:cs typeface="Roboto"/>
                <a:sym typeface="Roboto"/>
                <a:hlinkClick r:id="rId3"/>
              </a:rPr>
              <a:t>Define status</a:t>
            </a:r>
            <a:r>
              <a:rPr lang="en-US" sz="1400" dirty="0">
                <a:latin typeface="Roboto"/>
                <a:ea typeface="Roboto"/>
                <a:cs typeface="Roboto"/>
                <a:sym typeface="Roboto"/>
              </a:rPr>
              <a:t> tool to recode your data.</a:t>
            </a:r>
            <a:endParaRPr sz="1400">
              <a:latin typeface="Roboto"/>
              <a:ea typeface="Roboto"/>
              <a:cs typeface="Roboto"/>
              <a:sym typeface="Roboto"/>
            </a:endParaRPr>
          </a:p>
          <a:p>
            <a:pPr marL="241300" lvl="0" indent="0" rtl="0">
              <a:lnSpc>
                <a:spcPct val="115000"/>
              </a:lnSpc>
              <a:spcBef>
                <a:spcPts val="1400"/>
              </a:spcBef>
              <a:spcAft>
                <a:spcPts val="0"/>
              </a:spcAft>
              <a:buClr>
                <a:schemeClr val="dk1"/>
              </a:buClr>
              <a:buSzPts val="1100"/>
              <a:buFont typeface="Arial"/>
              <a:buNone/>
            </a:pPr>
            <a:r>
              <a:rPr lang="en-US" sz="1400" b="1" dirty="0">
                <a:latin typeface="Roboto"/>
                <a:ea typeface="Roboto"/>
                <a:cs typeface="Roboto"/>
                <a:sym typeface="Roboto"/>
              </a:rPr>
              <a:t>Independent variables</a:t>
            </a:r>
            <a:endParaRPr sz="1400" b="1">
              <a:latin typeface="Roboto"/>
              <a:ea typeface="Roboto"/>
              <a:cs typeface="Roboto"/>
              <a:sym typeface="Roboto"/>
            </a:endParaRPr>
          </a:p>
          <a:p>
            <a:pPr marL="241300" lvl="0" indent="0" algn="just" rtl="0">
              <a:lnSpc>
                <a:spcPct val="115000"/>
              </a:lnSpc>
              <a:spcBef>
                <a:spcPts val="400"/>
              </a:spcBef>
              <a:spcAft>
                <a:spcPts val="0"/>
              </a:spcAft>
              <a:buClr>
                <a:schemeClr val="dk1"/>
              </a:buClr>
              <a:buSzPts val="1100"/>
              <a:buFont typeface="Arial"/>
              <a:buNone/>
            </a:pPr>
            <a:r>
              <a:rPr lang="en-US" sz="1400" dirty="0">
                <a:latin typeface="Roboto"/>
                <a:ea typeface="Roboto"/>
                <a:cs typeface="Roboto"/>
                <a:sym typeface="Roboto"/>
              </a:rPr>
              <a:t>Select the different variables that you expect to influence the dependent variable.</a:t>
            </a:r>
            <a:endParaRPr sz="1400">
              <a:latin typeface="Roboto"/>
              <a:ea typeface="Roboto"/>
              <a:cs typeface="Roboto"/>
              <a:sym typeface="Roboto"/>
            </a:endParaRPr>
          </a:p>
          <a:p>
            <a:pPr marL="241300" lvl="0" indent="0" rtl="0">
              <a:lnSpc>
                <a:spcPct val="115000"/>
              </a:lnSpc>
              <a:spcBef>
                <a:spcPts val="1400"/>
              </a:spcBef>
              <a:spcAft>
                <a:spcPts val="0"/>
              </a:spcAft>
              <a:buClr>
                <a:schemeClr val="dk1"/>
              </a:buClr>
              <a:buSzPts val="1100"/>
              <a:buFont typeface="Arial"/>
              <a:buNone/>
            </a:pPr>
            <a:r>
              <a:rPr lang="en-US" sz="1400" b="1" dirty="0">
                <a:latin typeface="Roboto"/>
                <a:ea typeface="Roboto"/>
                <a:cs typeface="Roboto"/>
                <a:sym typeface="Roboto"/>
              </a:rPr>
              <a:t>Filter</a:t>
            </a:r>
            <a:endParaRPr sz="1400" b="1">
              <a:latin typeface="Roboto"/>
              <a:ea typeface="Roboto"/>
              <a:cs typeface="Roboto"/>
              <a:sym typeface="Roboto"/>
            </a:endParaRPr>
          </a:p>
          <a:p>
            <a:pPr marL="241300" lvl="0" indent="0" algn="just" rtl="0">
              <a:lnSpc>
                <a:spcPct val="115000"/>
              </a:lnSpc>
              <a:spcBef>
                <a:spcPts val="400"/>
              </a:spcBef>
              <a:spcAft>
                <a:spcPts val="0"/>
              </a:spcAft>
              <a:buClr>
                <a:schemeClr val="dk1"/>
              </a:buClr>
              <a:buSzPts val="1100"/>
              <a:buFont typeface="Arial"/>
              <a:buNone/>
            </a:pPr>
            <a:r>
              <a:rPr lang="en-US" sz="1400" dirty="0">
                <a:latin typeface="Roboto"/>
                <a:ea typeface="Roboto"/>
                <a:cs typeface="Roboto"/>
                <a:sym typeface="Roboto"/>
              </a:rPr>
              <a:t>(Optionally) enter a data filter in order to include only a selected subgroup of cases in the analysis.</a:t>
            </a:r>
            <a:endParaRPr sz="1400">
              <a:latin typeface="Roboto"/>
              <a:ea typeface="Roboto"/>
              <a:cs typeface="Roboto"/>
              <a:sym typeface="Roboto"/>
            </a:endParaRPr>
          </a:p>
          <a:p>
            <a:pPr marL="241300" lvl="0" indent="0" rtl="0">
              <a:lnSpc>
                <a:spcPct val="115000"/>
              </a:lnSpc>
              <a:spcBef>
                <a:spcPts val="1400"/>
              </a:spcBef>
              <a:spcAft>
                <a:spcPts val="0"/>
              </a:spcAft>
              <a:buClr>
                <a:schemeClr val="dk1"/>
              </a:buClr>
              <a:buSzPts val="1100"/>
              <a:buFont typeface="Arial"/>
              <a:buNone/>
            </a:pPr>
            <a:r>
              <a:rPr lang="en-US" sz="1400" b="1" dirty="0">
                <a:latin typeface="Roboto"/>
                <a:ea typeface="Roboto"/>
                <a:cs typeface="Roboto"/>
                <a:sym typeface="Roboto"/>
              </a:rPr>
              <a:t>Options</a:t>
            </a:r>
            <a:endParaRPr sz="1400" b="1">
              <a:latin typeface="Roboto"/>
              <a:ea typeface="Roboto"/>
              <a:cs typeface="Roboto"/>
              <a:sym typeface="Roboto"/>
            </a:endParaRPr>
          </a:p>
          <a:p>
            <a:pPr marL="647700" lvl="0" indent="-295275" algn="just" rtl="0">
              <a:lnSpc>
                <a:spcPct val="115000"/>
              </a:lnSpc>
              <a:spcBef>
                <a:spcPts val="1000"/>
              </a:spcBef>
              <a:spcAft>
                <a:spcPts val="0"/>
              </a:spcAft>
              <a:buSzPts val="1050"/>
              <a:buFont typeface="Roboto"/>
              <a:buChar char="●"/>
            </a:pPr>
            <a:r>
              <a:rPr lang="en-US" sz="1400" dirty="0">
                <a:latin typeface="Roboto"/>
                <a:ea typeface="Roboto"/>
                <a:cs typeface="Roboto"/>
                <a:sym typeface="Roboto"/>
              </a:rPr>
              <a:t>Method: select the way independent variables are entered into the model.</a:t>
            </a:r>
            <a:endParaRPr sz="1400">
              <a:latin typeface="Roboto"/>
              <a:ea typeface="Roboto"/>
              <a:cs typeface="Roboto"/>
              <a:sym typeface="Roboto"/>
            </a:endParaRPr>
          </a:p>
          <a:p>
            <a:pPr marL="1104900" lvl="1"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Enter: enter all variables in the model in one single step, without checking</a:t>
            </a:r>
            <a:endParaRPr sz="1400">
              <a:latin typeface="Roboto"/>
              <a:ea typeface="Roboto"/>
              <a:cs typeface="Roboto"/>
              <a:sym typeface="Roboto"/>
            </a:endParaRPr>
          </a:p>
          <a:p>
            <a:pPr marL="1104900" lvl="1"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Forward: enter significant variables sequentially</a:t>
            </a:r>
            <a:endParaRPr sz="1400">
              <a:latin typeface="Roboto"/>
              <a:ea typeface="Roboto"/>
              <a:cs typeface="Roboto"/>
              <a:sym typeface="Roboto"/>
            </a:endParaRPr>
          </a:p>
          <a:p>
            <a:pPr marL="1104900" lvl="1"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Backward: first enter all variables into the model and next remove the non-significant variables sequentially</a:t>
            </a:r>
            <a:endParaRPr sz="1400">
              <a:latin typeface="Roboto"/>
              <a:ea typeface="Roboto"/>
              <a:cs typeface="Roboto"/>
              <a:sym typeface="Roboto"/>
            </a:endParaRPr>
          </a:p>
          <a:p>
            <a:pPr marL="1104900" lvl="1"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Stepwise: enter significant variables sequentially; after entering a variable in the model, check and possibly remove variables that became non-significant.</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Enter variable if P&lt;</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A variable is entered into the model if its associated significance level is less than this P-value.</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Remove variable if P&gt;</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A able is removed from the model if its associated significance level is greater than this P-value.</a:t>
            </a:r>
            <a:endParaRPr sz="1400">
              <a:latin typeface="Roboto"/>
              <a:ea typeface="Roboto"/>
              <a:cs typeface="Roboto"/>
              <a:sym typeface="Roboto"/>
            </a:endParaRPr>
          </a:p>
          <a:p>
            <a:pPr marL="0" lvl="0" indent="0">
              <a:spcBef>
                <a:spcPts val="640"/>
              </a:spcBef>
              <a:spcAft>
                <a:spcPts val="0"/>
              </a:spcAft>
              <a:buNone/>
            </a:pPr>
            <a:endParaRPr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Shape 187"/>
          <p:cNvSpPr txBox="1">
            <a:spLocks noGrp="1"/>
          </p:cNvSpPr>
          <p:nvPr>
            <p:ph type="body" idx="1"/>
          </p:nvPr>
        </p:nvSpPr>
        <p:spPr>
          <a:xfrm>
            <a:off x="0" y="0"/>
            <a:ext cx="9144000" cy="6858000"/>
          </a:xfrm>
          <a:prstGeom prst="rect">
            <a:avLst/>
          </a:prstGeom>
        </p:spPr>
        <p:txBody>
          <a:bodyPr spcFirstLastPara="1" wrap="square" lIns="91425" tIns="91425" rIns="91425" bIns="91425" anchor="t" anchorCtr="0">
            <a:noAutofit/>
          </a:bodyPr>
          <a:lstStyle/>
          <a:p>
            <a:pPr marL="647700" lvl="0" indent="-295275" algn="just" rtl="0">
              <a:lnSpc>
                <a:spcPct val="115000"/>
              </a:lnSpc>
              <a:spcBef>
                <a:spcPts val="1000"/>
              </a:spcBef>
              <a:spcAft>
                <a:spcPts val="0"/>
              </a:spcAft>
              <a:buSzPts val="1050"/>
              <a:buFont typeface="Roboto"/>
              <a:buChar char="●"/>
            </a:pPr>
            <a:r>
              <a:rPr lang="en-US" sz="1400" dirty="0">
                <a:latin typeface="Roboto"/>
                <a:ea typeface="Roboto"/>
                <a:cs typeface="Roboto"/>
                <a:sym typeface="Roboto"/>
              </a:rPr>
              <a:t>Enter variable if P&lt;</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A variable is entered into the model if its associated significance level is less than this P-value.</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Remove variable if P&gt;</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A variable is removed from the model if its associated significance level is greater than this P-value.</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Classification table cutoff value: a value between 0 and 1 which will be used as a cutoff value for a classification table. The classification table is a method to evaluate the logistic regression model. In this table the observed values for the dependent outcome and the predicted values (at the selected cut-off value) are cross-classified.</a:t>
            </a:r>
            <a:endParaRPr sz="1400">
              <a:latin typeface="Roboto"/>
              <a:ea typeface="Roboto"/>
              <a:cs typeface="Roboto"/>
              <a:sym typeface="Roboto"/>
            </a:endParaRPr>
          </a:p>
          <a:p>
            <a:pPr marL="647700" lvl="0" indent="-295275" algn="just" rtl="0">
              <a:lnSpc>
                <a:spcPct val="115000"/>
              </a:lnSpc>
              <a:spcBef>
                <a:spcPts val="0"/>
              </a:spcBef>
              <a:spcAft>
                <a:spcPts val="0"/>
              </a:spcAft>
              <a:buSzPts val="1050"/>
              <a:buFont typeface="Roboto"/>
              <a:buChar char="●"/>
            </a:pPr>
            <a:r>
              <a:rPr lang="en-US" sz="1400" dirty="0">
                <a:latin typeface="Roboto"/>
                <a:ea typeface="Roboto"/>
                <a:cs typeface="Roboto"/>
                <a:sym typeface="Roboto"/>
              </a:rPr>
              <a:t>Categorical: click this button to identify nominal categorical variables.</a:t>
            </a:r>
            <a:endParaRPr sz="1400">
              <a:latin typeface="Roboto"/>
              <a:ea typeface="Roboto"/>
              <a:cs typeface="Roboto"/>
              <a:sym typeface="Roboto"/>
            </a:endParaRPr>
          </a:p>
          <a:p>
            <a:pPr marL="0" lvl="0" indent="0" rtl="0">
              <a:lnSpc>
                <a:spcPct val="115000"/>
              </a:lnSpc>
              <a:spcBef>
                <a:spcPts val="1800"/>
              </a:spcBef>
              <a:spcAft>
                <a:spcPts val="0"/>
              </a:spcAft>
              <a:buClr>
                <a:schemeClr val="dk1"/>
              </a:buClr>
              <a:buSzPts val="1100"/>
              <a:buFont typeface="Arial"/>
              <a:buNone/>
            </a:pPr>
            <a:r>
              <a:rPr lang="en-US" sz="1400" b="1" dirty="0">
                <a:latin typeface="Roboto"/>
                <a:ea typeface="Roboto"/>
                <a:cs typeface="Roboto"/>
                <a:sym typeface="Roboto"/>
              </a:rPr>
              <a:t>Overall model fit</a:t>
            </a:r>
            <a:endParaRPr sz="1400" b="1">
              <a:latin typeface="Roboto"/>
              <a:ea typeface="Roboto"/>
              <a:cs typeface="Roboto"/>
              <a:sym typeface="Roboto"/>
            </a:endParaRPr>
          </a:p>
          <a:p>
            <a:pPr marL="241300" lvl="0" indent="0" algn="just" rtl="0">
              <a:lnSpc>
                <a:spcPct val="115000"/>
              </a:lnSpc>
              <a:spcBef>
                <a:spcPts val="400"/>
              </a:spcBef>
              <a:spcAft>
                <a:spcPts val="0"/>
              </a:spcAft>
              <a:buClr>
                <a:schemeClr val="dk1"/>
              </a:buClr>
              <a:buSzPts val="1100"/>
              <a:buFont typeface="Arial"/>
              <a:buNone/>
            </a:pPr>
            <a:r>
              <a:rPr lang="en-US" sz="1400" dirty="0">
                <a:latin typeface="Roboto"/>
                <a:ea typeface="Roboto"/>
                <a:cs typeface="Roboto"/>
                <a:sym typeface="Roboto"/>
              </a:rPr>
              <a:t>The </a:t>
            </a:r>
            <a:r>
              <a:rPr lang="en-US" sz="1400" i="1" dirty="0">
                <a:latin typeface="Roboto"/>
                <a:ea typeface="Roboto"/>
                <a:cs typeface="Roboto"/>
                <a:sym typeface="Roboto"/>
              </a:rPr>
              <a:t>null model</a:t>
            </a:r>
            <a:r>
              <a:rPr lang="en-US" sz="1400" dirty="0">
                <a:latin typeface="Roboto"/>
                <a:ea typeface="Roboto"/>
                <a:cs typeface="Roboto"/>
                <a:sym typeface="Roboto"/>
              </a:rPr>
              <a:t> −2 Log Likelihood is given by −2 * </a:t>
            </a:r>
            <a:r>
              <a:rPr lang="en-US" sz="1400" dirty="0" err="1">
                <a:latin typeface="Roboto"/>
                <a:ea typeface="Roboto"/>
                <a:cs typeface="Roboto"/>
                <a:sym typeface="Roboto"/>
              </a:rPr>
              <a:t>ln</a:t>
            </a:r>
            <a:r>
              <a:rPr lang="en-US" sz="1400" dirty="0">
                <a:latin typeface="Roboto"/>
                <a:ea typeface="Roboto"/>
                <a:cs typeface="Roboto"/>
                <a:sym typeface="Roboto"/>
              </a:rPr>
              <a:t>(L</a:t>
            </a:r>
            <a:r>
              <a:rPr lang="en-US" sz="1400" baseline="-25000" dirty="0">
                <a:latin typeface="Roboto"/>
                <a:ea typeface="Roboto"/>
                <a:cs typeface="Roboto"/>
                <a:sym typeface="Roboto"/>
              </a:rPr>
              <a:t>0</a:t>
            </a:r>
            <a:r>
              <a:rPr lang="en-US" sz="1400" dirty="0">
                <a:latin typeface="Roboto"/>
                <a:ea typeface="Roboto"/>
                <a:cs typeface="Roboto"/>
                <a:sym typeface="Roboto"/>
              </a:rPr>
              <a:t>) where L</a:t>
            </a:r>
            <a:r>
              <a:rPr lang="en-US" sz="1400" baseline="-25000" dirty="0">
                <a:latin typeface="Roboto"/>
                <a:ea typeface="Roboto"/>
                <a:cs typeface="Roboto"/>
                <a:sym typeface="Roboto"/>
              </a:rPr>
              <a:t>0</a:t>
            </a:r>
            <a:r>
              <a:rPr lang="en-US" sz="1400" dirty="0">
                <a:latin typeface="Roboto"/>
                <a:ea typeface="Roboto"/>
                <a:cs typeface="Roboto"/>
                <a:sym typeface="Roboto"/>
              </a:rPr>
              <a:t> is the likelihood of obtaining the observations if the independent variables had no effect on the outcome.</a:t>
            </a:r>
            <a:endParaRPr sz="1400">
              <a:latin typeface="Roboto"/>
              <a:ea typeface="Roboto"/>
              <a:cs typeface="Roboto"/>
              <a:sym typeface="Roboto"/>
            </a:endParaRPr>
          </a:p>
          <a:p>
            <a:pPr marL="241300" lvl="0" indent="0" algn="just" rtl="0">
              <a:lnSpc>
                <a:spcPct val="115000"/>
              </a:lnSpc>
              <a:spcBef>
                <a:spcPts val="500"/>
              </a:spcBef>
              <a:spcAft>
                <a:spcPts val="0"/>
              </a:spcAft>
              <a:buClr>
                <a:schemeClr val="dk1"/>
              </a:buClr>
              <a:buSzPts val="1100"/>
              <a:buFont typeface="Arial"/>
              <a:buNone/>
            </a:pPr>
            <a:r>
              <a:rPr lang="en-US" sz="1400" dirty="0">
                <a:latin typeface="Roboto"/>
                <a:ea typeface="Roboto"/>
                <a:cs typeface="Roboto"/>
                <a:sym typeface="Roboto"/>
              </a:rPr>
              <a:t>The </a:t>
            </a:r>
            <a:r>
              <a:rPr lang="en-US" sz="1400" i="1" dirty="0">
                <a:latin typeface="Roboto"/>
                <a:ea typeface="Roboto"/>
                <a:cs typeface="Roboto"/>
                <a:sym typeface="Roboto"/>
              </a:rPr>
              <a:t>full model</a:t>
            </a:r>
            <a:r>
              <a:rPr lang="en-US" sz="1400" dirty="0">
                <a:latin typeface="Roboto"/>
                <a:ea typeface="Roboto"/>
                <a:cs typeface="Roboto"/>
                <a:sym typeface="Roboto"/>
              </a:rPr>
              <a:t> −2 Log Likelihood is given by −2 * </a:t>
            </a:r>
            <a:r>
              <a:rPr lang="en-US" sz="1400" dirty="0" err="1">
                <a:latin typeface="Roboto"/>
                <a:ea typeface="Roboto"/>
                <a:cs typeface="Roboto"/>
                <a:sym typeface="Roboto"/>
              </a:rPr>
              <a:t>ln</a:t>
            </a:r>
            <a:r>
              <a:rPr lang="en-US" sz="1400" dirty="0">
                <a:latin typeface="Roboto"/>
                <a:ea typeface="Roboto"/>
                <a:cs typeface="Roboto"/>
                <a:sym typeface="Roboto"/>
              </a:rPr>
              <a:t>(L) where L is the likelihood of obtaining the observations with all independent variables incorporated in the model.</a:t>
            </a:r>
            <a:endParaRPr sz="1400">
              <a:latin typeface="Roboto"/>
              <a:ea typeface="Roboto"/>
              <a:cs typeface="Roboto"/>
              <a:sym typeface="Roboto"/>
            </a:endParaRPr>
          </a:p>
          <a:p>
            <a:pPr marL="241300" lvl="0" indent="0" algn="just" rtl="0">
              <a:lnSpc>
                <a:spcPct val="115000"/>
              </a:lnSpc>
              <a:spcBef>
                <a:spcPts val="500"/>
              </a:spcBef>
              <a:spcAft>
                <a:spcPts val="0"/>
              </a:spcAft>
              <a:buClr>
                <a:schemeClr val="dk1"/>
              </a:buClr>
              <a:buSzPts val="1100"/>
              <a:buFont typeface="Arial"/>
              <a:buNone/>
            </a:pPr>
            <a:r>
              <a:rPr lang="en-US" sz="1400" dirty="0">
                <a:latin typeface="Roboto"/>
                <a:ea typeface="Roboto"/>
                <a:cs typeface="Roboto"/>
                <a:sym typeface="Roboto"/>
              </a:rPr>
              <a:t>The difference of these two yields a Chi-Squared statistic which is a measure of how well the independent variables affect the outcome or dependent variable.</a:t>
            </a:r>
            <a:endParaRPr sz="1400">
              <a:latin typeface="Roboto"/>
              <a:ea typeface="Roboto"/>
              <a:cs typeface="Roboto"/>
              <a:sym typeface="Roboto"/>
            </a:endParaRPr>
          </a:p>
          <a:p>
            <a:pPr marL="241300" lvl="0" indent="0" algn="just" rtl="0">
              <a:lnSpc>
                <a:spcPct val="115000"/>
              </a:lnSpc>
              <a:spcBef>
                <a:spcPts val="500"/>
              </a:spcBef>
              <a:spcAft>
                <a:spcPts val="0"/>
              </a:spcAft>
              <a:buClr>
                <a:schemeClr val="dk1"/>
              </a:buClr>
              <a:buSzPts val="1100"/>
              <a:buFont typeface="Arial"/>
              <a:buNone/>
            </a:pPr>
            <a:r>
              <a:rPr lang="en-US" sz="1400" dirty="0">
                <a:latin typeface="Roboto"/>
                <a:ea typeface="Roboto"/>
                <a:cs typeface="Roboto"/>
                <a:sym typeface="Roboto"/>
              </a:rPr>
              <a:t>If the P-value for the overall model fit statistic is less than the conventional 0.05 then there is evidence that at least one of the independent variables contributes to the prediction of the outcome.</a:t>
            </a:r>
            <a:endParaRPr sz="1400">
              <a:latin typeface="Roboto"/>
              <a:ea typeface="Roboto"/>
              <a:cs typeface="Roboto"/>
              <a:sym typeface="Roboto"/>
            </a:endParaRPr>
          </a:p>
          <a:p>
            <a:pPr marL="241300" lvl="0" indent="0" algn="just" rtl="0">
              <a:lnSpc>
                <a:spcPct val="115000"/>
              </a:lnSpc>
              <a:spcBef>
                <a:spcPts val="500"/>
              </a:spcBef>
              <a:spcAft>
                <a:spcPts val="0"/>
              </a:spcAft>
              <a:buClr>
                <a:schemeClr val="dk1"/>
              </a:buClr>
              <a:buSzPts val="1100"/>
              <a:buFont typeface="Arial"/>
              <a:buNone/>
            </a:pPr>
            <a:r>
              <a:rPr lang="en-US" sz="1400" dirty="0">
                <a:latin typeface="Roboto"/>
                <a:ea typeface="Roboto"/>
                <a:cs typeface="Roboto"/>
                <a:sym typeface="Roboto"/>
              </a:rPr>
              <a:t>Cox &amp; Snell R</a:t>
            </a:r>
            <a:r>
              <a:rPr lang="en-US" sz="1400" baseline="30000" dirty="0">
                <a:latin typeface="Roboto"/>
                <a:ea typeface="Roboto"/>
                <a:cs typeface="Roboto"/>
                <a:sym typeface="Roboto"/>
              </a:rPr>
              <a:t>2</a:t>
            </a:r>
            <a:r>
              <a:rPr lang="en-US" sz="1400" dirty="0">
                <a:latin typeface="Roboto"/>
                <a:ea typeface="Roboto"/>
                <a:cs typeface="Roboto"/>
                <a:sym typeface="Roboto"/>
              </a:rPr>
              <a:t> and </a:t>
            </a:r>
            <a:r>
              <a:rPr lang="en-US" sz="1400" dirty="0" err="1">
                <a:latin typeface="Roboto"/>
                <a:ea typeface="Roboto"/>
                <a:cs typeface="Roboto"/>
                <a:sym typeface="Roboto"/>
              </a:rPr>
              <a:t>Nagelkerke</a:t>
            </a:r>
            <a:r>
              <a:rPr lang="en-US" sz="1400" dirty="0">
                <a:latin typeface="Roboto"/>
                <a:ea typeface="Roboto"/>
                <a:cs typeface="Roboto"/>
                <a:sym typeface="Roboto"/>
              </a:rPr>
              <a:t> R</a:t>
            </a:r>
            <a:r>
              <a:rPr lang="en-US" sz="1400" baseline="30000" dirty="0">
                <a:latin typeface="Roboto"/>
                <a:ea typeface="Roboto"/>
                <a:cs typeface="Roboto"/>
                <a:sym typeface="Roboto"/>
              </a:rPr>
              <a:t>2</a:t>
            </a:r>
            <a:r>
              <a:rPr lang="en-US" sz="1400" dirty="0">
                <a:latin typeface="Roboto"/>
                <a:ea typeface="Roboto"/>
                <a:cs typeface="Roboto"/>
                <a:sym typeface="Roboto"/>
              </a:rPr>
              <a:t> are other goodness of fit measures known as pseudo R-</a:t>
            </a:r>
            <a:r>
              <a:rPr lang="en-US" sz="1400" dirty="0" err="1">
                <a:latin typeface="Roboto"/>
                <a:ea typeface="Roboto"/>
                <a:cs typeface="Roboto"/>
                <a:sym typeface="Roboto"/>
              </a:rPr>
              <a:t>squareds</a:t>
            </a:r>
            <a:r>
              <a:rPr lang="en-US" sz="1400" dirty="0">
                <a:latin typeface="Roboto"/>
                <a:ea typeface="Roboto"/>
                <a:cs typeface="Roboto"/>
                <a:sym typeface="Roboto"/>
              </a:rPr>
              <a:t>. Note that Cox &amp; Snell's pseudo R-squared has a maximum value that is not 1. </a:t>
            </a:r>
            <a:r>
              <a:rPr lang="en-US" sz="1400" dirty="0" err="1">
                <a:latin typeface="Roboto"/>
                <a:ea typeface="Roboto"/>
                <a:cs typeface="Roboto"/>
                <a:sym typeface="Roboto"/>
              </a:rPr>
              <a:t>Nagelkerke</a:t>
            </a:r>
            <a:r>
              <a:rPr lang="en-US" sz="1400" dirty="0">
                <a:latin typeface="Roboto"/>
                <a:ea typeface="Roboto"/>
                <a:cs typeface="Roboto"/>
                <a:sym typeface="Roboto"/>
              </a:rPr>
              <a:t> R</a:t>
            </a:r>
            <a:r>
              <a:rPr lang="en-US" sz="1400" baseline="30000" dirty="0">
                <a:latin typeface="Roboto"/>
                <a:ea typeface="Roboto"/>
                <a:cs typeface="Roboto"/>
                <a:sym typeface="Roboto"/>
              </a:rPr>
              <a:t>2</a:t>
            </a:r>
            <a:r>
              <a:rPr lang="en-US" sz="1400" dirty="0">
                <a:latin typeface="Roboto"/>
                <a:ea typeface="Roboto"/>
                <a:cs typeface="Roboto"/>
                <a:sym typeface="Roboto"/>
              </a:rPr>
              <a:t> adjusts Cox &amp; Snell's so that the range of possible values extends to 1.</a:t>
            </a:r>
            <a:endParaRPr sz="1400">
              <a:latin typeface="Roboto"/>
              <a:ea typeface="Roboto"/>
              <a:cs typeface="Roboto"/>
              <a:sym typeface="Roboto"/>
            </a:endParaRPr>
          </a:p>
          <a:p>
            <a:pPr marL="0" lvl="0" indent="0">
              <a:spcBef>
                <a:spcPts val="640"/>
              </a:spcBef>
              <a:spcAft>
                <a:spcPts val="0"/>
              </a:spcAft>
              <a:buNone/>
            </a:pPr>
            <a:endParaRPr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rtl="0">
              <a:lnSpc>
                <a:spcPct val="122000"/>
              </a:lnSpc>
              <a:spcBef>
                <a:spcPts val="2300"/>
              </a:spcBef>
              <a:spcAft>
                <a:spcPts val="0"/>
              </a:spcAft>
              <a:buClr>
                <a:schemeClr val="dk1"/>
              </a:buClr>
              <a:buSzPts val="1100"/>
              <a:buFont typeface="Arial"/>
              <a:buNone/>
            </a:pPr>
            <a:r>
              <a:rPr lang="en-US" sz="1950" b="1">
                <a:latin typeface="Arial"/>
                <a:ea typeface="Arial"/>
                <a:cs typeface="Arial"/>
                <a:sym typeface="Arial"/>
              </a:rPr>
              <a:t>Decision Trees:</a:t>
            </a:r>
            <a:endParaRPr sz="1950" b="1">
              <a:latin typeface="Arial"/>
              <a:ea typeface="Arial"/>
              <a:cs typeface="Arial"/>
              <a:sym typeface="Arial"/>
            </a:endParaRPr>
          </a:p>
          <a:p>
            <a:pPr marL="0" lvl="0" indent="0" rtl="0">
              <a:lnSpc>
                <a:spcPct val="158000"/>
              </a:lnSpc>
              <a:spcBef>
                <a:spcPts val="500"/>
              </a:spcBef>
              <a:spcAft>
                <a:spcPts val="0"/>
              </a:spcAft>
              <a:buClr>
                <a:schemeClr val="dk1"/>
              </a:buClr>
              <a:buSzPts val="1100"/>
              <a:buFont typeface="Arial"/>
              <a:buNone/>
            </a:pPr>
            <a:r>
              <a:rPr lang="en-US" sz="1600">
                <a:latin typeface="Georgia"/>
                <a:ea typeface="Georgia"/>
                <a:cs typeface="Georgia"/>
                <a:sym typeface="Georgia"/>
              </a:rPr>
              <a:t>Decision tree builds classification or regression models in the form of a tree structure. It breaks down a data set into smaller and smaller subsets while at the same time an associated decision tree is incrementally developed. The final result is a tree with decision nodes and leaf nodes. A decision node has two or more branches and a leaf node represents a classification or decision. The topmost decision node in a tree which corresponds to the best predictor called root node. Decision trees can handle both categorical and numerical data.</a:t>
            </a:r>
            <a:endParaRPr sz="1600">
              <a:latin typeface="Georgia"/>
              <a:ea typeface="Georgia"/>
              <a:cs typeface="Georgia"/>
              <a:sym typeface="Georgia"/>
            </a:endParaRPr>
          </a:p>
          <a:p>
            <a:pPr marL="0" lvl="0" indent="0">
              <a:spcBef>
                <a:spcPts val="64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Shape 199"/>
          <p:cNvSpPr txBox="1">
            <a:spLocks noGrp="1"/>
          </p:cNvSpPr>
          <p:nvPr>
            <p:ph type="body" idx="1"/>
          </p:nvPr>
        </p:nvSpPr>
        <p:spPr>
          <a:xfrm>
            <a:off x="457200" y="1600200"/>
            <a:ext cx="8229600" cy="4713900"/>
          </a:xfrm>
          <a:prstGeom prst="rect">
            <a:avLst/>
          </a:prstGeom>
        </p:spPr>
        <p:txBody>
          <a:bodyPr spcFirstLastPara="1" wrap="square" lIns="91425" tIns="91425" rIns="91425" bIns="91425" anchor="t" anchorCtr="0">
            <a:noAutofit/>
          </a:bodyPr>
          <a:lstStyle/>
          <a:p>
            <a:pPr marL="0" lvl="0" indent="0">
              <a:spcBef>
                <a:spcPts val="640"/>
              </a:spcBef>
              <a:spcAft>
                <a:spcPts val="0"/>
              </a:spcAft>
              <a:buNone/>
            </a:pPr>
            <a:r>
              <a:rPr lang="en-US" sz="1600">
                <a:highlight>
                  <a:srgbClr val="FFFFFF"/>
                </a:highlight>
                <a:latin typeface="Georgia"/>
                <a:ea typeface="Georgia"/>
                <a:cs typeface="Georgia"/>
                <a:sym typeface="Georgia"/>
              </a:rPr>
              <a:t> In the first split or the root, all attributes/features are considered and the training data is divided into groups based on this split. We have 3 features, so will have 3 candidate splits. Now we will </a:t>
            </a:r>
            <a:r>
              <a:rPr lang="en-US" sz="1600" b="1" i="1">
                <a:highlight>
                  <a:srgbClr val="FFFFFF"/>
                </a:highlight>
                <a:latin typeface="Georgia"/>
                <a:ea typeface="Georgia"/>
                <a:cs typeface="Georgia"/>
                <a:sym typeface="Georgia"/>
              </a:rPr>
              <a:t>calculate how much </a:t>
            </a:r>
            <a:r>
              <a:rPr lang="en-US" sz="1600" b="1" i="1" u="sng">
                <a:solidFill>
                  <a:schemeClr val="hlink"/>
                </a:solidFill>
                <a:highlight>
                  <a:srgbClr val="FFFFFF"/>
                </a:highlight>
                <a:latin typeface="Georgia"/>
                <a:ea typeface="Georgia"/>
                <a:cs typeface="Georgia"/>
                <a:sym typeface="Georgia"/>
                <a:hlinkClick r:id="rId3"/>
              </a:rPr>
              <a:t>accuracy </a:t>
            </a:r>
            <a:r>
              <a:rPr lang="en-US" sz="1600" b="1" i="1">
                <a:highlight>
                  <a:srgbClr val="FFFFFF"/>
                </a:highlight>
                <a:latin typeface="Georgia"/>
                <a:ea typeface="Georgia"/>
                <a:cs typeface="Georgia"/>
                <a:sym typeface="Georgia"/>
              </a:rPr>
              <a:t>each split will cost us, using a function</a:t>
            </a:r>
            <a:r>
              <a:rPr lang="en-US" sz="1600">
                <a:highlight>
                  <a:srgbClr val="FFFFFF"/>
                </a:highlight>
                <a:latin typeface="Georgia"/>
                <a:ea typeface="Georgia"/>
                <a:cs typeface="Georgia"/>
                <a:sym typeface="Georgia"/>
              </a:rPr>
              <a:t>. </a:t>
            </a:r>
            <a:r>
              <a:rPr lang="en-US" sz="1600" b="1" i="1">
                <a:highlight>
                  <a:srgbClr val="FFFFFF"/>
                </a:highlight>
                <a:latin typeface="Georgia"/>
                <a:ea typeface="Georgia"/>
                <a:cs typeface="Georgia"/>
                <a:sym typeface="Georgia"/>
              </a:rPr>
              <a:t>The split that costs least is chosen</a:t>
            </a:r>
            <a:r>
              <a:rPr lang="en-US" sz="1600">
                <a:highlight>
                  <a:srgbClr val="FFFFFF"/>
                </a:highlight>
                <a:latin typeface="Georgia"/>
                <a:ea typeface="Georgia"/>
                <a:cs typeface="Georgia"/>
                <a:sym typeface="Georgia"/>
              </a:rPr>
              <a:t>, which in our example is sex of the passenger. This </a:t>
            </a:r>
            <a:r>
              <a:rPr lang="en-US" sz="1600" b="1" i="1">
                <a:highlight>
                  <a:srgbClr val="FFFFFF"/>
                </a:highlight>
                <a:latin typeface="Georgia"/>
                <a:ea typeface="Georgia"/>
                <a:cs typeface="Georgia"/>
                <a:sym typeface="Georgia"/>
              </a:rPr>
              <a:t>algorithm is recursive in nature</a:t>
            </a:r>
            <a:r>
              <a:rPr lang="en-US" sz="1600">
                <a:highlight>
                  <a:srgbClr val="FFFFFF"/>
                </a:highlight>
                <a:latin typeface="Georgia"/>
                <a:ea typeface="Georgia"/>
                <a:cs typeface="Georgia"/>
                <a:sym typeface="Georgia"/>
              </a:rPr>
              <a:t> as the groups formed can be sub-divided using same strategy. Due to this procedure, this algorithm is also known as the </a:t>
            </a:r>
            <a:r>
              <a:rPr lang="en-US" sz="1600" b="1">
                <a:highlight>
                  <a:srgbClr val="FFFFFF"/>
                </a:highlight>
                <a:latin typeface="Georgia"/>
                <a:ea typeface="Georgia"/>
                <a:cs typeface="Georgia"/>
                <a:sym typeface="Georgia"/>
              </a:rPr>
              <a:t>greedy algorithm</a:t>
            </a:r>
            <a:r>
              <a:rPr lang="en-US" sz="1600">
                <a:highlight>
                  <a:srgbClr val="FFFFFF"/>
                </a:highlight>
                <a:latin typeface="Georgia"/>
                <a:ea typeface="Georgia"/>
                <a:cs typeface="Georgia"/>
                <a:sym typeface="Georgia"/>
              </a:rPr>
              <a:t>, as we have an excessive desire of lowering the cost. </a:t>
            </a:r>
            <a:r>
              <a:rPr lang="en-US" sz="1600" b="1">
                <a:highlight>
                  <a:srgbClr val="FFFFFF"/>
                </a:highlight>
                <a:latin typeface="Georgia"/>
                <a:ea typeface="Georgia"/>
                <a:cs typeface="Georgia"/>
                <a:sym typeface="Georgia"/>
              </a:rPr>
              <a:t>This makes the root node as best predictor/classifier.</a:t>
            </a:r>
            <a:endParaRPr sz="1600" b="1">
              <a:highlight>
                <a:srgbClr val="FFFFFF"/>
              </a:highlight>
              <a:latin typeface="Georgia"/>
              <a:ea typeface="Georgia"/>
              <a:cs typeface="Georgia"/>
              <a:sym typeface="Georgia"/>
            </a:endParaRPr>
          </a:p>
          <a:p>
            <a:pPr marL="0" lvl="0" indent="0">
              <a:spcBef>
                <a:spcPts val="640"/>
              </a:spcBef>
              <a:spcAft>
                <a:spcPts val="0"/>
              </a:spcAft>
              <a:buNone/>
            </a:pPr>
            <a:endParaRPr sz="1600" b="1">
              <a:highlight>
                <a:srgbClr val="FFFFFF"/>
              </a:highlight>
              <a:latin typeface="Georgia"/>
              <a:ea typeface="Georgia"/>
              <a:cs typeface="Georgia"/>
              <a:sym typeface="Georgia"/>
            </a:endParaRPr>
          </a:p>
          <a:p>
            <a:pPr marL="0" lvl="0" indent="0">
              <a:spcBef>
                <a:spcPts val="640"/>
              </a:spcBef>
              <a:spcAft>
                <a:spcPts val="0"/>
              </a:spcAft>
              <a:buNone/>
            </a:pPr>
            <a:endParaRPr sz="1600">
              <a:highlight>
                <a:srgbClr val="FFFFFF"/>
              </a:highlight>
              <a:latin typeface="Georgia"/>
              <a:ea typeface="Georgia"/>
              <a:cs typeface="Georgia"/>
              <a:sym typeface="Georgia"/>
            </a:endParaRPr>
          </a:p>
          <a:p>
            <a:pPr marL="0" lvl="0" indent="0">
              <a:spcBef>
                <a:spcPts val="640"/>
              </a:spcBef>
              <a:spcAft>
                <a:spcPts val="0"/>
              </a:spcAft>
              <a:buNone/>
            </a:pPr>
            <a:r>
              <a:rPr lang="en-US" sz="1600">
                <a:highlight>
                  <a:srgbClr val="FFFFFF"/>
                </a:highlight>
                <a:latin typeface="Georgia"/>
                <a:ea typeface="Georgia"/>
                <a:cs typeface="Georgia"/>
                <a:sym typeface="Georgia"/>
              </a:rPr>
              <a:t>Lets say, we are predicting the price of houses. Now the decision tree will start splitting by considering each feature in training data. The mean of responses of the training data inputs of particular group is considered as prediction for that group. The above function is applied to all data points and cost is calculated for all candidate splits. </a:t>
            </a:r>
            <a:r>
              <a:rPr lang="en-US" sz="1600" i="1">
                <a:highlight>
                  <a:srgbClr val="FFFFFF"/>
                </a:highlight>
                <a:latin typeface="Georgia"/>
                <a:ea typeface="Georgia"/>
                <a:cs typeface="Georgia"/>
                <a:sym typeface="Georgia"/>
              </a:rPr>
              <a:t>Again the split with lowest cost is chosen</a:t>
            </a:r>
            <a:r>
              <a:rPr lang="en-US" sz="1600">
                <a:highlight>
                  <a:srgbClr val="FFFFFF"/>
                </a:highlight>
                <a:latin typeface="Georgia"/>
                <a:ea typeface="Georgia"/>
                <a:cs typeface="Georgia"/>
                <a:sym typeface="Georgia"/>
              </a:rPr>
              <a:t>. </a:t>
            </a:r>
            <a:endParaRPr sz="1600" b="1">
              <a:highlight>
                <a:srgbClr val="FFFFFF"/>
              </a:highlight>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Shape 205"/>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rtl="0">
              <a:lnSpc>
                <a:spcPct val="122000"/>
              </a:lnSpc>
              <a:spcBef>
                <a:spcPts val="2300"/>
              </a:spcBef>
              <a:spcAft>
                <a:spcPts val="0"/>
              </a:spcAft>
              <a:buClr>
                <a:schemeClr val="dk1"/>
              </a:buClr>
              <a:buSzPts val="1100"/>
              <a:buFont typeface="Arial"/>
              <a:buNone/>
            </a:pPr>
            <a:r>
              <a:rPr lang="en-US" sz="1950" b="1">
                <a:latin typeface="Arial"/>
                <a:ea typeface="Arial"/>
                <a:cs typeface="Arial"/>
                <a:sym typeface="Arial"/>
              </a:rPr>
              <a:t>Nearest Neighbor:</a:t>
            </a:r>
            <a:endParaRPr sz="1950" b="1">
              <a:latin typeface="Arial"/>
              <a:ea typeface="Arial"/>
              <a:cs typeface="Arial"/>
              <a:sym typeface="Arial"/>
            </a:endParaRPr>
          </a:p>
          <a:p>
            <a:pPr marL="0" lvl="0" indent="0" rtl="0">
              <a:lnSpc>
                <a:spcPct val="158000"/>
              </a:lnSpc>
              <a:spcBef>
                <a:spcPts val="500"/>
              </a:spcBef>
              <a:spcAft>
                <a:spcPts val="0"/>
              </a:spcAft>
              <a:buClr>
                <a:schemeClr val="dk1"/>
              </a:buClr>
              <a:buSzPts val="1100"/>
              <a:buFont typeface="Arial"/>
              <a:buNone/>
            </a:pPr>
            <a:r>
              <a:rPr lang="en-US" sz="1600">
                <a:latin typeface="Georgia"/>
                <a:ea typeface="Georgia"/>
                <a:cs typeface="Georgia"/>
                <a:sym typeface="Georgia"/>
              </a:rPr>
              <a:t>The k-nearest-neighbors algorithm is a classification algorithm, and it is supervised: it takes a bunch of labelled points and uses them to learn how to label other points. To label a new point, it looks at the labelled points closest to that new point (those are its nearest neighbors), and has those neighbors vote, so whichever label the most of the neighbors have is the label for the new point (the “k” is the number of neighbors it checks).</a:t>
            </a:r>
            <a:endParaRPr sz="1600">
              <a:latin typeface="Georgia"/>
              <a:ea typeface="Georgia"/>
              <a:cs typeface="Georgia"/>
              <a:sym typeface="Georgia"/>
            </a:endParaRPr>
          </a:p>
          <a:p>
            <a:pPr marL="0" lvl="0" indent="0">
              <a:spcBef>
                <a:spcPts val="64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Shape 211"/>
          <p:cNvSpPr txBox="1">
            <a:spLocks noGrp="1"/>
          </p:cNvSpPr>
          <p:nvPr>
            <p:ph type="body" idx="1"/>
          </p:nvPr>
        </p:nvSpPr>
        <p:spPr>
          <a:xfrm>
            <a:off x="0" y="0"/>
            <a:ext cx="9144000" cy="6858000"/>
          </a:xfrm>
          <a:prstGeom prst="rect">
            <a:avLst/>
          </a:prstGeom>
        </p:spPr>
        <p:txBody>
          <a:bodyPr spcFirstLastPara="1" wrap="square" lIns="91425" tIns="91425" rIns="91425" bIns="91425" anchor="t" anchorCtr="0">
            <a:noAutofit/>
          </a:bodyPr>
          <a:lstStyle/>
          <a:p>
            <a:pPr marL="0" lvl="0" indent="0">
              <a:spcBef>
                <a:spcPts val="640"/>
              </a:spcBef>
              <a:spcAft>
                <a:spcPts val="0"/>
              </a:spcAft>
              <a:buClr>
                <a:schemeClr val="dk1"/>
              </a:buClr>
              <a:buSzPts val="1100"/>
              <a:buFont typeface="Arial"/>
              <a:buNone/>
            </a:pPr>
            <a:r>
              <a:rPr lang="en-US" sz="1400" dirty="0">
                <a:solidFill>
                  <a:srgbClr val="222222"/>
                </a:solidFill>
                <a:latin typeface="Arial"/>
                <a:ea typeface="Arial"/>
                <a:cs typeface="Arial"/>
                <a:sym typeface="Arial"/>
              </a:rPr>
              <a:t>The training examples are vectors in a multidimensional feature space, each with a class label. The training phase of the algorithm consists only of storing the feature vectors and class labels of the training samples.</a:t>
            </a:r>
            <a:endParaRPr sz="1400">
              <a:solidFill>
                <a:srgbClr val="222222"/>
              </a:solidFill>
              <a:latin typeface="Arial"/>
              <a:ea typeface="Arial"/>
              <a:cs typeface="Arial"/>
              <a:sym typeface="Arial"/>
            </a:endParaRPr>
          </a:p>
          <a:p>
            <a:pPr marL="0" lvl="0" indent="0">
              <a:spcBef>
                <a:spcPts val="640"/>
              </a:spcBef>
              <a:spcAft>
                <a:spcPts val="0"/>
              </a:spcAft>
              <a:buClr>
                <a:schemeClr val="dk1"/>
              </a:buClr>
              <a:buSzPts val="1100"/>
              <a:buFont typeface="Arial"/>
              <a:buNone/>
            </a:pPr>
            <a:endParaRPr sz="1400">
              <a:solidFill>
                <a:srgbClr val="222222"/>
              </a:solidFill>
              <a:latin typeface="Arial"/>
              <a:ea typeface="Arial"/>
              <a:cs typeface="Arial"/>
              <a:sym typeface="Arial"/>
            </a:endParaRPr>
          </a:p>
          <a:p>
            <a:pPr marL="0" lvl="0" indent="0">
              <a:spcBef>
                <a:spcPts val="640"/>
              </a:spcBef>
              <a:spcAft>
                <a:spcPts val="0"/>
              </a:spcAft>
              <a:buClr>
                <a:schemeClr val="dk1"/>
              </a:buClr>
              <a:buSzPts val="1100"/>
              <a:buFont typeface="Arial"/>
              <a:buNone/>
            </a:pPr>
            <a:r>
              <a:rPr lang="en-US" sz="1400" dirty="0">
                <a:solidFill>
                  <a:srgbClr val="222222"/>
                </a:solidFill>
                <a:latin typeface="Arial"/>
                <a:ea typeface="Arial"/>
                <a:cs typeface="Arial"/>
                <a:sym typeface="Arial"/>
              </a:rPr>
              <a:t>In the classification phase, k is a user-defined constant, and an unlabeled vector (a query or test point) is classified by assigning the label which is most frequent among the k training samples nearest to that query point.</a:t>
            </a:r>
            <a:endParaRPr sz="1400">
              <a:solidFill>
                <a:srgbClr val="222222"/>
              </a:solidFill>
              <a:latin typeface="Arial"/>
              <a:ea typeface="Arial"/>
              <a:cs typeface="Arial"/>
              <a:sym typeface="Arial"/>
            </a:endParaRPr>
          </a:p>
          <a:p>
            <a:pPr marL="0" lvl="0" indent="0">
              <a:spcBef>
                <a:spcPts val="640"/>
              </a:spcBef>
              <a:spcAft>
                <a:spcPts val="0"/>
              </a:spcAft>
              <a:buClr>
                <a:schemeClr val="dk1"/>
              </a:buClr>
              <a:buSzPts val="1100"/>
              <a:buFont typeface="Arial"/>
              <a:buNone/>
            </a:pPr>
            <a:endParaRPr sz="1400">
              <a:solidFill>
                <a:srgbClr val="222222"/>
              </a:solidFill>
              <a:latin typeface="Arial"/>
              <a:ea typeface="Arial"/>
              <a:cs typeface="Arial"/>
              <a:sym typeface="Arial"/>
            </a:endParaRPr>
          </a:p>
          <a:p>
            <a:pPr marL="0" lvl="0" indent="0">
              <a:spcBef>
                <a:spcPts val="640"/>
              </a:spcBef>
              <a:spcAft>
                <a:spcPts val="0"/>
              </a:spcAft>
              <a:buClr>
                <a:schemeClr val="dk1"/>
              </a:buClr>
              <a:buSzPts val="1100"/>
              <a:buFont typeface="Arial"/>
              <a:buNone/>
            </a:pPr>
            <a:r>
              <a:rPr lang="en-US" sz="1400" dirty="0">
                <a:solidFill>
                  <a:srgbClr val="222222"/>
                </a:solidFill>
                <a:latin typeface="Arial"/>
                <a:ea typeface="Arial"/>
                <a:cs typeface="Arial"/>
                <a:sym typeface="Arial"/>
              </a:rPr>
              <a:t>A commonly used distance metric for continuous variables is Euclidean distance. For discrete variables, such as for text classification, another metric can be used, such as the overlap metric (or Hamming distance). In the context of gene expression microarray data, for example, k-NN has also been employed with correlation coefficients such as Pearson and Spearman.[3] Often, the classification accuracy of k-NN can be improved significantly if the distance metric is learned with specialized algorithms such as Large Margin Nearest Neighbor or </a:t>
            </a:r>
            <a:r>
              <a:rPr lang="en-US" sz="1400" dirty="0" err="1">
                <a:solidFill>
                  <a:srgbClr val="222222"/>
                </a:solidFill>
                <a:latin typeface="Arial"/>
                <a:ea typeface="Arial"/>
                <a:cs typeface="Arial"/>
                <a:sym typeface="Arial"/>
              </a:rPr>
              <a:t>Neighbourhood</a:t>
            </a:r>
            <a:r>
              <a:rPr lang="en-US" sz="1400" dirty="0">
                <a:solidFill>
                  <a:srgbClr val="222222"/>
                </a:solidFill>
                <a:latin typeface="Arial"/>
                <a:ea typeface="Arial"/>
                <a:cs typeface="Arial"/>
                <a:sym typeface="Arial"/>
              </a:rPr>
              <a:t> components analysis.</a:t>
            </a:r>
            <a:endParaRPr sz="1400">
              <a:solidFill>
                <a:srgbClr val="222222"/>
              </a:solidFill>
              <a:latin typeface="Arial"/>
              <a:ea typeface="Arial"/>
              <a:cs typeface="Arial"/>
              <a:sym typeface="Arial"/>
            </a:endParaRPr>
          </a:p>
          <a:p>
            <a:pPr marL="0" lvl="0" indent="0">
              <a:spcBef>
                <a:spcPts val="640"/>
              </a:spcBef>
              <a:spcAft>
                <a:spcPts val="0"/>
              </a:spcAft>
              <a:buClr>
                <a:schemeClr val="dk1"/>
              </a:buClr>
              <a:buSzPts val="1100"/>
              <a:buFont typeface="Arial"/>
              <a:buNone/>
            </a:pPr>
            <a:endParaRPr sz="1400">
              <a:solidFill>
                <a:srgbClr val="222222"/>
              </a:solidFill>
              <a:latin typeface="Arial"/>
              <a:ea typeface="Arial"/>
              <a:cs typeface="Arial"/>
              <a:sym typeface="Arial"/>
            </a:endParaRPr>
          </a:p>
          <a:p>
            <a:pPr marL="0" lvl="0" indent="0">
              <a:spcBef>
                <a:spcPts val="640"/>
              </a:spcBef>
              <a:spcAft>
                <a:spcPts val="0"/>
              </a:spcAft>
              <a:buClr>
                <a:schemeClr val="dk1"/>
              </a:buClr>
              <a:buSzPts val="1100"/>
              <a:buFont typeface="Arial"/>
              <a:buNone/>
            </a:pPr>
            <a:r>
              <a:rPr lang="en-US" sz="1400" dirty="0">
                <a:solidFill>
                  <a:srgbClr val="222222"/>
                </a:solidFill>
                <a:latin typeface="Arial"/>
                <a:ea typeface="Arial"/>
                <a:cs typeface="Arial"/>
                <a:sym typeface="Arial"/>
              </a:rPr>
              <a:t>A drawback of the basic "majority voting" classification occurs when the class distribution is skewed. That is, examples of a more frequent class tend to dominate the prediction of the new example, because they tend to be common among the k nearest neighbors due to their large number.[4] One way to overcome this problem is to weight the classification, taking into account the distance from the test point to each of its k nearest neighbors. The class (or value, in regression problems) of each of the k nearest points is multiplied by a weight proportional to the inverse of the distance from that point to the test point. Another way to overcome skew is by abstraction in data representation. For example, in a self-organizing map (SOM), each node is a representative (a center) of a cluster of similar points, regardless of their density in the original training data. K-NN can then be applied to the SOM</a:t>
            </a:r>
            <a:endParaRPr sz="1400">
              <a:solidFill>
                <a:srgbClr val="222222"/>
              </a:solidFill>
              <a:latin typeface="Arial"/>
              <a:ea typeface="Arial"/>
              <a:cs typeface="Arial"/>
              <a:sym typeface="Arial"/>
            </a:endParaRPr>
          </a:p>
          <a:p>
            <a:pPr marL="0" lvl="0" indent="0">
              <a:spcBef>
                <a:spcPts val="640"/>
              </a:spcBef>
              <a:spcAft>
                <a:spcPts val="0"/>
              </a:spcAft>
              <a:buNone/>
            </a:pPr>
            <a:endParaRPr sz="1400">
              <a:solidFill>
                <a:srgbClr val="22222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ftr" idx="11"/>
          </p:nvPr>
        </p:nvSpPr>
        <p:spPr>
          <a:xfrm>
            <a:off x="152400" y="6324600"/>
            <a:ext cx="3200400" cy="218650"/>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92" name="Shape 92"/>
          <p:cNvSpPr txBox="1">
            <a:spLocks noGrp="1"/>
          </p:cNvSpPr>
          <p:nvPr>
            <p:ph type="sldNum" idx="12"/>
          </p:nvPr>
        </p:nvSpPr>
        <p:spPr>
          <a:xfrm>
            <a:off x="8610600" y="6477000"/>
            <a:ext cx="273049" cy="157094"/>
          </a:xfrm>
          <a:prstGeom prst="rect">
            <a:avLst/>
          </a:prstGeom>
          <a:noFill/>
          <a:ln>
            <a:noFill/>
          </a:ln>
        </p:spPr>
        <p:txBody>
          <a:bodyPr spcFirstLastPara="1" wrap="square" lIns="0" tIns="0" rIns="0" bIns="0" anchor="ctr" anchorCtr="0">
            <a:noAutofit/>
          </a:bodyPr>
          <a:lstStyle/>
          <a:p>
            <a:pPr marL="25400" marR="0" lvl="0" indent="0" algn="r" rtl="0">
              <a:lnSpc>
                <a:spcPct val="79583"/>
              </a:lnSpc>
              <a:spcBef>
                <a:spcPts val="0"/>
              </a:spcBef>
              <a:spcAft>
                <a:spcPts val="0"/>
              </a:spcAft>
              <a:buNone/>
            </a:pPr>
            <a:fld id="{00000000-1234-1234-1234-123412341234}" type="slidenum">
              <a:rPr lang="en-US" sz="1800" b="1">
                <a:solidFill>
                  <a:schemeClr val="tx1">
                    <a:lumMod val="85000"/>
                    <a:lumOff val="15000"/>
                  </a:schemeClr>
                </a:solidFill>
                <a:latin typeface="Calibri"/>
                <a:ea typeface="Calibri"/>
                <a:cs typeface="Calibri"/>
                <a:sym typeface="Calibri"/>
              </a:rPr>
              <a:pPr marL="25400" marR="0" lvl="0" indent="0" algn="r" rtl="0">
                <a:lnSpc>
                  <a:spcPct val="79583"/>
                </a:lnSpc>
                <a:spcBef>
                  <a:spcPts val="0"/>
                </a:spcBef>
                <a:spcAft>
                  <a:spcPts val="0"/>
                </a:spcAft>
                <a:buNone/>
              </a:pPr>
              <a:t>2</a:t>
            </a:fld>
            <a:endParaRPr sz="1800" b="1">
              <a:solidFill>
                <a:schemeClr val="tx1">
                  <a:lumMod val="85000"/>
                  <a:lumOff val="15000"/>
                </a:schemeClr>
              </a:solidFill>
              <a:latin typeface="Calibri"/>
              <a:ea typeface="Calibri"/>
              <a:cs typeface="Calibri"/>
              <a:sym typeface="Calibri"/>
            </a:endParaRPr>
          </a:p>
        </p:txBody>
      </p:sp>
      <p:sp>
        <p:nvSpPr>
          <p:cNvPr id="93" name="Shape 93"/>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
        <p:nvSpPr>
          <p:cNvPr id="94" name="Shape 94"/>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Shape 95"/>
          <p:cNvSpPr txBox="1"/>
          <p:nvPr/>
        </p:nvSpPr>
        <p:spPr>
          <a:xfrm>
            <a:off x="228600" y="304800"/>
            <a:ext cx="8483600"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1" u="sng" dirty="0" smtClean="0">
                <a:solidFill>
                  <a:schemeClr val="dk2"/>
                </a:solidFill>
                <a:latin typeface="Calibri"/>
                <a:ea typeface="Calibri"/>
                <a:cs typeface="Calibri"/>
                <a:sym typeface="Calibri"/>
              </a:rPr>
              <a:t>Startup Funding</a:t>
            </a:r>
            <a:endParaRPr sz="4400" b="1" i="1" u="sng">
              <a:solidFill>
                <a:schemeClr val="dk2"/>
              </a:solidFill>
              <a:latin typeface="Calibri"/>
              <a:ea typeface="Calibri"/>
              <a:cs typeface="Calibri"/>
              <a:sym typeface="Calibri"/>
            </a:endParaRPr>
          </a:p>
        </p:txBody>
      </p:sp>
      <p:sp>
        <p:nvSpPr>
          <p:cNvPr id="96" name="Shape 96"/>
          <p:cNvSpPr/>
          <p:nvPr/>
        </p:nvSpPr>
        <p:spPr>
          <a:xfrm>
            <a:off x="0" y="2819400"/>
            <a:ext cx="9144000" cy="1323439"/>
          </a:xfrm>
          <a:prstGeom prst="rect">
            <a:avLst/>
          </a:prstGeom>
          <a:noFill/>
          <a:ln>
            <a:noFill/>
          </a:ln>
        </p:spPr>
        <p:txBody>
          <a:bodyPr spcFirstLastPara="1" wrap="square" lIns="91425" tIns="45700" rIns="91425" bIns="45700" anchor="ctr" anchorCtr="0">
            <a:noAutofit/>
          </a:bodyPr>
          <a:lstStyle/>
          <a:p>
            <a:pPr marL="457200" lvl="0" indent="-457200">
              <a:buClr>
                <a:srgbClr val="262626"/>
              </a:buClr>
              <a:buSzPts val="2000"/>
              <a:buFont typeface="Calibri"/>
              <a:buAutoNum type="arabicPeriod"/>
            </a:pPr>
            <a:r>
              <a:rPr lang="en-US" sz="2000" b="1" dirty="0" smtClean="0">
                <a:solidFill>
                  <a:srgbClr val="262626"/>
                </a:solidFill>
                <a:latin typeface="Calibri"/>
                <a:ea typeface="Calibri"/>
                <a:cs typeface="Calibri"/>
                <a:sym typeface="Calibri"/>
              </a:rPr>
              <a:t>RAHUL ROY</a:t>
            </a:r>
            <a:r>
              <a:rPr lang="en-US" sz="2000" b="1" i="0" u="none" strike="noStrike" cap="none" dirty="0" smtClean="0">
                <a:solidFill>
                  <a:srgbClr val="262626"/>
                </a:solidFill>
                <a:latin typeface="Calibri"/>
                <a:ea typeface="Calibri"/>
                <a:cs typeface="Calibri"/>
                <a:sym typeface="Calibri"/>
              </a:rPr>
              <a:t>,ACADEMY </a:t>
            </a:r>
            <a:r>
              <a:rPr lang="en-US" sz="2000" b="1" i="0" u="none" strike="noStrike" cap="none" dirty="0">
                <a:solidFill>
                  <a:srgbClr val="262626"/>
                </a:solidFill>
                <a:latin typeface="Calibri"/>
                <a:ea typeface="Calibri"/>
                <a:cs typeface="Calibri"/>
                <a:sym typeface="Calibri"/>
              </a:rPr>
              <a:t>OF </a:t>
            </a:r>
            <a:r>
              <a:rPr lang="en-US" sz="2000" b="1" i="0" u="none" strike="noStrike" cap="none" dirty="0" smtClean="0">
                <a:solidFill>
                  <a:srgbClr val="262626"/>
                </a:solidFill>
                <a:latin typeface="Calibri"/>
                <a:ea typeface="Calibri"/>
                <a:cs typeface="Calibri"/>
                <a:sym typeface="Calibri"/>
              </a:rPr>
              <a:t>TECHNOLOGY,151690110158</a:t>
            </a:r>
            <a:endParaRPr sz="2000" b="1" i="0" u="none" strike="noStrike" cap="none">
              <a:solidFill>
                <a:srgbClr val="262626"/>
              </a:solidFill>
              <a:latin typeface="Arial"/>
              <a:ea typeface="Arial"/>
              <a:cs typeface="Arial"/>
              <a:sym typeface="Arial"/>
            </a:endParaRPr>
          </a:p>
          <a:p>
            <a:pPr marL="457200" marR="0" lvl="0" indent="-457200" algn="l" rtl="0">
              <a:lnSpc>
                <a:spcPct val="100000"/>
              </a:lnSpc>
              <a:spcBef>
                <a:spcPts val="0"/>
              </a:spcBef>
              <a:spcAft>
                <a:spcPts val="0"/>
              </a:spcAft>
              <a:buClr>
                <a:srgbClr val="262626"/>
              </a:buClr>
              <a:buSzPts val="2000"/>
              <a:buFont typeface="Calibri"/>
              <a:buAutoNum type="arabicPeriod"/>
            </a:pPr>
            <a:r>
              <a:rPr lang="en-US" sz="2000" b="1" i="0" u="none" strike="noStrike" cap="none" dirty="0" smtClean="0">
                <a:solidFill>
                  <a:srgbClr val="262626"/>
                </a:solidFill>
                <a:latin typeface="Calibri"/>
                <a:ea typeface="Calibri"/>
                <a:cs typeface="Calibri"/>
                <a:sym typeface="Calibri"/>
              </a:rPr>
              <a:t>JEET SAHA,ACADEMY </a:t>
            </a:r>
            <a:r>
              <a:rPr lang="en-US" sz="2000" b="1" i="0" u="none" strike="noStrike" cap="none" dirty="0">
                <a:solidFill>
                  <a:srgbClr val="262626"/>
                </a:solidFill>
                <a:latin typeface="Calibri"/>
                <a:ea typeface="Calibri"/>
                <a:cs typeface="Calibri"/>
                <a:sym typeface="Calibri"/>
              </a:rPr>
              <a:t>OF </a:t>
            </a:r>
            <a:r>
              <a:rPr lang="en-US" sz="2000" b="1" i="0" u="none" strike="noStrike" cap="none" dirty="0" smtClean="0">
                <a:solidFill>
                  <a:srgbClr val="262626"/>
                </a:solidFill>
                <a:latin typeface="Calibri"/>
                <a:ea typeface="Calibri"/>
                <a:cs typeface="Calibri"/>
                <a:sym typeface="Calibri"/>
              </a:rPr>
              <a:t>TECHNOLOGY,1516901159</a:t>
            </a:r>
            <a:endParaRPr sz="2000" b="1" i="0" u="none" strike="noStrike" cap="none">
              <a:solidFill>
                <a:srgbClr val="262626"/>
              </a:solidFill>
              <a:latin typeface="Arial"/>
              <a:ea typeface="Arial"/>
              <a:cs typeface="Arial"/>
              <a:sym typeface="Arial"/>
            </a:endParaRPr>
          </a:p>
          <a:p>
            <a:pPr marL="457200" lvl="0" indent="-457200">
              <a:buClr>
                <a:srgbClr val="262626"/>
              </a:buClr>
              <a:buSzPts val="2000"/>
              <a:buFont typeface="Calibri"/>
              <a:buAutoNum type="arabicPeriod"/>
            </a:pPr>
            <a:r>
              <a:rPr lang="en-US" sz="2000" b="1" dirty="0" smtClean="0">
                <a:solidFill>
                  <a:srgbClr val="262626"/>
                </a:solidFill>
                <a:latin typeface="Calibri"/>
                <a:ea typeface="Calibri"/>
                <a:cs typeface="Calibri"/>
                <a:sym typeface="Calibri"/>
              </a:rPr>
              <a:t>SPANDAN SEN SARMA,ACADEMY </a:t>
            </a:r>
            <a:r>
              <a:rPr lang="en-US" sz="2000" b="1" i="0" u="none" strike="noStrike" cap="none" dirty="0">
                <a:solidFill>
                  <a:srgbClr val="262626"/>
                </a:solidFill>
                <a:latin typeface="Calibri"/>
                <a:ea typeface="Calibri"/>
                <a:cs typeface="Calibri"/>
                <a:sym typeface="Calibri"/>
              </a:rPr>
              <a:t>OF </a:t>
            </a:r>
            <a:r>
              <a:rPr lang="en-US" sz="2000" b="1" dirty="0" smtClean="0">
                <a:solidFill>
                  <a:srgbClr val="262626"/>
                </a:solidFill>
                <a:latin typeface="Calibri"/>
                <a:ea typeface="Calibri"/>
                <a:cs typeface="Calibri"/>
                <a:sym typeface="Calibri"/>
              </a:rPr>
              <a:t>TECHNOLOGY,1516901181</a:t>
            </a:r>
            <a:endParaRPr sz="2000" b="0" i="0" u="none" strike="noStrike" cap="none">
              <a:solidFill>
                <a:srgbClr val="262626"/>
              </a:solidFill>
              <a:latin typeface="Arial"/>
              <a:ea typeface="Arial"/>
              <a:cs typeface="Arial"/>
              <a:sym typeface="Arial"/>
            </a:endParaRPr>
          </a:p>
        </p:txBody>
      </p:sp>
      <p:sp>
        <p:nvSpPr>
          <p:cNvPr id="97" name="Shape 97"/>
          <p:cNvSpPr txBox="1"/>
          <p:nvPr/>
        </p:nvSpPr>
        <p:spPr>
          <a:xfrm>
            <a:off x="0" y="2133600"/>
            <a:ext cx="289560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1" u="sng">
                <a:solidFill>
                  <a:schemeClr val="dk2"/>
                </a:solidFill>
                <a:latin typeface="Calibri"/>
                <a:ea typeface="Calibri"/>
                <a:cs typeface="Calibri"/>
                <a:sym typeface="Calibri"/>
              </a:rPr>
              <a:t>GROUP MEMBER’S NAME :</a:t>
            </a:r>
            <a:endParaRPr sz="1600" b="1" i="1" u="sng">
              <a:solidFill>
                <a:schemeClr val="dk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Shape 217"/>
          <p:cNvSpPr txBox="1">
            <a:spLocks noGrp="1"/>
          </p:cNvSpPr>
          <p:nvPr>
            <p:ph type="body" idx="1"/>
          </p:nvPr>
        </p:nvSpPr>
        <p:spPr>
          <a:xfrm>
            <a:off x="0" y="0"/>
            <a:ext cx="9144000" cy="6858000"/>
          </a:xfrm>
          <a:prstGeom prst="rect">
            <a:avLst/>
          </a:prstGeom>
        </p:spPr>
        <p:txBody>
          <a:bodyPr spcFirstLastPara="1" wrap="square" lIns="91425" tIns="91425" rIns="91425" bIns="91425" anchor="t" anchorCtr="0">
            <a:noAutofit/>
          </a:bodyPr>
          <a:lstStyle/>
          <a:p>
            <a:pPr marL="0" lvl="0" indent="0">
              <a:spcBef>
                <a:spcPts val="640"/>
              </a:spcBef>
              <a:spcAft>
                <a:spcPts val="0"/>
              </a:spcAft>
              <a:buClr>
                <a:schemeClr val="dk1"/>
              </a:buClr>
              <a:buSzPts val="1100"/>
              <a:buFont typeface="Arial"/>
              <a:buNone/>
            </a:pPr>
            <a:r>
              <a:rPr lang="en-US" sz="1600" dirty="0"/>
              <a:t>Parameter selection</a:t>
            </a:r>
            <a:endParaRPr sz="1600"/>
          </a:p>
          <a:p>
            <a:pPr marL="0" lvl="0" indent="0">
              <a:spcBef>
                <a:spcPts val="640"/>
              </a:spcBef>
              <a:spcAft>
                <a:spcPts val="0"/>
              </a:spcAft>
              <a:buClr>
                <a:schemeClr val="dk1"/>
              </a:buClr>
              <a:buSzPts val="1100"/>
              <a:buFont typeface="Arial"/>
              <a:buNone/>
            </a:pPr>
            <a:r>
              <a:rPr lang="en-US" sz="1600" dirty="0"/>
              <a:t>The best choice of k depends upon the data; generally, larger values of k reduces effect of the noise on the classification,[5] but make boundaries between classes less distinct. A good k can be selected by various heuristic techniques (see </a:t>
            </a:r>
            <a:r>
              <a:rPr lang="en-US" sz="1600" dirty="0" err="1"/>
              <a:t>hyperparameter</a:t>
            </a:r>
            <a:r>
              <a:rPr lang="en-US" sz="1600" dirty="0"/>
              <a:t> optimization). The special case where the class is predicted to be the class of the closest training sample (i.e. when k = 1) is called the nearest neighbor algorithm.</a:t>
            </a:r>
            <a:endParaRPr sz="1600"/>
          </a:p>
          <a:p>
            <a:pPr marL="0" lvl="0" indent="0">
              <a:spcBef>
                <a:spcPts val="640"/>
              </a:spcBef>
              <a:spcAft>
                <a:spcPts val="0"/>
              </a:spcAft>
              <a:buClr>
                <a:schemeClr val="dk1"/>
              </a:buClr>
              <a:buSzPts val="1100"/>
              <a:buFont typeface="Arial"/>
              <a:buNone/>
            </a:pPr>
            <a:endParaRPr sz="1600"/>
          </a:p>
          <a:p>
            <a:pPr marL="0" lvl="0" indent="0">
              <a:spcBef>
                <a:spcPts val="640"/>
              </a:spcBef>
              <a:spcAft>
                <a:spcPts val="0"/>
              </a:spcAft>
              <a:buClr>
                <a:schemeClr val="dk1"/>
              </a:buClr>
              <a:buSzPts val="1100"/>
              <a:buFont typeface="Arial"/>
              <a:buNone/>
            </a:pPr>
            <a:r>
              <a:rPr lang="en-US" sz="1600" dirty="0"/>
              <a:t>The accuracy of the k-NN algorithm can be severely degraded by the presence of noisy or irrelevant features, or if the feature scales are not consistent with their importance. Much research effort has been put into selecting or scaling features to improve classification. A particularly popular[citation needed] approach is the use of evolutionary algorithms to optimize feature scaling.[6] Another popular approach is to scale features by the mutual information of the training data with the training classes.[citation needed]In binary (two class) classification problems, it is helpful to choose k to be an odd number as this avoids tied votes. One popular way of choosing the empirically optimal k in this setting is via bootstrap method.[7]</a:t>
            </a:r>
            <a:endParaRPr sz="1600"/>
          </a:p>
          <a:p>
            <a:pPr marL="0" lvl="0" indent="0">
              <a:spcBef>
                <a:spcPts val="640"/>
              </a:spcBef>
              <a:spcAft>
                <a:spcPts val="0"/>
              </a:spcAft>
              <a:buClr>
                <a:schemeClr val="dk1"/>
              </a:buClr>
              <a:buSzPts val="1100"/>
              <a:buFont typeface="Arial"/>
              <a:buNone/>
            </a:pPr>
            <a:r>
              <a:rPr lang="en-US" sz="1600" dirty="0"/>
              <a:t>The 1-nearest neighbor classifier</a:t>
            </a:r>
            <a:endParaRPr sz="1600"/>
          </a:p>
          <a:p>
            <a:pPr marL="0" lvl="0" indent="0">
              <a:spcBef>
                <a:spcPts val="640"/>
              </a:spcBef>
              <a:spcAft>
                <a:spcPts val="0"/>
              </a:spcAft>
              <a:buClr>
                <a:schemeClr val="dk1"/>
              </a:buClr>
              <a:buSzPts val="1100"/>
              <a:buFont typeface="Arial"/>
              <a:buNone/>
            </a:pPr>
            <a:r>
              <a:rPr lang="en-US" sz="1600" dirty="0"/>
              <a:t>The most intuitive nearest </a:t>
            </a:r>
            <a:r>
              <a:rPr lang="en-US" sz="1600" dirty="0" err="1"/>
              <a:t>neighbour</a:t>
            </a:r>
            <a:r>
              <a:rPr lang="en-US" sz="1600" dirty="0"/>
              <a:t> type classifier is the one nearest </a:t>
            </a:r>
            <a:r>
              <a:rPr lang="en-US" sz="1600" dirty="0" err="1"/>
              <a:t>neighbour</a:t>
            </a:r>
            <a:r>
              <a:rPr lang="en-US" sz="1600" dirty="0"/>
              <a:t> classifier that assigns a point x to the class of its closest </a:t>
            </a:r>
            <a:r>
              <a:rPr lang="en-US" sz="1600" dirty="0" err="1"/>
              <a:t>neighbour</a:t>
            </a:r>
            <a:r>
              <a:rPr lang="en-US" sz="1600" dirty="0"/>
              <a:t> in the feature space, that is { C_{n}^{1nn}(x)=Y_{(1)}} C_{n}^{{1nn}}(x)=Y_{{(1)}}.As the size of training data set approaches infinity, the one nearest </a:t>
            </a:r>
            <a:r>
              <a:rPr lang="en-US" sz="1600" dirty="0" err="1"/>
              <a:t>neighbour</a:t>
            </a:r>
            <a:r>
              <a:rPr lang="en-US" sz="1600" dirty="0"/>
              <a:t> classifier guarantees an error rate of no worse than twice the </a:t>
            </a:r>
            <a:r>
              <a:rPr lang="en-US" sz="1600" dirty="0" err="1"/>
              <a:t>Bayes</a:t>
            </a:r>
            <a:r>
              <a:rPr lang="en-US" sz="1600" dirty="0"/>
              <a:t> error rate (the minimum achievable error rate given the distribution of the data).</a:t>
            </a:r>
            <a:endParaRPr sz="1600"/>
          </a:p>
          <a:p>
            <a:pPr marL="0" lvl="0" indent="0">
              <a:spcBef>
                <a:spcPts val="640"/>
              </a:spcBef>
              <a:spcAft>
                <a:spcPts val="0"/>
              </a:spcAft>
              <a:buNone/>
            </a:pPr>
            <a:endParaRPr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Shape 223"/>
          <p:cNvSpPr txBox="1">
            <a:spLocks noGrp="1"/>
          </p:cNvSpPr>
          <p:nvPr>
            <p:ph type="body" idx="1"/>
          </p:nvPr>
        </p:nvSpPr>
        <p:spPr>
          <a:xfrm>
            <a:off x="0" y="0"/>
            <a:ext cx="9144000" cy="6705600"/>
          </a:xfrm>
          <a:prstGeom prst="rect">
            <a:avLst/>
          </a:prstGeom>
        </p:spPr>
        <p:txBody>
          <a:bodyPr spcFirstLastPara="1" wrap="square" lIns="91425" tIns="91425" rIns="91425" bIns="91425" anchor="t" anchorCtr="0">
            <a:noAutofit/>
          </a:bodyPr>
          <a:lstStyle/>
          <a:p>
            <a:pPr marL="0" lvl="0" indent="0">
              <a:spcBef>
                <a:spcPts val="640"/>
              </a:spcBef>
              <a:spcAft>
                <a:spcPts val="0"/>
              </a:spcAft>
              <a:buClr>
                <a:schemeClr val="dk1"/>
              </a:buClr>
              <a:buSzPts val="1100"/>
              <a:buFont typeface="Arial"/>
              <a:buNone/>
            </a:pPr>
            <a:r>
              <a:rPr lang="en-US" sz="1600" dirty="0"/>
              <a:t>Dimension reduction</a:t>
            </a:r>
            <a:endParaRPr sz="1600"/>
          </a:p>
          <a:p>
            <a:pPr marL="0" lvl="0" indent="0">
              <a:spcBef>
                <a:spcPts val="640"/>
              </a:spcBef>
              <a:spcAft>
                <a:spcPts val="0"/>
              </a:spcAft>
              <a:buClr>
                <a:schemeClr val="dk1"/>
              </a:buClr>
              <a:buSzPts val="1100"/>
              <a:buFont typeface="Arial"/>
              <a:buNone/>
            </a:pPr>
            <a:r>
              <a:rPr lang="en-US" sz="1600" dirty="0"/>
              <a:t>For high-dimensional data (e.g., with number of dimensions more than 10) dimension reduction is usually performed prior to applying the k-NN algorithm in order to avoid the effects of the curse of dimensionality. </a:t>
            </a:r>
            <a:endParaRPr sz="1600"/>
          </a:p>
          <a:p>
            <a:pPr marL="0" lvl="0" indent="0">
              <a:spcBef>
                <a:spcPts val="640"/>
              </a:spcBef>
              <a:spcAft>
                <a:spcPts val="0"/>
              </a:spcAft>
              <a:buClr>
                <a:schemeClr val="dk1"/>
              </a:buClr>
              <a:buSzPts val="1100"/>
              <a:buFont typeface="Arial"/>
              <a:buNone/>
            </a:pPr>
            <a:r>
              <a:rPr lang="en-US" sz="1600" dirty="0"/>
              <a:t>The curse of dimensionality in the k-NN context basically means that Euclidean distance is unhelpful in high dimensions because all vectors are almost equidistant to the search query vector (imagine multiple points lying more or less on a circle with the query point at the center; the distance from the query to all data points in the search space is almost the same).</a:t>
            </a:r>
            <a:endParaRPr sz="1600"/>
          </a:p>
          <a:p>
            <a:pPr marL="0" lvl="0" indent="0">
              <a:spcBef>
                <a:spcPts val="640"/>
              </a:spcBef>
              <a:spcAft>
                <a:spcPts val="0"/>
              </a:spcAft>
              <a:buNone/>
            </a:pPr>
            <a:r>
              <a:rPr lang="en-US" sz="1600" dirty="0"/>
              <a:t>Feature extraction and dimension reduction can be combined in one step using principal component analysis (PCA), linear </a:t>
            </a:r>
            <a:r>
              <a:rPr lang="en-US" sz="1600" dirty="0" err="1"/>
              <a:t>discriminant</a:t>
            </a:r>
            <a:r>
              <a:rPr lang="en-US" sz="1600" dirty="0"/>
              <a:t> analysis (LDA), or canonical correlation analysis (CCA) techniques as a pre-processing step, followed by clustering by k-NN on feature vectors in reduced-dimension space. In machine learning this process is also called low-dimensional embedding.[16]For very-high-dimensional datasets (e.g. when performing a similarity search on live video streams, DNA data or high-dimensional time series) running a fast approximate k-NN search using locality sensitive hashing, "random projections", "sketches"  or other high-dimensional similarity search techniques from the VLDB toolbox might be the only feasible option</a:t>
            </a:r>
            <a:endParaRPr sz="1600"/>
          </a:p>
          <a:p>
            <a:pPr marL="0" lvl="0" indent="0">
              <a:spcBef>
                <a:spcPts val="640"/>
              </a:spcBef>
              <a:spcAft>
                <a:spcPts val="0"/>
              </a:spcAft>
              <a:buClr>
                <a:schemeClr val="dk1"/>
              </a:buClr>
              <a:buSzPts val="1100"/>
              <a:buFont typeface="Arial"/>
              <a:buNone/>
            </a:pPr>
            <a:r>
              <a:rPr lang="en-US" sz="1600" dirty="0"/>
              <a:t>Decision boundary</a:t>
            </a:r>
            <a:endParaRPr sz="1600"/>
          </a:p>
          <a:p>
            <a:pPr marL="0" lvl="0" indent="0">
              <a:spcBef>
                <a:spcPts val="640"/>
              </a:spcBef>
              <a:spcAft>
                <a:spcPts val="0"/>
              </a:spcAft>
              <a:buClr>
                <a:schemeClr val="dk1"/>
              </a:buClr>
              <a:buSzPts val="1100"/>
              <a:buFont typeface="Arial"/>
              <a:buNone/>
            </a:pPr>
            <a:r>
              <a:rPr lang="en-US" sz="1600" dirty="0"/>
              <a:t>Nearest neighbor rules in effect implicitly compute the decision boundary. It is also possible to compute the decision boundary explicitly, and to do so efficiently, so that the computational complexity is a function of the boundary complexity.</a:t>
            </a:r>
            <a:endParaRPr sz="1600"/>
          </a:p>
          <a:p>
            <a:pPr marL="0" lvl="0" indent="0">
              <a:spcBef>
                <a:spcPts val="640"/>
              </a:spcBef>
              <a:spcAft>
                <a:spcPts val="0"/>
              </a:spcAft>
              <a:buNone/>
            </a:pPr>
            <a:endParaRPr sz="16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ftr" idx="11"/>
          </p:nvPr>
        </p:nvSpPr>
        <p:spPr>
          <a:xfrm>
            <a:off x="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48" name="Shape 24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22</a:t>
            </a:fld>
            <a:endParaRPr sz="1800" b="1">
              <a:solidFill>
                <a:srgbClr val="262626"/>
              </a:solidFill>
              <a:latin typeface="Calibri"/>
              <a:ea typeface="Calibri"/>
              <a:cs typeface="Calibri"/>
              <a:sym typeface="Calibri"/>
            </a:endParaRPr>
          </a:p>
        </p:txBody>
      </p:sp>
      <p:sp>
        <p:nvSpPr>
          <p:cNvPr id="249" name="Shape 24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0" name="Shape 250"/>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51" name="Shape 251"/>
          <p:cNvSpPr/>
          <p:nvPr/>
        </p:nvSpPr>
        <p:spPr>
          <a:xfrm>
            <a:off x="0" y="0"/>
            <a:ext cx="85568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dirty="0" smtClean="0">
                <a:solidFill>
                  <a:srgbClr val="365F91"/>
                </a:solidFill>
                <a:latin typeface="Cambria"/>
                <a:ea typeface="Cambria"/>
                <a:cs typeface="Cambria"/>
                <a:sym typeface="Cambria"/>
              </a:rPr>
              <a:t>Code </a:t>
            </a:r>
            <a:endParaRPr sz="2400" i="1">
              <a:solidFill>
                <a:schemeClr val="dk1"/>
              </a:solidFill>
              <a:latin typeface="Cambria"/>
              <a:ea typeface="Cambria"/>
              <a:cs typeface="Cambria"/>
              <a:sym typeface="Cambria"/>
            </a:endParaRPr>
          </a:p>
        </p:txBody>
      </p:sp>
      <p:pic>
        <p:nvPicPr>
          <p:cNvPr id="1027" name="Picture 3" descr="C:\Users\Home\Desktop\Capture.PNG"/>
          <p:cNvPicPr>
            <a:picLocks noChangeAspect="1" noChangeArrowheads="1"/>
          </p:cNvPicPr>
          <p:nvPr/>
        </p:nvPicPr>
        <p:blipFill>
          <a:blip r:embed="rId5"/>
          <a:srcRect/>
          <a:stretch>
            <a:fillRect/>
          </a:stretch>
        </p:blipFill>
        <p:spPr bwMode="auto">
          <a:xfrm>
            <a:off x="0" y="456170"/>
            <a:ext cx="5562600" cy="548743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ftr" idx="11"/>
          </p:nvPr>
        </p:nvSpPr>
        <p:spPr>
          <a:xfrm>
            <a:off x="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48" name="Shape 24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23</a:t>
            </a:fld>
            <a:endParaRPr sz="1800" b="1">
              <a:solidFill>
                <a:srgbClr val="262626"/>
              </a:solidFill>
              <a:latin typeface="Calibri"/>
              <a:ea typeface="Calibri"/>
              <a:cs typeface="Calibri"/>
              <a:sym typeface="Calibri"/>
            </a:endParaRPr>
          </a:p>
        </p:txBody>
      </p:sp>
      <p:sp>
        <p:nvSpPr>
          <p:cNvPr id="249" name="Shape 24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0" name="Shape 250"/>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51" name="Shape 251"/>
          <p:cNvSpPr/>
          <p:nvPr/>
        </p:nvSpPr>
        <p:spPr>
          <a:xfrm>
            <a:off x="0" y="0"/>
            <a:ext cx="85568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Code</a:t>
            </a:r>
            <a:endParaRPr sz="2400" i="1">
              <a:solidFill>
                <a:schemeClr val="dk1"/>
              </a:solidFill>
              <a:latin typeface="Cambria"/>
              <a:ea typeface="Cambria"/>
              <a:cs typeface="Cambria"/>
              <a:sym typeface="Cambria"/>
            </a:endParaRPr>
          </a:p>
        </p:txBody>
      </p:sp>
      <p:pic>
        <p:nvPicPr>
          <p:cNvPr id="2050" name="Picture 2" descr="C:\Users\Home\Desktop\Capture.PNG"/>
          <p:cNvPicPr>
            <a:picLocks noChangeAspect="1" noChangeArrowheads="1"/>
          </p:cNvPicPr>
          <p:nvPr/>
        </p:nvPicPr>
        <p:blipFill>
          <a:blip r:embed="rId5"/>
          <a:srcRect/>
          <a:stretch>
            <a:fillRect/>
          </a:stretch>
        </p:blipFill>
        <p:spPr bwMode="auto">
          <a:xfrm>
            <a:off x="0" y="533400"/>
            <a:ext cx="6019800" cy="5486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ftr" idx="11"/>
          </p:nvPr>
        </p:nvSpPr>
        <p:spPr>
          <a:xfrm>
            <a:off x="0" y="6477000"/>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48" name="Shape 24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24</a:t>
            </a:fld>
            <a:endParaRPr sz="1800" b="1">
              <a:solidFill>
                <a:srgbClr val="262626"/>
              </a:solidFill>
              <a:latin typeface="Calibri"/>
              <a:ea typeface="Calibri"/>
              <a:cs typeface="Calibri"/>
              <a:sym typeface="Calibri"/>
            </a:endParaRPr>
          </a:p>
        </p:txBody>
      </p:sp>
      <p:sp>
        <p:nvSpPr>
          <p:cNvPr id="249" name="Shape 24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0" name="Shape 250"/>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51" name="Shape 251"/>
          <p:cNvSpPr/>
          <p:nvPr/>
        </p:nvSpPr>
        <p:spPr>
          <a:xfrm>
            <a:off x="0" y="0"/>
            <a:ext cx="85568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Code</a:t>
            </a:r>
            <a:endParaRPr sz="2400" i="1">
              <a:solidFill>
                <a:schemeClr val="dk1"/>
              </a:solidFill>
              <a:latin typeface="Cambria"/>
              <a:ea typeface="Cambria"/>
              <a:cs typeface="Cambria"/>
              <a:sym typeface="Cambria"/>
            </a:endParaRPr>
          </a:p>
        </p:txBody>
      </p:sp>
      <p:pic>
        <p:nvPicPr>
          <p:cNvPr id="3074" name="Picture 2" descr="C:\Users\Home\Desktop\Capture.PNG"/>
          <p:cNvPicPr>
            <a:picLocks noChangeAspect="1" noChangeArrowheads="1"/>
          </p:cNvPicPr>
          <p:nvPr/>
        </p:nvPicPr>
        <p:blipFill>
          <a:blip r:embed="rId5"/>
          <a:srcRect/>
          <a:stretch>
            <a:fillRect/>
          </a:stretch>
        </p:blipFill>
        <p:spPr bwMode="auto">
          <a:xfrm>
            <a:off x="0" y="609600"/>
            <a:ext cx="6324600" cy="523497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ftr" idx="11"/>
          </p:nvPr>
        </p:nvSpPr>
        <p:spPr>
          <a:xfrm>
            <a:off x="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48" name="Shape 24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25</a:t>
            </a:fld>
            <a:endParaRPr sz="1800" b="1">
              <a:solidFill>
                <a:srgbClr val="262626"/>
              </a:solidFill>
              <a:latin typeface="Calibri"/>
              <a:ea typeface="Calibri"/>
              <a:cs typeface="Calibri"/>
              <a:sym typeface="Calibri"/>
            </a:endParaRPr>
          </a:p>
        </p:txBody>
      </p:sp>
      <p:sp>
        <p:nvSpPr>
          <p:cNvPr id="249" name="Shape 24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0" name="Shape 250"/>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51" name="Shape 251"/>
          <p:cNvSpPr/>
          <p:nvPr/>
        </p:nvSpPr>
        <p:spPr>
          <a:xfrm>
            <a:off x="0" y="0"/>
            <a:ext cx="85568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Code</a:t>
            </a:r>
            <a:endParaRPr sz="2400" i="1">
              <a:solidFill>
                <a:schemeClr val="dk1"/>
              </a:solidFill>
              <a:latin typeface="Cambria"/>
              <a:ea typeface="Cambria"/>
              <a:cs typeface="Cambria"/>
              <a:sym typeface="Cambria"/>
            </a:endParaRPr>
          </a:p>
        </p:txBody>
      </p:sp>
      <p:pic>
        <p:nvPicPr>
          <p:cNvPr id="4098" name="Picture 2" descr="C:\Users\Home\Desktop\Capture.PNG"/>
          <p:cNvPicPr>
            <a:picLocks noChangeAspect="1" noChangeArrowheads="1"/>
          </p:cNvPicPr>
          <p:nvPr/>
        </p:nvPicPr>
        <p:blipFill>
          <a:blip r:embed="rId5"/>
          <a:srcRect/>
          <a:stretch>
            <a:fillRect/>
          </a:stretch>
        </p:blipFill>
        <p:spPr bwMode="auto">
          <a:xfrm>
            <a:off x="0" y="609600"/>
            <a:ext cx="8610600" cy="530563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ftr" idx="11"/>
          </p:nvPr>
        </p:nvSpPr>
        <p:spPr>
          <a:xfrm>
            <a:off x="-15240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48" name="Shape 24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26</a:t>
            </a:fld>
            <a:endParaRPr sz="1800" b="1">
              <a:solidFill>
                <a:srgbClr val="262626"/>
              </a:solidFill>
              <a:latin typeface="Calibri"/>
              <a:ea typeface="Calibri"/>
              <a:cs typeface="Calibri"/>
              <a:sym typeface="Calibri"/>
            </a:endParaRPr>
          </a:p>
        </p:txBody>
      </p:sp>
      <p:sp>
        <p:nvSpPr>
          <p:cNvPr id="249" name="Shape 24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0" name="Shape 250"/>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51" name="Shape 251"/>
          <p:cNvSpPr/>
          <p:nvPr/>
        </p:nvSpPr>
        <p:spPr>
          <a:xfrm>
            <a:off x="0" y="0"/>
            <a:ext cx="85568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Code</a:t>
            </a:r>
            <a:endParaRPr sz="2400" i="1">
              <a:solidFill>
                <a:schemeClr val="dk1"/>
              </a:solidFill>
              <a:latin typeface="Cambria"/>
              <a:ea typeface="Cambria"/>
              <a:cs typeface="Cambria"/>
              <a:sym typeface="Cambria"/>
            </a:endParaRPr>
          </a:p>
        </p:txBody>
      </p:sp>
      <p:pic>
        <p:nvPicPr>
          <p:cNvPr id="5122" name="Picture 2" descr="C:\Users\Home\Desktop\Capture.PNG"/>
          <p:cNvPicPr>
            <a:picLocks noChangeAspect="1" noChangeArrowheads="1"/>
          </p:cNvPicPr>
          <p:nvPr/>
        </p:nvPicPr>
        <p:blipFill>
          <a:blip r:embed="rId5"/>
          <a:srcRect/>
          <a:stretch>
            <a:fillRect/>
          </a:stretch>
        </p:blipFill>
        <p:spPr bwMode="auto">
          <a:xfrm>
            <a:off x="228600" y="533400"/>
            <a:ext cx="6019800" cy="54102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ftr" idx="11"/>
          </p:nvPr>
        </p:nvSpPr>
        <p:spPr>
          <a:xfrm>
            <a:off x="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48" name="Shape 24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27</a:t>
            </a:fld>
            <a:endParaRPr sz="1800" b="1">
              <a:solidFill>
                <a:srgbClr val="262626"/>
              </a:solidFill>
              <a:latin typeface="Calibri"/>
              <a:ea typeface="Calibri"/>
              <a:cs typeface="Calibri"/>
              <a:sym typeface="Calibri"/>
            </a:endParaRPr>
          </a:p>
        </p:txBody>
      </p:sp>
      <p:sp>
        <p:nvSpPr>
          <p:cNvPr id="249" name="Shape 24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0" name="Shape 250"/>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51" name="Shape 251"/>
          <p:cNvSpPr/>
          <p:nvPr/>
        </p:nvSpPr>
        <p:spPr>
          <a:xfrm>
            <a:off x="0" y="0"/>
            <a:ext cx="85568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Code</a:t>
            </a:r>
            <a:endParaRPr sz="2400" i="1">
              <a:solidFill>
                <a:schemeClr val="dk1"/>
              </a:solidFill>
              <a:latin typeface="Cambria"/>
              <a:ea typeface="Cambria"/>
              <a:cs typeface="Cambria"/>
              <a:sym typeface="Cambria"/>
            </a:endParaRPr>
          </a:p>
        </p:txBody>
      </p:sp>
      <p:pic>
        <p:nvPicPr>
          <p:cNvPr id="6146" name="Picture 2" descr="C:\Users\Home\Desktop\Capture2.PNG"/>
          <p:cNvPicPr>
            <a:picLocks noChangeAspect="1" noChangeArrowheads="1"/>
          </p:cNvPicPr>
          <p:nvPr/>
        </p:nvPicPr>
        <p:blipFill>
          <a:blip r:embed="rId5"/>
          <a:srcRect/>
          <a:stretch>
            <a:fillRect/>
          </a:stretch>
        </p:blipFill>
        <p:spPr bwMode="auto">
          <a:xfrm>
            <a:off x="0" y="685800"/>
            <a:ext cx="6927796" cy="532848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ftr" idx="11"/>
          </p:nvPr>
        </p:nvSpPr>
        <p:spPr>
          <a:xfrm>
            <a:off x="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48" name="Shape 248"/>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28</a:t>
            </a:fld>
            <a:endParaRPr sz="1800" b="1">
              <a:solidFill>
                <a:srgbClr val="262626"/>
              </a:solidFill>
              <a:latin typeface="Calibri"/>
              <a:ea typeface="Calibri"/>
              <a:cs typeface="Calibri"/>
              <a:sym typeface="Calibri"/>
            </a:endParaRPr>
          </a:p>
        </p:txBody>
      </p:sp>
      <p:sp>
        <p:nvSpPr>
          <p:cNvPr id="249" name="Shape 24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0" name="Shape 250"/>
          <p:cNvSpPr/>
          <p:nvPr/>
        </p:nvSpPr>
        <p:spPr>
          <a:xfrm>
            <a:off x="4038600" y="61722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51" name="Shape 251"/>
          <p:cNvSpPr/>
          <p:nvPr/>
        </p:nvSpPr>
        <p:spPr>
          <a:xfrm>
            <a:off x="0" y="0"/>
            <a:ext cx="85568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Code</a:t>
            </a:r>
            <a:endParaRPr sz="2400" i="1">
              <a:solidFill>
                <a:schemeClr val="dk1"/>
              </a:solidFill>
              <a:latin typeface="Cambria"/>
              <a:ea typeface="Cambria"/>
              <a:cs typeface="Cambria"/>
              <a:sym typeface="Cambria"/>
            </a:endParaRPr>
          </a:p>
        </p:txBody>
      </p:sp>
      <p:pic>
        <p:nvPicPr>
          <p:cNvPr id="7170" name="Picture 2" descr="C:\Users\Home\Desktop\Capture3.PNG"/>
          <p:cNvPicPr>
            <a:picLocks noChangeAspect="1" noChangeArrowheads="1"/>
          </p:cNvPicPr>
          <p:nvPr/>
        </p:nvPicPr>
        <p:blipFill>
          <a:blip r:embed="rId5"/>
          <a:srcRect/>
          <a:stretch>
            <a:fillRect/>
          </a:stretch>
        </p:blipFill>
        <p:spPr bwMode="auto">
          <a:xfrm>
            <a:off x="0" y="685800"/>
            <a:ext cx="7235825" cy="5105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ftr" idx="11"/>
          </p:nvPr>
        </p:nvSpPr>
        <p:spPr>
          <a:xfrm>
            <a:off x="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29" name="Shape 229"/>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29</a:t>
            </a:fld>
            <a:endParaRPr sz="1800" b="1">
              <a:solidFill>
                <a:srgbClr val="262626"/>
              </a:solidFill>
              <a:latin typeface="Calibri"/>
              <a:ea typeface="Calibri"/>
              <a:cs typeface="Calibri"/>
              <a:sym typeface="Calibri"/>
            </a:endParaRPr>
          </a:p>
        </p:txBody>
      </p:sp>
      <p:sp>
        <p:nvSpPr>
          <p:cNvPr id="230" name="Shape 230"/>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31" name="Shape 231"/>
          <p:cNvSpPr/>
          <p:nvPr/>
        </p:nvSpPr>
        <p:spPr>
          <a:xfrm>
            <a:off x="4191000" y="61722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32" name="Shape 232"/>
          <p:cNvSpPr/>
          <p:nvPr/>
        </p:nvSpPr>
        <p:spPr>
          <a:xfrm>
            <a:off x="0" y="0"/>
            <a:ext cx="4771306"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Data processing feature selection</a:t>
            </a:r>
            <a:endParaRPr sz="2400" i="1">
              <a:solidFill>
                <a:schemeClr val="dk1"/>
              </a:solidFill>
              <a:latin typeface="Cambria"/>
              <a:ea typeface="Cambria"/>
              <a:cs typeface="Cambria"/>
              <a:sym typeface="Cambria"/>
            </a:endParaRPr>
          </a:p>
        </p:txBody>
      </p:sp>
      <p:pic>
        <p:nvPicPr>
          <p:cNvPr id="8194" name="Picture 2" descr="C:\Users\Home\Desktop\acc.PNG"/>
          <p:cNvPicPr>
            <a:picLocks noChangeAspect="1" noChangeArrowheads="1"/>
          </p:cNvPicPr>
          <p:nvPr/>
        </p:nvPicPr>
        <p:blipFill>
          <a:blip r:embed="rId5"/>
          <a:srcRect/>
          <a:stretch>
            <a:fillRect/>
          </a:stretch>
        </p:blipFill>
        <p:spPr bwMode="auto">
          <a:xfrm>
            <a:off x="1598612" y="838200"/>
            <a:ext cx="5335587" cy="490147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ftr" idx="11"/>
          </p:nvPr>
        </p:nvSpPr>
        <p:spPr>
          <a:xfrm>
            <a:off x="152400" y="6324600"/>
            <a:ext cx="3200400" cy="218650"/>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103" name="Shape 103"/>
          <p:cNvSpPr txBox="1">
            <a:spLocks noGrp="1"/>
          </p:cNvSpPr>
          <p:nvPr>
            <p:ph type="sldNum" idx="12"/>
          </p:nvPr>
        </p:nvSpPr>
        <p:spPr>
          <a:xfrm>
            <a:off x="8610600" y="6400800"/>
            <a:ext cx="273049" cy="157094"/>
          </a:xfrm>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3</a:t>
            </a:fld>
            <a:endParaRPr sz="1800" b="1">
              <a:solidFill>
                <a:srgbClr val="262626"/>
              </a:solidFill>
              <a:latin typeface="Calibri"/>
              <a:ea typeface="Calibri"/>
              <a:cs typeface="Calibri"/>
              <a:sym typeface="Calibri"/>
            </a:endParaRPr>
          </a:p>
        </p:txBody>
      </p:sp>
      <p:sp>
        <p:nvSpPr>
          <p:cNvPr id="104" name="Shape 104"/>
          <p:cNvSpPr/>
          <p:nvPr/>
        </p:nvSpPr>
        <p:spPr>
          <a:xfrm>
            <a:off x="228600" y="61722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
        <p:nvSpPr>
          <p:cNvPr id="105" name="Shape 105"/>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Shape 106"/>
          <p:cNvSpPr txBox="1"/>
          <p:nvPr/>
        </p:nvSpPr>
        <p:spPr>
          <a:xfrm>
            <a:off x="0" y="990600"/>
            <a:ext cx="9144000" cy="3524683"/>
          </a:xfrm>
          <a:prstGeom prst="rect">
            <a:avLst/>
          </a:prstGeom>
          <a:noFill/>
          <a:ln w="9525" cap="flat" cmpd="sng">
            <a:solidFill>
              <a:srgbClr val="0070C0"/>
            </a:solidFill>
            <a:prstDash val="solid"/>
            <a:round/>
            <a:headEnd type="none" w="med" len="med"/>
            <a:tailEnd type="none" w="med" len="med"/>
          </a:ln>
        </p:spPr>
        <p:txBody>
          <a:bodyPr spcFirstLastPara="1" wrap="square" lIns="0" tIns="13325" rIns="0" bIns="0" anchor="t" anchorCtr="0">
            <a:noAutofit/>
          </a:bodyPr>
          <a:lstStyle/>
          <a:p>
            <a:pPr marL="12700" marR="0" lvl="0" indent="0" algn="ctr" rtl="0">
              <a:lnSpc>
                <a:spcPct val="100000"/>
              </a:lnSpc>
              <a:spcBef>
                <a:spcPts val="0"/>
              </a:spcBef>
              <a:spcAft>
                <a:spcPts val="0"/>
              </a:spcAft>
              <a:buNone/>
            </a:pPr>
            <a:r>
              <a:rPr lang="en-US" sz="3200" b="1" dirty="0">
                <a:solidFill>
                  <a:srgbClr val="365F91"/>
                </a:solidFill>
                <a:latin typeface="Cambria"/>
                <a:ea typeface="Cambria"/>
                <a:cs typeface="Cambria"/>
                <a:sym typeface="Cambria"/>
              </a:rPr>
              <a:t>Table of Contents</a:t>
            </a:r>
            <a:endParaRPr sz="3200">
              <a:solidFill>
                <a:schemeClr val="dk1"/>
              </a:solidFill>
              <a:latin typeface="Cambria"/>
              <a:ea typeface="Cambria"/>
              <a:cs typeface="Cambria"/>
              <a:sym typeface="Cambria"/>
            </a:endParaRPr>
          </a:p>
          <a:p>
            <a:pPr marL="0" marR="0" lvl="0" indent="0" algn="l" rtl="0">
              <a:lnSpc>
                <a:spcPct val="100000"/>
              </a:lnSpc>
              <a:spcBef>
                <a:spcPts val="25"/>
              </a:spcBef>
              <a:spcAft>
                <a:spcPts val="0"/>
              </a:spcAft>
              <a:buNone/>
            </a:pPr>
            <a:endParaRPr sz="1600">
              <a:solidFill>
                <a:srgbClr val="0000C8"/>
              </a:solidFill>
              <a:latin typeface="Times New Roman"/>
              <a:ea typeface="Times New Roman"/>
              <a:cs typeface="Times New Roman"/>
              <a:sym typeface="Times New Roman"/>
            </a:endParaRPr>
          </a:p>
          <a:p>
            <a:pPr marL="12700" marR="0" lvl="0" indent="0" algn="ctr" rtl="0">
              <a:lnSpc>
                <a:spcPct val="100000"/>
              </a:lnSpc>
              <a:spcBef>
                <a:spcPts val="0"/>
              </a:spcBef>
              <a:spcAft>
                <a:spcPts val="0"/>
              </a:spcAft>
              <a:buNone/>
            </a:pPr>
            <a:r>
              <a:rPr lang="en-US" sz="2000" u="sng" dirty="0">
                <a:solidFill>
                  <a:schemeClr val="hlink"/>
                </a:solidFill>
                <a:latin typeface="Calibri"/>
                <a:ea typeface="Calibri"/>
                <a:cs typeface="Calibri"/>
                <a:sym typeface="Calibri"/>
                <a:hlinkClick r:id="rId5"/>
              </a:rPr>
              <a:t>Acknowledgement...........................................................................................................4</a:t>
            </a:r>
            <a:endParaRPr sz="2000" u="sng">
              <a:solidFill>
                <a:srgbClr val="0000C8"/>
              </a:solidFill>
              <a:latin typeface="Calibri"/>
              <a:ea typeface="Calibri"/>
              <a:cs typeface="Calibri"/>
              <a:sym typeface="Calibri"/>
            </a:endParaRPr>
          </a:p>
          <a:p>
            <a:pPr marL="12700" marR="0" lvl="0" indent="0" algn="ctr" rtl="0">
              <a:lnSpc>
                <a:spcPct val="100000"/>
              </a:lnSpc>
              <a:spcBef>
                <a:spcPts val="730"/>
              </a:spcBef>
              <a:spcAft>
                <a:spcPts val="0"/>
              </a:spcAft>
              <a:buNone/>
            </a:pPr>
            <a:r>
              <a:rPr lang="en-US" sz="2000" u="sng" dirty="0">
                <a:solidFill>
                  <a:schemeClr val="hlink"/>
                </a:solidFill>
                <a:latin typeface="Calibri"/>
                <a:ea typeface="Calibri"/>
                <a:cs typeface="Calibri"/>
                <a:sym typeface="Calibri"/>
                <a:hlinkClick r:id="rId6"/>
              </a:rPr>
              <a:t>Project Objective .............................................................................................................5</a:t>
            </a:r>
            <a:endParaRPr sz="2000" u="sng">
              <a:solidFill>
                <a:srgbClr val="0000C8"/>
              </a:solidFill>
              <a:latin typeface="Calibri"/>
              <a:ea typeface="Calibri"/>
              <a:cs typeface="Calibri"/>
              <a:sym typeface="Calibri"/>
            </a:endParaRPr>
          </a:p>
          <a:p>
            <a:pPr marL="12700" marR="0" lvl="0" indent="0" algn="ctr" rtl="0">
              <a:lnSpc>
                <a:spcPct val="100000"/>
              </a:lnSpc>
              <a:spcBef>
                <a:spcPts val="720"/>
              </a:spcBef>
              <a:spcAft>
                <a:spcPts val="0"/>
              </a:spcAft>
              <a:buNone/>
            </a:pPr>
            <a:r>
              <a:rPr lang="en-US" sz="2000" u="sng" dirty="0">
                <a:solidFill>
                  <a:srgbClr val="0000C8"/>
                </a:solidFill>
                <a:latin typeface="Calibri"/>
                <a:ea typeface="Calibri"/>
                <a:cs typeface="Calibri"/>
                <a:sym typeface="Calibri"/>
              </a:rPr>
              <a:t>Requirement Specification ..............................................................................................6</a:t>
            </a:r>
            <a:endParaRPr sz="2000" u="sng">
              <a:solidFill>
                <a:srgbClr val="0000C8"/>
              </a:solidFill>
              <a:latin typeface="Calibri"/>
              <a:ea typeface="Calibri"/>
              <a:cs typeface="Calibri"/>
              <a:sym typeface="Calibri"/>
            </a:endParaRPr>
          </a:p>
          <a:p>
            <a:pPr marL="12700" marR="0" lvl="0" indent="0" algn="ctr" rtl="0">
              <a:lnSpc>
                <a:spcPct val="100000"/>
              </a:lnSpc>
              <a:spcBef>
                <a:spcPts val="730"/>
              </a:spcBef>
              <a:spcAft>
                <a:spcPts val="0"/>
              </a:spcAft>
              <a:buNone/>
            </a:pPr>
            <a:r>
              <a:rPr lang="en-US" sz="2000" u="sng" dirty="0">
                <a:solidFill>
                  <a:srgbClr val="0000C8"/>
                </a:solidFill>
                <a:latin typeface="Calibri"/>
                <a:ea typeface="Calibri"/>
                <a:cs typeface="Calibri"/>
                <a:sym typeface="Calibri"/>
              </a:rPr>
              <a:t>Approach to problem solution</a:t>
            </a:r>
            <a:r>
              <a:rPr lang="en-US" sz="2000" u="sng" dirty="0" smtClean="0">
                <a:solidFill>
                  <a:srgbClr val="0000C8"/>
                </a:solidFill>
                <a:latin typeface="Calibri"/>
                <a:ea typeface="Calibri"/>
                <a:cs typeface="Calibri"/>
                <a:sym typeface="Calibri"/>
              </a:rPr>
              <a:t>..........................................................................................9</a:t>
            </a:r>
            <a:endParaRPr sz="2000" u="sng">
              <a:solidFill>
                <a:srgbClr val="0000C8"/>
              </a:solidFill>
              <a:latin typeface="Calibri"/>
              <a:ea typeface="Calibri"/>
              <a:cs typeface="Calibri"/>
              <a:sym typeface="Calibri"/>
            </a:endParaRPr>
          </a:p>
          <a:p>
            <a:pPr marL="12700" algn="ctr">
              <a:spcBef>
                <a:spcPts val="715"/>
              </a:spcBef>
            </a:pPr>
            <a:r>
              <a:rPr lang="en-US" sz="2000" u="sng" dirty="0" smtClean="0">
                <a:solidFill>
                  <a:srgbClr val="0000C8"/>
                </a:solidFill>
                <a:latin typeface="Calibri"/>
                <a:ea typeface="Calibri"/>
                <a:cs typeface="Calibri"/>
                <a:sym typeface="Calibri"/>
              </a:rPr>
              <a:t>Code.................................................................................................................................23</a:t>
            </a:r>
          </a:p>
          <a:p>
            <a:pPr marL="12700" marR="0" lvl="0" indent="0" algn="ctr" rtl="0">
              <a:lnSpc>
                <a:spcPct val="100000"/>
              </a:lnSpc>
              <a:spcBef>
                <a:spcPts val="715"/>
              </a:spcBef>
              <a:spcAft>
                <a:spcPts val="0"/>
              </a:spcAft>
              <a:buNone/>
            </a:pPr>
            <a:r>
              <a:rPr lang="en-US" sz="2000" u="sng" dirty="0" smtClean="0">
                <a:solidFill>
                  <a:srgbClr val="0000C8"/>
                </a:solidFill>
                <a:latin typeface="Calibri"/>
                <a:ea typeface="Calibri"/>
                <a:cs typeface="Calibri"/>
                <a:sym typeface="Calibri"/>
              </a:rPr>
              <a:t>Data </a:t>
            </a:r>
            <a:r>
              <a:rPr lang="en-US" sz="2000" u="sng" dirty="0">
                <a:solidFill>
                  <a:srgbClr val="0000C8"/>
                </a:solidFill>
                <a:latin typeface="Calibri"/>
                <a:ea typeface="Calibri"/>
                <a:cs typeface="Calibri"/>
                <a:sym typeface="Calibri"/>
              </a:rPr>
              <a:t>Processing and feature selection</a:t>
            </a:r>
            <a:r>
              <a:rPr lang="en-US" sz="2000" u="sng" dirty="0" smtClean="0">
                <a:solidFill>
                  <a:srgbClr val="0000C8"/>
                </a:solidFill>
                <a:latin typeface="Calibri"/>
                <a:ea typeface="Calibri"/>
                <a:cs typeface="Calibri"/>
                <a:sym typeface="Calibri"/>
              </a:rPr>
              <a:t>............................................................................30</a:t>
            </a:r>
            <a:endParaRPr sz="2000" u="sng">
              <a:solidFill>
                <a:srgbClr val="0000C8"/>
              </a:solidFill>
              <a:latin typeface="Calibri"/>
              <a:ea typeface="Calibri"/>
              <a:cs typeface="Calibri"/>
              <a:sym typeface="Calibri"/>
            </a:endParaRPr>
          </a:p>
          <a:p>
            <a:pPr marL="12700" marR="0" lvl="0" indent="0" algn="ctr" rtl="0">
              <a:lnSpc>
                <a:spcPct val="100000"/>
              </a:lnSpc>
              <a:spcBef>
                <a:spcPts val="730"/>
              </a:spcBef>
              <a:spcAft>
                <a:spcPts val="0"/>
              </a:spcAft>
              <a:buNone/>
            </a:pPr>
            <a:r>
              <a:rPr lang="en-US" sz="2000" u="sng" dirty="0">
                <a:solidFill>
                  <a:srgbClr val="0000C8"/>
                </a:solidFill>
                <a:latin typeface="Calibri"/>
                <a:ea typeface="Calibri"/>
                <a:cs typeface="Calibri"/>
                <a:sym typeface="Calibri"/>
              </a:rPr>
              <a:t>Future Scope of Improvements</a:t>
            </a:r>
            <a:r>
              <a:rPr lang="en-US" sz="2000" u="sng" dirty="0" smtClean="0">
                <a:solidFill>
                  <a:srgbClr val="0000C8"/>
                </a:solidFill>
                <a:latin typeface="Calibri"/>
                <a:ea typeface="Calibri"/>
                <a:cs typeface="Calibri"/>
                <a:sym typeface="Calibri"/>
              </a:rPr>
              <a:t>.......................................................................................32</a:t>
            </a:r>
            <a:endParaRPr sz="2000" u="sng">
              <a:solidFill>
                <a:srgbClr val="0000C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ftr" idx="11"/>
          </p:nvPr>
        </p:nvSpPr>
        <p:spPr>
          <a:xfrm>
            <a:off x="228600" y="6492875"/>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dirty="0">
                <a:solidFill>
                  <a:schemeClr val="hlink"/>
                </a:solidFill>
                <a:latin typeface="Calibri"/>
                <a:ea typeface="Calibri"/>
                <a:cs typeface="Calibri"/>
                <a:sym typeface="Calibri"/>
                <a:hlinkClick r:id="rId3"/>
              </a:rPr>
              <a:t>www.globsynfinishingschool.com</a:t>
            </a:r>
            <a:endParaRPr/>
          </a:p>
        </p:txBody>
      </p:sp>
      <p:sp>
        <p:nvSpPr>
          <p:cNvPr id="229" name="Shape 229"/>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30</a:t>
            </a:fld>
            <a:endParaRPr sz="1800" b="1">
              <a:solidFill>
                <a:srgbClr val="262626"/>
              </a:solidFill>
              <a:latin typeface="Calibri"/>
              <a:ea typeface="Calibri"/>
              <a:cs typeface="Calibri"/>
              <a:sym typeface="Calibri"/>
            </a:endParaRPr>
          </a:p>
        </p:txBody>
      </p:sp>
      <p:sp>
        <p:nvSpPr>
          <p:cNvPr id="230" name="Shape 230"/>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31" name="Shape 231"/>
          <p:cNvSpPr/>
          <p:nvPr/>
        </p:nvSpPr>
        <p:spPr>
          <a:xfrm>
            <a:off x="41910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32" name="Shape 232"/>
          <p:cNvSpPr/>
          <p:nvPr/>
        </p:nvSpPr>
        <p:spPr>
          <a:xfrm>
            <a:off x="0" y="0"/>
            <a:ext cx="4771306"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Data processing feature selection</a:t>
            </a:r>
            <a:endParaRPr sz="2400" i="1">
              <a:solidFill>
                <a:schemeClr val="dk1"/>
              </a:solidFill>
              <a:latin typeface="Cambria"/>
              <a:ea typeface="Cambria"/>
              <a:cs typeface="Cambria"/>
              <a:sym typeface="Cambria"/>
            </a:endParaRPr>
          </a:p>
        </p:txBody>
      </p:sp>
      <p:pic>
        <p:nvPicPr>
          <p:cNvPr id="9218" name="Picture 2" descr="C:\Users\Home\Desktop\acc2.PNG"/>
          <p:cNvPicPr>
            <a:picLocks noChangeAspect="1" noChangeArrowheads="1"/>
          </p:cNvPicPr>
          <p:nvPr/>
        </p:nvPicPr>
        <p:blipFill>
          <a:blip r:embed="rId5"/>
          <a:srcRect/>
          <a:stretch>
            <a:fillRect/>
          </a:stretch>
        </p:blipFill>
        <p:spPr bwMode="auto">
          <a:xfrm>
            <a:off x="228600" y="838200"/>
            <a:ext cx="8610600" cy="4953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subTitle" idx="1"/>
          </p:nvPr>
        </p:nvSpPr>
        <p:spPr>
          <a:xfrm>
            <a:off x="381000" y="1295400"/>
            <a:ext cx="7391400"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Arial"/>
              <a:buNone/>
            </a:pPr>
            <a:r>
              <a:rPr lang="en-US" sz="1800" b="0" i="0" u="none" strike="noStrike" cap="none">
                <a:solidFill>
                  <a:schemeClr val="dk1"/>
                </a:solidFill>
                <a:latin typeface="Calibri"/>
                <a:ea typeface="Calibri"/>
                <a:cs typeface="Calibri"/>
                <a:sym typeface="Calibri"/>
              </a:rPr>
              <a:t>In this project with the provided terrorism data. After analyzing the data and applying  </a:t>
            </a:r>
            <a:r>
              <a:rPr lang="en-US" sz="1800" b="1" i="0" u="none" strike="noStrike" cap="none">
                <a:solidFill>
                  <a:schemeClr val="dk1"/>
                </a:solidFill>
                <a:latin typeface="Calibri"/>
                <a:ea typeface="Calibri"/>
                <a:cs typeface="Calibri"/>
                <a:sym typeface="Calibri"/>
              </a:rPr>
              <a:t>k-nearest neighbors and naive bayes </a:t>
            </a:r>
            <a:r>
              <a:rPr lang="en-US" sz="1800" b="0" i="0" u="none" strike="noStrike" cap="none">
                <a:solidFill>
                  <a:schemeClr val="dk1"/>
                </a:solidFill>
                <a:latin typeface="Calibri"/>
                <a:ea typeface="Calibri"/>
                <a:cs typeface="Calibri"/>
                <a:sym typeface="Calibri"/>
              </a:rPr>
              <a:t>on our data we found a tends to accuracy.</a:t>
            </a:r>
            <a:endParaRPr/>
          </a:p>
          <a:p>
            <a:pPr marL="0" marR="0" lvl="0" indent="0" algn="l" rtl="0">
              <a:spcBef>
                <a:spcPts val="36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In future if we can further classify our data and apply different algorithm so if the data accuracy can be refined so it different ways can be forecasted.</a:t>
            </a:r>
            <a:endParaRPr/>
          </a:p>
          <a:p>
            <a:pPr marL="0" marR="0" lvl="0" indent="0" algn="l" rtl="0">
              <a:spcBef>
                <a:spcPts val="360"/>
              </a:spcBef>
              <a:spcAft>
                <a:spcPts val="0"/>
              </a:spcAft>
              <a:buClr>
                <a:schemeClr val="dk1"/>
              </a:buClr>
              <a:buSzPts val="1800"/>
              <a:buFont typeface="Arial"/>
              <a:buNone/>
            </a:pPr>
            <a:r>
              <a:rPr lang="en-US" sz="1800" b="0" i="0" u="none" strike="noStrike" cap="none">
                <a:solidFill>
                  <a:schemeClr val="dk1"/>
                </a:solidFill>
                <a:latin typeface="Calibri"/>
                <a:ea typeface="Calibri"/>
                <a:cs typeface="Calibri"/>
                <a:sym typeface="Calibri"/>
              </a:rPr>
              <a:t>	terrorist groups can be identified and also we can guess the attack place, attacked countries, hostages captured and also we can prevent different kinds of attacks in our country and also all over the world.</a:t>
            </a:r>
            <a:endParaRPr/>
          </a:p>
          <a:p>
            <a:pPr marL="0" marR="0" lvl="0" indent="0" algn="l" rtl="0">
              <a:spcBef>
                <a:spcPts val="360"/>
              </a:spcBef>
              <a:spcAft>
                <a:spcPts val="0"/>
              </a:spcAft>
              <a:buClr>
                <a:schemeClr val="dk1"/>
              </a:buClr>
              <a:buSzPts val="1800"/>
              <a:buFont typeface="Arial"/>
              <a:buNone/>
            </a:pPr>
            <a:r>
              <a:rPr lang="en-US" sz="1800" b="1" i="0"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This data-analytics can help out our country in different forms and also this information can be shared to the army for the beneficial things.</a:t>
            </a:r>
            <a:endParaRPr/>
          </a:p>
          <a:p>
            <a:pPr marL="0" marR="0" lvl="0" indent="0" algn="l" rtl="0">
              <a:spcBef>
                <a:spcPts val="360"/>
              </a:spcBef>
              <a:spcAft>
                <a:spcPts val="0"/>
              </a:spcAft>
              <a:buClr>
                <a:schemeClr val="dk1"/>
              </a:buClr>
              <a:buSzPts val="1800"/>
              <a:buFont typeface="Arial"/>
              <a:buNone/>
            </a:pPr>
            <a:r>
              <a:rPr lang="en-US" sz="1800" b="0" i="0" u="none" strike="noStrike" cap="none">
                <a:solidFill>
                  <a:schemeClr val="dk1"/>
                </a:solidFill>
                <a:latin typeface="Calibri"/>
                <a:ea typeface="Calibri"/>
                <a:cs typeface="Calibri"/>
                <a:sym typeface="Calibri"/>
              </a:rPr>
              <a:t>	hence the future scopes of improvement can be generalized such that if we can decode or data more efficiently and neatly that can help us a lot and makes our work far more easy.</a:t>
            </a:r>
            <a:endParaRPr sz="1800" b="0" i="0" u="none" strike="noStrike" cap="none">
              <a:solidFill>
                <a:schemeClr val="dk1"/>
              </a:solidFill>
              <a:latin typeface="Calibri"/>
              <a:ea typeface="Calibri"/>
              <a:cs typeface="Calibri"/>
              <a:sym typeface="Calibri"/>
            </a:endParaRPr>
          </a:p>
          <a:p>
            <a:pPr marL="0" marR="0" lvl="0" indent="0" algn="l" rtl="0">
              <a:spcBef>
                <a:spcPts val="360"/>
              </a:spcBef>
              <a:spcAft>
                <a:spcPts val="0"/>
              </a:spcAft>
              <a:buClr>
                <a:srgbClr val="888888"/>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txBox="1">
            <a:spLocks noGrp="1"/>
          </p:cNvSpPr>
          <p:nvPr>
            <p:ph type="ftr" idx="11"/>
          </p:nvPr>
        </p:nvSpPr>
        <p:spPr>
          <a:xfrm>
            <a:off x="152400" y="6324600"/>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239" name="Shape 239"/>
          <p:cNvSpPr txBox="1">
            <a:spLocks noGrp="1"/>
          </p:cNvSpPr>
          <p:nvPr>
            <p:ph type="sldNum" idx="12"/>
          </p:nvPr>
        </p:nvSpPr>
        <p:spPr>
          <a:xfrm>
            <a:off x="6553200" y="6356350"/>
            <a:ext cx="2133600" cy="365125"/>
          </a:xfrm>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31</a:t>
            </a:fld>
            <a:endParaRPr sz="1800" b="1">
              <a:solidFill>
                <a:srgbClr val="262626"/>
              </a:solidFill>
              <a:latin typeface="Calibri"/>
              <a:ea typeface="Calibri"/>
              <a:cs typeface="Calibri"/>
              <a:sym typeface="Calibri"/>
            </a:endParaRPr>
          </a:p>
        </p:txBody>
      </p:sp>
      <p:sp>
        <p:nvSpPr>
          <p:cNvPr id="240" name="Shape 240"/>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41" name="Shape 241"/>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42" name="Shape 242"/>
          <p:cNvSpPr/>
          <p:nvPr/>
        </p:nvSpPr>
        <p:spPr>
          <a:xfrm>
            <a:off x="0" y="0"/>
            <a:ext cx="4499693"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Future Scope of Improvements</a:t>
            </a:r>
            <a:endParaRPr sz="2400" i="1">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ftr" idx="11"/>
          </p:nvPr>
        </p:nvSpPr>
        <p:spPr>
          <a:xfrm>
            <a:off x="152400" y="6324600"/>
            <a:ext cx="3200400" cy="218650"/>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257" name="Shape 257"/>
          <p:cNvSpPr txBox="1">
            <a:spLocks noGrp="1"/>
          </p:cNvSpPr>
          <p:nvPr>
            <p:ph type="sldNum" idx="12"/>
          </p:nvPr>
        </p:nvSpPr>
        <p:spPr>
          <a:xfrm>
            <a:off x="8610600" y="6400800"/>
            <a:ext cx="273049" cy="157094"/>
          </a:xfrm>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32</a:t>
            </a:fld>
            <a:endParaRPr sz="1800" b="1">
              <a:solidFill>
                <a:srgbClr val="262626"/>
              </a:solidFill>
              <a:latin typeface="Calibri"/>
              <a:ea typeface="Calibri"/>
              <a:cs typeface="Calibri"/>
              <a:sym typeface="Calibri"/>
            </a:endParaRPr>
          </a:p>
        </p:txBody>
      </p:sp>
      <p:sp>
        <p:nvSpPr>
          <p:cNvPr id="258" name="Shape 258"/>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59" name="Shape 259"/>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60" name="Shape 260"/>
          <p:cNvSpPr/>
          <p:nvPr/>
        </p:nvSpPr>
        <p:spPr>
          <a:xfrm>
            <a:off x="3505200" y="381000"/>
            <a:ext cx="1625060"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Certificate</a:t>
            </a:r>
            <a:endParaRPr sz="2400" i="1">
              <a:solidFill>
                <a:schemeClr val="dk1"/>
              </a:solidFill>
              <a:latin typeface="Cambria"/>
              <a:ea typeface="Cambria"/>
              <a:cs typeface="Cambria"/>
              <a:sym typeface="Cambria"/>
            </a:endParaRPr>
          </a:p>
        </p:txBody>
      </p:sp>
      <p:sp>
        <p:nvSpPr>
          <p:cNvPr id="261" name="Shape 261"/>
          <p:cNvSpPr/>
          <p:nvPr/>
        </p:nvSpPr>
        <p:spPr>
          <a:xfrm>
            <a:off x="762000" y="1371601"/>
            <a:ext cx="7696200" cy="1800493"/>
          </a:xfrm>
          <a:prstGeom prst="rect">
            <a:avLst/>
          </a:prstGeom>
          <a:noFill/>
          <a:ln>
            <a:noFill/>
          </a:ln>
        </p:spPr>
        <p:txBody>
          <a:bodyPr spcFirstLastPara="1" wrap="square" lIns="91425" tIns="45700" rIns="91425" bIns="45700" anchor="t" anchorCtr="0">
            <a:noAutofit/>
          </a:bodyPr>
          <a:lstStyle/>
          <a:p>
            <a:pPr marL="12700" marR="5080" lvl="0" indent="0" algn="l" rtl="0">
              <a:lnSpc>
                <a:spcPct val="152800"/>
              </a:lnSpc>
              <a:spcBef>
                <a:spcPts val="0"/>
              </a:spcBef>
              <a:spcAft>
                <a:spcPts val="0"/>
              </a:spcAft>
              <a:buNone/>
            </a:pPr>
            <a:r>
              <a:rPr lang="en-US" sz="1800">
                <a:solidFill>
                  <a:schemeClr val="dk1"/>
                </a:solidFill>
                <a:latin typeface="Calibri"/>
                <a:ea typeface="Calibri"/>
                <a:cs typeface="Calibri"/>
                <a:sym typeface="Calibri"/>
              </a:rPr>
              <a:t>This is to certify that Mr. Spandan Sen Sarma of Academy Of Technology, registration number: 151690110181, has  successfully completed a project on </a:t>
            </a:r>
            <a:r>
              <a:rPr lang="en-US" sz="1800" b="1" i="1">
                <a:solidFill>
                  <a:schemeClr val="dk1"/>
                </a:solidFill>
                <a:latin typeface="Calibri"/>
                <a:ea typeface="Calibri"/>
                <a:cs typeface="Calibri"/>
                <a:sym typeface="Calibri"/>
              </a:rPr>
              <a:t>Global Terrorism </a:t>
            </a:r>
            <a:r>
              <a:rPr lang="en-US" sz="1800">
                <a:solidFill>
                  <a:schemeClr val="dk1"/>
                </a:solidFill>
                <a:latin typeface="Calibri"/>
                <a:ea typeface="Calibri"/>
                <a:cs typeface="Calibri"/>
                <a:sym typeface="Calibri"/>
              </a:rPr>
              <a:t>using </a:t>
            </a:r>
            <a:r>
              <a:rPr lang="en-US" sz="1800" b="1">
                <a:solidFill>
                  <a:schemeClr val="dk1"/>
                </a:solidFill>
                <a:latin typeface="Calibri"/>
                <a:ea typeface="Calibri"/>
                <a:cs typeface="Calibri"/>
                <a:sym typeface="Calibri"/>
              </a:rPr>
              <a:t>MACHINE LEARNING(Python) </a:t>
            </a:r>
            <a:r>
              <a:rPr lang="en-US" sz="1800">
                <a:solidFill>
                  <a:schemeClr val="dk1"/>
                </a:solidFill>
                <a:latin typeface="Calibri"/>
                <a:ea typeface="Calibri"/>
                <a:cs typeface="Calibri"/>
                <a:sym typeface="Calibri"/>
              </a:rPr>
              <a:t>under the guidance of</a:t>
            </a:r>
            <a:endParaRPr/>
          </a:p>
          <a:p>
            <a:pPr marL="12700" marR="5080" lvl="0" indent="0" algn="l" rtl="0">
              <a:lnSpc>
                <a:spcPct val="152800"/>
              </a:lnSpc>
              <a:spcBef>
                <a:spcPts val="95"/>
              </a:spcBef>
              <a:spcAft>
                <a:spcPts val="0"/>
              </a:spcAft>
              <a:buNone/>
            </a:pPr>
            <a:r>
              <a:rPr lang="en-US" sz="1800" b="1">
                <a:solidFill>
                  <a:schemeClr val="dk1"/>
                </a:solidFill>
                <a:latin typeface="Calibri"/>
                <a:ea typeface="Calibri"/>
                <a:cs typeface="Calibri"/>
                <a:sym typeface="Calibri"/>
              </a:rPr>
              <a:t>Mr. Titas Roychowdhury.</a:t>
            </a:r>
            <a:endParaRPr sz="1800">
              <a:solidFill>
                <a:schemeClr val="dk1"/>
              </a:solidFill>
              <a:latin typeface="Calibri"/>
              <a:ea typeface="Calibri"/>
              <a:cs typeface="Calibri"/>
              <a:sym typeface="Calibri"/>
            </a:endParaRPr>
          </a:p>
        </p:txBody>
      </p:sp>
      <p:sp>
        <p:nvSpPr>
          <p:cNvPr id="262" name="Shape 262"/>
          <p:cNvSpPr/>
          <p:nvPr/>
        </p:nvSpPr>
        <p:spPr>
          <a:xfrm>
            <a:off x="4419600" y="4800600"/>
            <a:ext cx="4572000" cy="7155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Mr. Titas Roychowdhury</a:t>
            </a:r>
            <a:endParaRPr sz="1800" i="1">
              <a:solidFill>
                <a:schemeClr val="dk1"/>
              </a:solidFill>
              <a:latin typeface="Calibri"/>
              <a:ea typeface="Calibri"/>
              <a:cs typeface="Calibri"/>
              <a:sym typeface="Calibri"/>
            </a:endParaRPr>
          </a:p>
          <a:p>
            <a:pPr marL="0" marR="0" lvl="0" indent="0" algn="ctr" rtl="0">
              <a:lnSpc>
                <a:spcPct val="100000"/>
              </a:lnSpc>
              <a:spcBef>
                <a:spcPts val="325"/>
              </a:spcBef>
              <a:spcAft>
                <a:spcPts val="0"/>
              </a:spcAft>
              <a:buNone/>
            </a:pPr>
            <a:r>
              <a:rPr lang="en-US" sz="2000" b="1">
                <a:solidFill>
                  <a:schemeClr val="dk1"/>
                </a:solidFill>
                <a:latin typeface="Calibri"/>
                <a:ea typeface="Calibri"/>
                <a:cs typeface="Calibri"/>
                <a:sym typeface="Calibri"/>
              </a:rPr>
              <a:t>Globsyn Finishing School</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ftr" idx="11"/>
          </p:nvPr>
        </p:nvSpPr>
        <p:spPr>
          <a:xfrm>
            <a:off x="152400" y="6324600"/>
            <a:ext cx="3200400" cy="218650"/>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268" name="Shape 268"/>
          <p:cNvSpPr txBox="1">
            <a:spLocks noGrp="1"/>
          </p:cNvSpPr>
          <p:nvPr>
            <p:ph type="sldNum" idx="12"/>
          </p:nvPr>
        </p:nvSpPr>
        <p:spPr>
          <a:xfrm>
            <a:off x="8610600" y="6400800"/>
            <a:ext cx="273049" cy="157094"/>
          </a:xfrm>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33</a:t>
            </a:fld>
            <a:endParaRPr sz="1800" b="1">
              <a:solidFill>
                <a:srgbClr val="262626"/>
              </a:solidFill>
              <a:latin typeface="Calibri"/>
              <a:ea typeface="Calibri"/>
              <a:cs typeface="Calibri"/>
              <a:sym typeface="Calibri"/>
            </a:endParaRPr>
          </a:p>
        </p:txBody>
      </p:sp>
      <p:sp>
        <p:nvSpPr>
          <p:cNvPr id="269" name="Shape 269"/>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270" name="Shape 270"/>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271" name="Shape 271"/>
          <p:cNvSpPr/>
          <p:nvPr/>
        </p:nvSpPr>
        <p:spPr>
          <a:xfrm>
            <a:off x="3505200" y="381000"/>
            <a:ext cx="1625060"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Certificate</a:t>
            </a:r>
            <a:endParaRPr sz="2400" i="1">
              <a:solidFill>
                <a:schemeClr val="dk1"/>
              </a:solidFill>
              <a:latin typeface="Cambria"/>
              <a:ea typeface="Cambria"/>
              <a:cs typeface="Cambria"/>
              <a:sym typeface="Cambria"/>
            </a:endParaRPr>
          </a:p>
        </p:txBody>
      </p:sp>
      <p:sp>
        <p:nvSpPr>
          <p:cNvPr id="272" name="Shape 272"/>
          <p:cNvSpPr/>
          <p:nvPr/>
        </p:nvSpPr>
        <p:spPr>
          <a:xfrm>
            <a:off x="762000" y="1371601"/>
            <a:ext cx="7696200" cy="1800493"/>
          </a:xfrm>
          <a:prstGeom prst="rect">
            <a:avLst/>
          </a:prstGeom>
          <a:noFill/>
          <a:ln>
            <a:noFill/>
          </a:ln>
        </p:spPr>
        <p:txBody>
          <a:bodyPr spcFirstLastPara="1" wrap="square" lIns="91425" tIns="45700" rIns="91425" bIns="45700" anchor="t" anchorCtr="0">
            <a:noAutofit/>
          </a:bodyPr>
          <a:lstStyle/>
          <a:p>
            <a:pPr marL="12700" marR="5080" lvl="0" indent="0" algn="l" rtl="0">
              <a:lnSpc>
                <a:spcPct val="152800"/>
              </a:lnSpc>
              <a:spcBef>
                <a:spcPts val="0"/>
              </a:spcBef>
              <a:spcAft>
                <a:spcPts val="0"/>
              </a:spcAft>
              <a:buNone/>
            </a:pPr>
            <a:r>
              <a:rPr lang="en-US" sz="1800">
                <a:solidFill>
                  <a:schemeClr val="dk1"/>
                </a:solidFill>
                <a:latin typeface="Calibri"/>
                <a:ea typeface="Calibri"/>
                <a:cs typeface="Calibri"/>
                <a:sym typeface="Calibri"/>
              </a:rPr>
              <a:t>This is to certify that Mr. Rahul Roy of Academy Of Technology, registration number: 151690110158, has  successfully completed a project on </a:t>
            </a:r>
            <a:r>
              <a:rPr lang="en-US" sz="1800" b="1" i="1">
                <a:solidFill>
                  <a:schemeClr val="dk1"/>
                </a:solidFill>
                <a:latin typeface="Calibri"/>
                <a:ea typeface="Calibri"/>
                <a:cs typeface="Calibri"/>
                <a:sym typeface="Calibri"/>
              </a:rPr>
              <a:t>Global Terrorism </a:t>
            </a:r>
            <a:r>
              <a:rPr lang="en-US" sz="1800">
                <a:solidFill>
                  <a:schemeClr val="dk1"/>
                </a:solidFill>
                <a:latin typeface="Calibri"/>
                <a:ea typeface="Calibri"/>
                <a:cs typeface="Calibri"/>
                <a:sym typeface="Calibri"/>
              </a:rPr>
              <a:t>using </a:t>
            </a:r>
            <a:r>
              <a:rPr lang="en-US" sz="1800" b="1">
                <a:solidFill>
                  <a:schemeClr val="dk1"/>
                </a:solidFill>
                <a:latin typeface="Calibri"/>
                <a:ea typeface="Calibri"/>
                <a:cs typeface="Calibri"/>
                <a:sym typeface="Calibri"/>
              </a:rPr>
              <a:t>MACHINE LEARNING(Python) </a:t>
            </a:r>
            <a:r>
              <a:rPr lang="en-US" sz="1800">
                <a:solidFill>
                  <a:schemeClr val="dk1"/>
                </a:solidFill>
                <a:latin typeface="Calibri"/>
                <a:ea typeface="Calibri"/>
                <a:cs typeface="Calibri"/>
                <a:sym typeface="Calibri"/>
              </a:rPr>
              <a:t>under the guidance of</a:t>
            </a:r>
            <a:endParaRPr/>
          </a:p>
          <a:p>
            <a:pPr marL="12700" marR="5080" lvl="0" indent="0" algn="l" rtl="0">
              <a:lnSpc>
                <a:spcPct val="152800"/>
              </a:lnSpc>
              <a:spcBef>
                <a:spcPts val="95"/>
              </a:spcBef>
              <a:spcAft>
                <a:spcPts val="0"/>
              </a:spcAft>
              <a:buNone/>
            </a:pPr>
            <a:r>
              <a:rPr lang="en-US" sz="1800" b="1">
                <a:solidFill>
                  <a:schemeClr val="dk1"/>
                </a:solidFill>
                <a:latin typeface="Calibri"/>
                <a:ea typeface="Calibri"/>
                <a:cs typeface="Calibri"/>
                <a:sym typeface="Calibri"/>
              </a:rPr>
              <a:t>Mr. Titas Roychowdhury.</a:t>
            </a:r>
            <a:endParaRPr sz="1800">
              <a:solidFill>
                <a:schemeClr val="dk1"/>
              </a:solidFill>
              <a:latin typeface="Calibri"/>
              <a:ea typeface="Calibri"/>
              <a:cs typeface="Calibri"/>
              <a:sym typeface="Calibri"/>
            </a:endParaRPr>
          </a:p>
        </p:txBody>
      </p:sp>
      <p:sp>
        <p:nvSpPr>
          <p:cNvPr id="273" name="Shape 273"/>
          <p:cNvSpPr/>
          <p:nvPr/>
        </p:nvSpPr>
        <p:spPr>
          <a:xfrm>
            <a:off x="4419600" y="4800600"/>
            <a:ext cx="4572000" cy="7155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Mr. Titas Roychowdhury</a:t>
            </a:r>
            <a:endParaRPr sz="1800" i="1">
              <a:solidFill>
                <a:schemeClr val="dk1"/>
              </a:solidFill>
              <a:latin typeface="Calibri"/>
              <a:ea typeface="Calibri"/>
              <a:cs typeface="Calibri"/>
              <a:sym typeface="Calibri"/>
            </a:endParaRPr>
          </a:p>
          <a:p>
            <a:pPr marL="0" marR="0" lvl="0" indent="0" algn="ctr" rtl="0">
              <a:lnSpc>
                <a:spcPct val="100000"/>
              </a:lnSpc>
              <a:spcBef>
                <a:spcPts val="325"/>
              </a:spcBef>
              <a:spcAft>
                <a:spcPts val="0"/>
              </a:spcAft>
              <a:buNone/>
            </a:pPr>
            <a:r>
              <a:rPr lang="en-US" sz="2000" b="1">
                <a:solidFill>
                  <a:schemeClr val="dk1"/>
                </a:solidFill>
                <a:latin typeface="Calibri"/>
                <a:ea typeface="Calibri"/>
                <a:cs typeface="Calibri"/>
                <a:sym typeface="Calibri"/>
              </a:rPr>
              <a:t>Globsyn Finishing School</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365F91"/>
              </a:buClr>
              <a:buSzPts val="4410"/>
              <a:buFont typeface="Cambria"/>
              <a:buNone/>
            </a:pPr>
            <a:r>
              <a:rPr lang="en-US" sz="4410" b="1" i="0" u="none" strike="noStrike" cap="none">
                <a:solidFill>
                  <a:srgbClr val="365F91"/>
                </a:solidFill>
                <a:latin typeface="Cambria"/>
                <a:ea typeface="Cambria"/>
                <a:cs typeface="Cambria"/>
                <a:sym typeface="Cambria"/>
              </a:rPr>
              <a:t>Acknowledgement</a:t>
            </a:r>
            <a:r>
              <a:rPr lang="en-US" sz="3959" b="0" i="0" u="none" strike="noStrike" cap="none">
                <a:solidFill>
                  <a:schemeClr val="dk1"/>
                </a:solidFill>
                <a:latin typeface="Cambria"/>
                <a:ea typeface="Cambria"/>
                <a:cs typeface="Cambria"/>
                <a:sym typeface="Cambria"/>
              </a:rPr>
              <a:t/>
            </a:r>
            <a:br>
              <a:rPr lang="en-US" sz="3959" b="0" i="0" u="none" strike="noStrike" cap="none">
                <a:solidFill>
                  <a:schemeClr val="dk1"/>
                </a:solidFill>
                <a:latin typeface="Cambria"/>
                <a:ea typeface="Cambria"/>
                <a:cs typeface="Cambria"/>
                <a:sym typeface="Cambria"/>
              </a:rPr>
            </a:br>
            <a:endParaRPr sz="3959" b="0" i="0" u="none" strike="noStrike" cap="none">
              <a:solidFill>
                <a:schemeClr val="dk1"/>
              </a:solidFill>
              <a:latin typeface="Calibri"/>
              <a:ea typeface="Calibri"/>
              <a:cs typeface="Calibri"/>
              <a:sym typeface="Calibri"/>
            </a:endParaRPr>
          </a:p>
        </p:txBody>
      </p:sp>
      <p:sp>
        <p:nvSpPr>
          <p:cNvPr id="112" name="Shape 112"/>
          <p:cNvSpPr txBox="1">
            <a:spLocks noGrp="1"/>
          </p:cNvSpPr>
          <p:nvPr>
            <p:ph type="body" idx="1"/>
          </p:nvPr>
        </p:nvSpPr>
        <p:spPr>
          <a:xfrm>
            <a:off x="457200" y="1066800"/>
            <a:ext cx="8229600" cy="4525963"/>
          </a:xfrm>
          <a:prstGeom prst="rect">
            <a:avLst/>
          </a:prstGeom>
          <a:noFill/>
          <a:ln>
            <a:noFill/>
          </a:ln>
        </p:spPr>
        <p:txBody>
          <a:bodyPr spcFirstLastPara="1" wrap="square" lIns="91425" tIns="45700" rIns="91425" bIns="45700" anchor="t" anchorCtr="0">
            <a:noAutofit/>
          </a:bodyPr>
          <a:lstStyle/>
          <a:p>
            <a:pPr marL="12700" marR="5080" lvl="0" indent="-12700" algn="just" rtl="0">
              <a:lnSpc>
                <a:spcPct val="132700"/>
              </a:lnSpc>
              <a:spcBef>
                <a:spcPts val="0"/>
              </a:spcBef>
              <a:spcAft>
                <a:spcPts val="0"/>
              </a:spcAft>
              <a:buClr>
                <a:schemeClr val="dk1"/>
              </a:buClr>
              <a:buSzPts val="2240"/>
              <a:buFont typeface="Arial"/>
              <a:buNone/>
            </a:pPr>
            <a:r>
              <a:rPr lang="en-US" sz="2240" b="0" i="0" u="none" strike="noStrike" cap="none">
                <a:solidFill>
                  <a:schemeClr val="dk1"/>
                </a:solidFill>
                <a:latin typeface="Calibri"/>
                <a:ea typeface="Calibri"/>
                <a:cs typeface="Calibri"/>
                <a:sym typeface="Calibri"/>
              </a:rPr>
              <a:t>I take this opportunity to express my profound gratitude and deep regards to my faculty </a:t>
            </a:r>
            <a:r>
              <a:rPr lang="en-US" sz="2240" b="1" i="0" u="none" strike="noStrike" cap="none">
                <a:solidFill>
                  <a:schemeClr val="dk1"/>
                </a:solidFill>
                <a:latin typeface="Calibri"/>
                <a:ea typeface="Calibri"/>
                <a:cs typeface="Calibri"/>
                <a:sym typeface="Calibri"/>
              </a:rPr>
              <a:t>Mr. Titas Roychowdhury </a:t>
            </a:r>
            <a:r>
              <a:rPr lang="en-US" sz="2240" b="0" i="0" u="none" strike="noStrike" cap="none">
                <a:solidFill>
                  <a:schemeClr val="dk1"/>
                </a:solidFill>
                <a:latin typeface="Calibri"/>
                <a:ea typeface="Calibri"/>
                <a:cs typeface="Calibri"/>
                <a:sym typeface="Calibri"/>
              </a:rPr>
              <a:t>for his exemplary guidance, monitoring and constant  encouragement throughout the course of this project. The blessing, help and guidance given by  him time to time shall carry me a long way in the journey of life on which I am about to embark.</a:t>
            </a:r>
            <a:endParaRPr sz="2240" b="0" i="0" u="none" strike="noStrike" cap="none">
              <a:solidFill>
                <a:schemeClr val="dk1"/>
              </a:solidFill>
              <a:latin typeface="Calibri"/>
              <a:ea typeface="Calibri"/>
              <a:cs typeface="Calibri"/>
              <a:sym typeface="Calibri"/>
            </a:endParaRPr>
          </a:p>
          <a:p>
            <a:pPr marL="342900" marR="0" lvl="0" indent="-236220" algn="l" rtl="0">
              <a:lnSpc>
                <a:spcPct val="80000"/>
              </a:lnSpc>
              <a:spcBef>
                <a:spcPts val="50"/>
              </a:spcBef>
              <a:spcAft>
                <a:spcPts val="0"/>
              </a:spcAft>
              <a:buClr>
                <a:schemeClr val="dk1"/>
              </a:buClr>
              <a:buSzPts val="1680"/>
              <a:buFont typeface="Arial"/>
              <a:buNone/>
            </a:pPr>
            <a:endParaRPr sz="1679" b="0" i="0" u="none" strike="noStrike" cap="none">
              <a:solidFill>
                <a:schemeClr val="dk1"/>
              </a:solidFill>
              <a:latin typeface="Times New Roman"/>
              <a:ea typeface="Times New Roman"/>
              <a:cs typeface="Times New Roman"/>
              <a:sym typeface="Times New Roman"/>
            </a:endParaRPr>
          </a:p>
          <a:p>
            <a:pPr marL="12700" marR="5080" lvl="0" indent="-12700" algn="just" rtl="0">
              <a:lnSpc>
                <a:spcPct val="132700"/>
              </a:lnSpc>
              <a:spcBef>
                <a:spcPts val="448"/>
              </a:spcBef>
              <a:spcAft>
                <a:spcPts val="0"/>
              </a:spcAft>
              <a:buClr>
                <a:schemeClr val="dk1"/>
              </a:buClr>
              <a:buSzPts val="2240"/>
              <a:buFont typeface="Arial"/>
              <a:buNone/>
            </a:pPr>
            <a:r>
              <a:rPr lang="en-US" sz="2240" b="0" i="0" u="none" strike="noStrike" cap="none">
                <a:solidFill>
                  <a:schemeClr val="dk1"/>
                </a:solidFill>
                <a:latin typeface="Calibri"/>
                <a:ea typeface="Calibri"/>
                <a:cs typeface="Calibri"/>
                <a:sym typeface="Calibri"/>
              </a:rPr>
              <a:t>I am obliged to my project team members for the valuable information provided by them in their respective fields. I am grateful for their cooperation during the period of my assignment.</a:t>
            </a:r>
            <a:endParaRPr sz="224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ts val="2240"/>
              <a:buFont typeface="Arial"/>
              <a:buNone/>
            </a:pPr>
            <a:endParaRPr sz="2240" b="0" i="0" u="none" strike="noStrike" cap="none">
              <a:solidFill>
                <a:schemeClr val="dk1"/>
              </a:solidFill>
              <a:latin typeface="Calibri"/>
              <a:ea typeface="Calibri"/>
              <a:cs typeface="Calibri"/>
              <a:sym typeface="Calibri"/>
            </a:endParaRPr>
          </a:p>
        </p:txBody>
      </p:sp>
      <p:sp>
        <p:nvSpPr>
          <p:cNvPr id="113" name="Shape 113"/>
          <p:cNvSpPr/>
          <p:nvPr/>
        </p:nvSpPr>
        <p:spPr>
          <a:xfrm>
            <a:off x="152400" y="61722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
        <p:nvSpPr>
          <p:cNvPr id="114" name="Shape 114"/>
          <p:cNvSpPr txBox="1">
            <a:spLocks noGrp="1"/>
          </p:cNvSpPr>
          <p:nvPr>
            <p:ph type="ftr" idx="11"/>
          </p:nvPr>
        </p:nvSpPr>
        <p:spPr>
          <a:xfrm>
            <a:off x="152400" y="6324600"/>
            <a:ext cx="3200400" cy="218650"/>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115" name="Shape 115"/>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Shape 116"/>
          <p:cNvSpPr txBox="1">
            <a:spLocks noGrp="1"/>
          </p:cNvSpPr>
          <p:nvPr>
            <p:ph type="sldNum" idx="12"/>
          </p:nvPr>
        </p:nvSpPr>
        <p:spPr>
          <a:xfrm>
            <a:off x="8610600" y="6400800"/>
            <a:ext cx="273049" cy="157094"/>
          </a:xfrm>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4</a:t>
            </a:fld>
            <a:endParaRPr sz="1800" b="1">
              <a:solidFill>
                <a:srgbClr val="262626"/>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subTitle" idx="1"/>
          </p:nvPr>
        </p:nvSpPr>
        <p:spPr>
          <a:xfrm>
            <a:off x="152400" y="609600"/>
            <a:ext cx="8839200" cy="5334000"/>
          </a:xfrm>
          <a:prstGeom prst="rect">
            <a:avLst/>
          </a:prstGeom>
          <a:noFill/>
          <a:ln>
            <a:noFill/>
          </a:ln>
        </p:spPr>
        <p:txBody>
          <a:bodyPr spcFirstLastPara="1" wrap="square" lIns="91425" tIns="45700" rIns="91425" bIns="45700" anchor="t" anchorCtr="0">
            <a:noAutofit/>
          </a:bodyPr>
          <a:lstStyle/>
          <a:p>
            <a:pPr marL="0" lvl="0" indent="0" algn="l">
              <a:spcBef>
                <a:spcPts val="0"/>
              </a:spcBef>
              <a:buClr>
                <a:srgbClr val="262626"/>
              </a:buClr>
              <a:buSzPts val="1800"/>
            </a:pPr>
            <a:r>
              <a:rPr lang="en-US" sz="1800" dirty="0" smtClean="0"/>
              <a:t>A startup is a young company that is just beginning to develop. Startups are usually small and initially financed and operated by a handful of founders or one individual. These companies offer a product or service that is not currently being offered elsewhere in the market, or that the founders believe is being offered in an inferior manner</a:t>
            </a:r>
            <a:r>
              <a:rPr lang="en-US" sz="1800" dirty="0" smtClean="0"/>
              <a:t>.</a:t>
            </a:r>
          </a:p>
          <a:p>
            <a:pPr marL="0" lvl="0" indent="0" algn="l">
              <a:spcBef>
                <a:spcPts val="0"/>
              </a:spcBef>
              <a:buClr>
                <a:srgbClr val="262626"/>
              </a:buClr>
              <a:buSzPts val="1800"/>
            </a:pPr>
            <a:r>
              <a:rPr lang="en-US" sz="1800" dirty="0" smtClean="0"/>
              <a:t>	</a:t>
            </a:r>
            <a:r>
              <a:rPr lang="en-US" sz="1800" dirty="0" smtClean="0">
                <a:solidFill>
                  <a:srgbClr val="262626"/>
                </a:solidFill>
              </a:rPr>
              <a:t> The corresponding data-set gives us the data over past years, the </a:t>
            </a:r>
            <a:r>
              <a:rPr lang="en-US" sz="1800" dirty="0" smtClean="0">
                <a:solidFill>
                  <a:srgbClr val="262626"/>
                </a:solidFill>
              </a:rPr>
              <a:t>startup groups who have got the </a:t>
            </a:r>
            <a:r>
              <a:rPr lang="en-US" sz="1800" dirty="0" err="1" smtClean="0">
                <a:solidFill>
                  <a:srgbClr val="262626"/>
                </a:solidFill>
              </a:rPr>
              <a:t>funding,their</a:t>
            </a:r>
            <a:r>
              <a:rPr lang="en-US" sz="1800" dirty="0" smtClean="0">
                <a:solidFill>
                  <a:srgbClr val="262626"/>
                </a:solidFill>
              </a:rPr>
              <a:t> group        name,date,indestryvertical,citylocation,investorname,investmenttype,amount.</a:t>
            </a:r>
            <a:r>
              <a:rPr lang="en-US" sz="1800" dirty="0" smtClean="0"/>
              <a:t/>
            </a:r>
            <a:br>
              <a:rPr lang="en-US" sz="1800" dirty="0" smtClean="0"/>
            </a:br>
            <a:r>
              <a:rPr lang="en-US" sz="1800" dirty="0" smtClean="0"/>
              <a:t/>
            </a:r>
            <a:br>
              <a:rPr lang="en-US" sz="1800" dirty="0" smtClean="0"/>
            </a:br>
            <a:r>
              <a:rPr lang="en-US" sz="1800" dirty="0" smtClean="0"/>
              <a:t> </a:t>
            </a:r>
            <a:r>
              <a:rPr lang="en-US" sz="2000" b="1" i="1" dirty="0" smtClean="0">
                <a:solidFill>
                  <a:schemeClr val="tx1"/>
                </a:solidFill>
              </a:rPr>
              <a:t>P</a:t>
            </a:r>
            <a:r>
              <a:rPr lang="en-US" sz="2000" b="1" i="1" u="none" strike="noStrike" cap="none" dirty="0" smtClean="0">
                <a:solidFill>
                  <a:schemeClr val="tx1"/>
                </a:solidFill>
                <a:latin typeface="Calibri"/>
                <a:ea typeface="Calibri"/>
                <a:cs typeface="Calibri"/>
                <a:sym typeface="Calibri"/>
              </a:rPr>
              <a:t>RIMARY</a:t>
            </a:r>
            <a:r>
              <a:rPr lang="en-US" sz="2000" b="1" i="1" u="none" strike="noStrike" cap="none" dirty="0" smtClean="0">
                <a:solidFill>
                  <a:srgbClr val="262626"/>
                </a:solidFill>
                <a:latin typeface="Calibri"/>
                <a:ea typeface="Calibri"/>
                <a:cs typeface="Calibri"/>
                <a:sym typeface="Calibri"/>
              </a:rPr>
              <a:t> GOALS - :</a:t>
            </a:r>
            <a:endParaRPr smtClean="0"/>
          </a:p>
          <a:p>
            <a:pPr marL="457200" marR="0" lvl="0" indent="-457200" algn="l" rtl="0">
              <a:spcBef>
                <a:spcPts val="400"/>
              </a:spcBef>
              <a:spcAft>
                <a:spcPts val="0"/>
              </a:spcAft>
              <a:buClr>
                <a:srgbClr val="262626"/>
              </a:buClr>
              <a:buSzPts val="2000"/>
              <a:buFont typeface="+mj-lt"/>
              <a:buAutoNum type="arabicPeriod"/>
            </a:pPr>
            <a:r>
              <a:rPr lang="en-US" sz="2000" dirty="0" smtClean="0">
                <a:solidFill>
                  <a:srgbClr val="262626"/>
                </a:solidFill>
              </a:rPr>
              <a:t> </a:t>
            </a:r>
            <a:r>
              <a:rPr lang="en-US" sz="2000" dirty="0" smtClean="0">
                <a:solidFill>
                  <a:srgbClr val="262626"/>
                </a:solidFill>
              </a:rPr>
              <a:t>How does the funding ecosystem change with time.</a:t>
            </a:r>
          </a:p>
          <a:p>
            <a:pPr marL="457200" marR="0" lvl="0" indent="-457200" algn="l" rtl="0">
              <a:spcBef>
                <a:spcPts val="400"/>
              </a:spcBef>
              <a:spcAft>
                <a:spcPts val="0"/>
              </a:spcAft>
              <a:buClr>
                <a:srgbClr val="262626"/>
              </a:buClr>
              <a:buSzPts val="2000"/>
              <a:buFont typeface="+mj-lt"/>
              <a:buAutoNum type="arabicPeriod"/>
            </a:pPr>
            <a:r>
              <a:rPr lang="en-US" sz="2000" dirty="0" smtClean="0">
                <a:solidFill>
                  <a:srgbClr val="262626"/>
                </a:solidFill>
              </a:rPr>
              <a:t>Which cities play a major role in funding.</a:t>
            </a:r>
          </a:p>
          <a:p>
            <a:pPr marL="457200" marR="0" lvl="0" indent="-457200" algn="l" rtl="0">
              <a:spcBef>
                <a:spcPts val="400"/>
              </a:spcBef>
              <a:spcAft>
                <a:spcPts val="0"/>
              </a:spcAft>
              <a:buClr>
                <a:srgbClr val="262626"/>
              </a:buClr>
              <a:buSzPts val="2000"/>
              <a:buFont typeface="+mj-lt"/>
              <a:buAutoNum type="arabicPeriod"/>
            </a:pPr>
            <a:r>
              <a:rPr lang="en-US" sz="2000" dirty="0" smtClean="0">
                <a:solidFill>
                  <a:srgbClr val="262626"/>
                </a:solidFill>
              </a:rPr>
              <a:t>Which industries are favored by investors for funding.</a:t>
            </a:r>
          </a:p>
          <a:p>
            <a:pPr marL="457200" marR="0" lvl="0" indent="-457200" algn="l" rtl="0">
              <a:spcBef>
                <a:spcPts val="400"/>
              </a:spcBef>
              <a:spcAft>
                <a:spcPts val="0"/>
              </a:spcAft>
              <a:buClr>
                <a:srgbClr val="262626"/>
              </a:buClr>
              <a:buSzPts val="2000"/>
              <a:buFont typeface="+mj-lt"/>
              <a:buAutoNum type="arabicPeriod"/>
            </a:pPr>
            <a:r>
              <a:rPr lang="en-US" sz="2000" dirty="0" smtClean="0">
                <a:solidFill>
                  <a:srgbClr val="262626"/>
                </a:solidFill>
              </a:rPr>
              <a:t>Who  are the important investors in the Indian ecosystem.</a:t>
            </a:r>
            <a:endParaRPr/>
          </a:p>
          <a:p>
            <a:pPr marL="0" marR="0" lvl="0" indent="0" algn="l" rtl="0">
              <a:spcBef>
                <a:spcPts val="400"/>
              </a:spcBef>
              <a:spcAft>
                <a:spcPts val="0"/>
              </a:spcAft>
              <a:buClr>
                <a:srgbClr val="888888"/>
              </a:buClr>
              <a:buSzPts val="2000"/>
              <a:buFont typeface="Arial"/>
              <a:buNone/>
            </a:pPr>
            <a:endParaRPr sz="2000" b="0" i="0" u="none" strike="noStrike" cap="none">
              <a:solidFill>
                <a:srgbClr val="262626"/>
              </a:solidFill>
              <a:latin typeface="Calibri"/>
              <a:ea typeface="Calibri"/>
              <a:cs typeface="Calibri"/>
              <a:sym typeface="Calibri"/>
            </a:endParaRPr>
          </a:p>
        </p:txBody>
      </p:sp>
      <p:sp>
        <p:nvSpPr>
          <p:cNvPr id="122" name="Shape 122"/>
          <p:cNvSpPr txBox="1">
            <a:spLocks noGrp="1"/>
          </p:cNvSpPr>
          <p:nvPr>
            <p:ph type="ftr" idx="11"/>
          </p:nvPr>
        </p:nvSpPr>
        <p:spPr>
          <a:xfrm>
            <a:off x="0" y="6324600"/>
            <a:ext cx="2895600" cy="365125"/>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123" name="Shape 123"/>
          <p:cNvSpPr txBox="1">
            <a:spLocks noGrp="1"/>
          </p:cNvSpPr>
          <p:nvPr>
            <p:ph type="sldNum" idx="12"/>
          </p:nvPr>
        </p:nvSpPr>
        <p:spPr>
          <a:xfrm>
            <a:off x="6553200" y="6356350"/>
            <a:ext cx="2133600" cy="157094"/>
          </a:xfrm>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5</a:t>
            </a:fld>
            <a:endParaRPr sz="1800" b="1">
              <a:solidFill>
                <a:srgbClr val="262626"/>
              </a:solidFill>
              <a:latin typeface="Calibri"/>
              <a:ea typeface="Calibri"/>
              <a:cs typeface="Calibri"/>
              <a:sym typeface="Calibri"/>
            </a:endParaRPr>
          </a:p>
        </p:txBody>
      </p:sp>
      <p:sp>
        <p:nvSpPr>
          <p:cNvPr id="124" name="Shape 124"/>
          <p:cNvSpPr/>
          <p:nvPr/>
        </p:nvSpPr>
        <p:spPr>
          <a:xfrm>
            <a:off x="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
        <p:nvSpPr>
          <p:cNvPr id="125" name="Shape 125"/>
          <p:cNvSpPr/>
          <p:nvPr/>
        </p:nvSpPr>
        <p:spPr>
          <a:xfrm>
            <a:off x="40386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Shape 126"/>
          <p:cNvSpPr/>
          <p:nvPr/>
        </p:nvSpPr>
        <p:spPr>
          <a:xfrm>
            <a:off x="0" y="0"/>
            <a:ext cx="2895600"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Project Objective</a:t>
            </a:r>
            <a:endParaRPr sz="2400" i="1">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8" name="Subtitle 7"/>
          <p:cNvSpPr>
            <a:spLocks noGrp="1"/>
          </p:cNvSpPr>
          <p:nvPr>
            <p:ph type="subTitle" idx="1"/>
          </p:nvPr>
        </p:nvSpPr>
        <p:spPr>
          <a:xfrm>
            <a:off x="0" y="533400"/>
            <a:ext cx="9144000" cy="5410200"/>
          </a:xfrm>
        </p:spPr>
        <p:txBody>
          <a:bodyPr/>
          <a:lstStyle/>
          <a:p>
            <a:pPr algn="l"/>
            <a:r>
              <a:rPr lang="en-US" sz="1800" dirty="0" smtClean="0">
                <a:solidFill>
                  <a:schemeClr val="tx1">
                    <a:lumMod val="85000"/>
                    <a:lumOff val="15000"/>
                  </a:schemeClr>
                </a:solidFill>
              </a:rPr>
              <a:t>The DATASET is given to us by our respected teacher Titas </a:t>
            </a:r>
            <a:r>
              <a:rPr lang="en-US" sz="1800" dirty="0" err="1" smtClean="0">
                <a:solidFill>
                  <a:schemeClr val="tx1">
                    <a:lumMod val="85000"/>
                    <a:lumOff val="15000"/>
                  </a:schemeClr>
                </a:solidFill>
              </a:rPr>
              <a:t>Roychowdhury</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endParaRPr lang="en-US" sz="1800" dirty="0" smtClean="0">
              <a:solidFill>
                <a:schemeClr val="tx1">
                  <a:lumMod val="85000"/>
                  <a:lumOff val="15000"/>
                </a:schemeClr>
              </a:solidFill>
            </a:endParaRPr>
          </a:p>
          <a:p>
            <a:pPr algn="l"/>
            <a:r>
              <a:rPr lang="en-US" sz="1800" dirty="0" smtClean="0">
                <a:solidFill>
                  <a:schemeClr val="tx1">
                    <a:lumMod val="85000"/>
                    <a:lumOff val="15000"/>
                  </a:schemeClr>
                </a:solidFill>
              </a:rPr>
              <a:t> </a:t>
            </a:r>
            <a:r>
              <a:rPr lang="en-US" sz="1800" b="1" u="sng" dirty="0" smtClean="0">
                <a:solidFill>
                  <a:schemeClr val="tx1">
                    <a:lumMod val="85000"/>
                    <a:lumOff val="15000"/>
                  </a:schemeClr>
                </a:solidFill>
              </a:rPr>
              <a:t>Description :-</a:t>
            </a:r>
            <a:endParaRPr lang="en-US" sz="1800" dirty="0" smtClean="0">
              <a:solidFill>
                <a:schemeClr val="tx1">
                  <a:lumMod val="85000"/>
                  <a:lumOff val="15000"/>
                </a:schemeClr>
              </a:solidFill>
            </a:endParaRPr>
          </a:p>
          <a:p>
            <a:pPr algn="l"/>
            <a:r>
              <a:rPr lang="en-US" sz="1800" dirty="0" smtClean="0">
                <a:solidFill>
                  <a:schemeClr val="tx1">
                    <a:lumMod val="85000"/>
                    <a:lumOff val="15000"/>
                  </a:schemeClr>
                </a:solidFill>
              </a:rPr>
              <a:t>The dataset has the following fields:-</a:t>
            </a:r>
          </a:p>
          <a:p>
            <a:pPr lvl="0" algn="l"/>
            <a:r>
              <a:rPr lang="en-US" sz="1800" u="sng" dirty="0" err="1" smtClean="0">
                <a:solidFill>
                  <a:schemeClr val="tx1">
                    <a:lumMod val="85000"/>
                    <a:lumOff val="15000"/>
                  </a:schemeClr>
                </a:solidFill>
              </a:rPr>
              <a:t>Sno</a:t>
            </a:r>
            <a:r>
              <a:rPr lang="en-US" sz="1800" u="sng" dirty="0" smtClean="0">
                <a:solidFill>
                  <a:schemeClr val="tx1">
                    <a:lumMod val="85000"/>
                    <a:lumOff val="15000"/>
                  </a:schemeClr>
                </a:solidFill>
              </a:rPr>
              <a:t>:-</a:t>
            </a:r>
          </a:p>
          <a:p>
            <a:pPr algn="l"/>
            <a:r>
              <a:rPr lang="en-US" sz="1800" dirty="0" smtClean="0">
                <a:solidFill>
                  <a:schemeClr val="tx1">
                    <a:lumMod val="85000"/>
                    <a:lumOff val="15000"/>
                  </a:schemeClr>
                </a:solidFill>
              </a:rPr>
              <a:t>This denotes the </a:t>
            </a:r>
            <a:r>
              <a:rPr lang="en-US" sz="1800" dirty="0" smtClean="0">
                <a:solidFill>
                  <a:schemeClr val="tx1">
                    <a:lumMod val="85000"/>
                    <a:lumOff val="15000"/>
                  </a:schemeClr>
                </a:solidFill>
              </a:rPr>
              <a:t>serial no. </a:t>
            </a:r>
            <a:r>
              <a:rPr lang="en-US" sz="1800" dirty="0" smtClean="0">
                <a:solidFill>
                  <a:schemeClr val="tx1">
                    <a:lumMod val="85000"/>
                    <a:lumOff val="15000"/>
                  </a:schemeClr>
                </a:solidFill>
              </a:rPr>
              <a:t>of </a:t>
            </a:r>
            <a:r>
              <a:rPr lang="en-US" sz="1800" dirty="0" smtClean="0">
                <a:solidFill>
                  <a:schemeClr val="tx1">
                    <a:lumMod val="85000"/>
                    <a:lumOff val="15000"/>
                  </a:schemeClr>
                </a:solidFill>
              </a:rPr>
              <a:t>startup group.</a:t>
            </a:r>
            <a:endParaRPr lang="en-US" sz="1800" dirty="0" smtClean="0">
              <a:solidFill>
                <a:schemeClr val="tx1">
                  <a:lumMod val="85000"/>
                  <a:lumOff val="15000"/>
                </a:schemeClr>
              </a:solidFill>
            </a:endParaRPr>
          </a:p>
          <a:p>
            <a:pPr lvl="0" algn="l"/>
            <a:r>
              <a:rPr lang="en-US" sz="1800" u="sng" dirty="0" smtClean="0">
                <a:solidFill>
                  <a:schemeClr val="tx1">
                    <a:lumMod val="85000"/>
                    <a:lumOff val="15000"/>
                  </a:schemeClr>
                </a:solidFill>
              </a:rPr>
              <a:t>Date</a:t>
            </a:r>
            <a:r>
              <a:rPr lang="en-US" sz="1800" dirty="0" smtClean="0">
                <a:solidFill>
                  <a:schemeClr val="tx1">
                    <a:lumMod val="85000"/>
                    <a:lumOff val="15000"/>
                  </a:schemeClr>
                </a:solidFill>
              </a:rPr>
              <a:t> </a:t>
            </a:r>
            <a:r>
              <a:rPr lang="en-US" sz="1800" dirty="0" smtClean="0">
                <a:solidFill>
                  <a:schemeClr val="tx1">
                    <a:lumMod val="85000"/>
                    <a:lumOff val="15000"/>
                  </a:schemeClr>
                </a:solidFill>
              </a:rPr>
              <a:t>:- </a:t>
            </a:r>
          </a:p>
          <a:p>
            <a:pPr algn="l"/>
            <a:r>
              <a:rPr lang="en-US" sz="1800" dirty="0" smtClean="0">
                <a:solidFill>
                  <a:schemeClr val="tx1">
                    <a:lumMod val="85000"/>
                    <a:lumOff val="15000"/>
                  </a:schemeClr>
                </a:solidFill>
              </a:rPr>
              <a:t>This denotes the year of the </a:t>
            </a:r>
            <a:r>
              <a:rPr lang="en-US" sz="1800" dirty="0" smtClean="0">
                <a:solidFill>
                  <a:schemeClr val="tx1">
                    <a:lumMod val="85000"/>
                    <a:lumOff val="15000"/>
                  </a:schemeClr>
                </a:solidFill>
              </a:rPr>
              <a:t>funding</a:t>
            </a:r>
            <a:r>
              <a:rPr lang="en-US" sz="1800" dirty="0" smtClean="0">
                <a:solidFill>
                  <a:schemeClr val="tx1">
                    <a:lumMod val="85000"/>
                    <a:lumOff val="15000"/>
                  </a:schemeClr>
                </a:solidFill>
              </a:rPr>
              <a:t>.</a:t>
            </a:r>
            <a:endParaRPr lang="en-US" sz="1800" dirty="0" smtClean="0">
              <a:solidFill>
                <a:schemeClr val="tx1">
                  <a:lumMod val="85000"/>
                  <a:lumOff val="15000"/>
                </a:schemeClr>
              </a:solidFill>
            </a:endParaRPr>
          </a:p>
          <a:p>
            <a:pPr lvl="0" algn="l"/>
            <a:r>
              <a:rPr lang="en-US" sz="1800" u="sng" dirty="0" err="1" smtClean="0">
                <a:solidFill>
                  <a:schemeClr val="tx1">
                    <a:lumMod val="85000"/>
                    <a:lumOff val="15000"/>
                  </a:schemeClr>
                </a:solidFill>
              </a:rPr>
              <a:t>startupname</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algn="l"/>
            <a:r>
              <a:rPr lang="en-US" sz="1800" dirty="0" smtClean="0">
                <a:solidFill>
                  <a:schemeClr val="tx1">
                    <a:lumMod val="85000"/>
                    <a:lumOff val="15000"/>
                  </a:schemeClr>
                </a:solidFill>
              </a:rPr>
              <a:t>This denotes </a:t>
            </a:r>
            <a:r>
              <a:rPr lang="en-US" sz="1800" dirty="0" smtClean="0">
                <a:solidFill>
                  <a:schemeClr val="tx1">
                    <a:lumMod val="85000"/>
                    <a:lumOff val="15000"/>
                  </a:schemeClr>
                </a:solidFill>
              </a:rPr>
              <a:t>the </a:t>
            </a:r>
            <a:r>
              <a:rPr lang="en-US" sz="1800" dirty="0" smtClean="0">
                <a:solidFill>
                  <a:schemeClr val="tx1">
                    <a:lumMod val="85000"/>
                    <a:lumOff val="15000"/>
                  </a:schemeClr>
                </a:solidFill>
              </a:rPr>
              <a:t>names </a:t>
            </a:r>
            <a:r>
              <a:rPr lang="en-US" sz="1800" dirty="0" smtClean="0">
                <a:solidFill>
                  <a:schemeClr val="tx1">
                    <a:lumMod val="85000"/>
                    <a:lumOff val="15000"/>
                  </a:schemeClr>
                </a:solidFill>
              </a:rPr>
              <a:t>of startup group</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lvl="0" algn="l"/>
            <a:r>
              <a:rPr lang="en-US" sz="1800" u="sng" dirty="0" err="1" smtClean="0">
                <a:solidFill>
                  <a:schemeClr val="tx1">
                    <a:lumMod val="85000"/>
                    <a:lumOff val="15000"/>
                  </a:schemeClr>
                </a:solidFill>
              </a:rPr>
              <a:t>city</a:t>
            </a:r>
            <a:r>
              <a:rPr lang="en-US" sz="1800" u="sng" dirty="0" err="1" smtClean="0">
                <a:solidFill>
                  <a:schemeClr val="tx1">
                    <a:lumMod val="85000"/>
                    <a:lumOff val="15000"/>
                  </a:schemeClr>
                </a:solidFill>
              </a:rPr>
              <a:t>l</a:t>
            </a:r>
            <a:r>
              <a:rPr lang="en-US" sz="1800" u="sng" dirty="0" err="1" smtClean="0">
                <a:solidFill>
                  <a:schemeClr val="tx1">
                    <a:lumMod val="85000"/>
                    <a:lumOff val="15000"/>
                  </a:schemeClr>
                </a:solidFill>
              </a:rPr>
              <a:t>ocaton</a:t>
            </a:r>
            <a:r>
              <a:rPr lang="en-US" sz="1800" dirty="0" smtClean="0">
                <a:solidFill>
                  <a:schemeClr val="tx1">
                    <a:lumMod val="85000"/>
                    <a:lumOff val="15000"/>
                  </a:schemeClr>
                </a:solidFill>
              </a:rPr>
              <a:t>:- </a:t>
            </a:r>
            <a:endParaRPr lang="en-US" sz="1800" dirty="0" smtClean="0">
              <a:solidFill>
                <a:schemeClr val="tx1">
                  <a:lumMod val="85000"/>
                  <a:lumOff val="15000"/>
                </a:schemeClr>
              </a:solidFill>
            </a:endParaRPr>
          </a:p>
          <a:p>
            <a:pPr algn="l"/>
            <a:r>
              <a:rPr lang="en-US" sz="1800" dirty="0" smtClean="0">
                <a:solidFill>
                  <a:schemeClr val="tx1">
                    <a:lumMod val="85000"/>
                    <a:lumOff val="15000"/>
                  </a:schemeClr>
                </a:solidFill>
              </a:rPr>
              <a:t>This denotes the city names where the </a:t>
            </a:r>
            <a:r>
              <a:rPr lang="en-US" sz="1800" dirty="0" err="1" smtClean="0">
                <a:solidFill>
                  <a:schemeClr val="tx1">
                    <a:lumMod val="85000"/>
                    <a:lumOff val="15000"/>
                  </a:schemeClr>
                </a:solidFill>
              </a:rPr>
              <a:t>fundings</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are done .</a:t>
            </a:r>
          </a:p>
          <a:p>
            <a:endParaRPr lang="en-US" sz="1600" dirty="0"/>
          </a:p>
        </p:txBody>
      </p:sp>
      <p:sp>
        <p:nvSpPr>
          <p:cNvPr id="131" name="Shape 131"/>
          <p:cNvSpPr txBox="1">
            <a:spLocks noGrp="1"/>
          </p:cNvSpPr>
          <p:nvPr>
            <p:ph type="ftr" idx="11"/>
          </p:nvPr>
        </p:nvSpPr>
        <p:spPr>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132" name="Shape 132"/>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6</a:t>
            </a:fld>
            <a:endParaRPr sz="1800" b="1">
              <a:solidFill>
                <a:srgbClr val="262626"/>
              </a:solidFill>
              <a:latin typeface="Calibri"/>
              <a:ea typeface="Calibri"/>
              <a:cs typeface="Calibri"/>
              <a:sym typeface="Calibri"/>
            </a:endParaRPr>
          </a:p>
        </p:txBody>
      </p:sp>
      <p:sp>
        <p:nvSpPr>
          <p:cNvPr id="133" name="Shape 133"/>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
        <p:nvSpPr>
          <p:cNvPr id="134" name="Shape 134"/>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Shape 135"/>
          <p:cNvSpPr/>
          <p:nvPr/>
        </p:nvSpPr>
        <p:spPr>
          <a:xfrm>
            <a:off x="0" y="0"/>
            <a:ext cx="6858000"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Requirement  Specification(Data Description)</a:t>
            </a:r>
            <a:endParaRPr sz="2400" i="1">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8" name="Subtitle 7"/>
          <p:cNvSpPr>
            <a:spLocks noGrp="1"/>
          </p:cNvSpPr>
          <p:nvPr>
            <p:ph type="subTitle" idx="1"/>
          </p:nvPr>
        </p:nvSpPr>
        <p:spPr>
          <a:xfrm>
            <a:off x="0" y="533400"/>
            <a:ext cx="9144000" cy="5410200"/>
          </a:xfrm>
        </p:spPr>
        <p:txBody>
          <a:bodyPr/>
          <a:lstStyle/>
          <a:p>
            <a:pPr lvl="0" algn="l"/>
            <a:r>
              <a:rPr lang="en-US" sz="1800" u="sng" dirty="0" err="1" smtClean="0">
                <a:solidFill>
                  <a:schemeClr val="tx1">
                    <a:lumMod val="85000"/>
                    <a:lumOff val="15000"/>
                  </a:schemeClr>
                </a:solidFill>
              </a:rPr>
              <a:t>industryvertical</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algn="l"/>
            <a:r>
              <a:rPr lang="en-US" sz="1800" dirty="0" smtClean="0">
                <a:solidFill>
                  <a:schemeClr val="tx1">
                    <a:lumMod val="85000"/>
                    <a:lumOff val="15000"/>
                  </a:schemeClr>
                </a:solidFill>
              </a:rPr>
              <a:t>This denotes the </a:t>
            </a:r>
            <a:r>
              <a:rPr lang="en-US" sz="1800" dirty="0" smtClean="0">
                <a:solidFill>
                  <a:schemeClr val="tx1">
                    <a:lumMod val="85000"/>
                    <a:lumOff val="15000"/>
                  </a:schemeClr>
                </a:solidFill>
              </a:rPr>
              <a:t>field </a:t>
            </a:r>
            <a:r>
              <a:rPr lang="en-US" sz="1800" dirty="0" smtClean="0">
                <a:solidFill>
                  <a:schemeClr val="tx1">
                    <a:lumMod val="85000"/>
                    <a:lumOff val="15000"/>
                  </a:schemeClr>
                </a:solidFill>
              </a:rPr>
              <a:t>of startup </a:t>
            </a:r>
            <a:r>
              <a:rPr lang="en-US" sz="1800" dirty="0" smtClean="0">
                <a:solidFill>
                  <a:schemeClr val="tx1">
                    <a:lumMod val="85000"/>
                    <a:lumOff val="15000"/>
                  </a:schemeClr>
                </a:solidFill>
              </a:rPr>
              <a:t>.</a:t>
            </a:r>
          </a:p>
          <a:p>
            <a:pPr lvl="0" algn="l"/>
            <a:r>
              <a:rPr lang="en-US" sz="1800" u="sng" dirty="0" err="1" smtClean="0">
                <a:solidFill>
                  <a:schemeClr val="tx1">
                    <a:lumMod val="85000"/>
                    <a:lumOff val="15000"/>
                  </a:schemeClr>
                </a:solidFill>
              </a:rPr>
              <a:t>investorsname</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algn="l"/>
            <a:r>
              <a:rPr lang="en-US" sz="1800" dirty="0" smtClean="0">
                <a:solidFill>
                  <a:schemeClr val="tx1">
                    <a:lumMod val="85000"/>
                    <a:lumOff val="15000"/>
                  </a:schemeClr>
                </a:solidFill>
              </a:rPr>
              <a:t> This denotes the </a:t>
            </a:r>
            <a:r>
              <a:rPr lang="en-US" sz="1800" dirty="0" smtClean="0">
                <a:solidFill>
                  <a:schemeClr val="tx1">
                    <a:lumMod val="85000"/>
                    <a:lumOff val="15000"/>
                  </a:schemeClr>
                </a:solidFill>
              </a:rPr>
              <a:t>investor name</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lvl="0" algn="l"/>
            <a:r>
              <a:rPr lang="en-US" sz="1800" u="sng" dirty="0" err="1" smtClean="0">
                <a:solidFill>
                  <a:schemeClr val="tx1">
                    <a:lumMod val="85000"/>
                    <a:lumOff val="15000"/>
                  </a:schemeClr>
                </a:solidFill>
              </a:rPr>
              <a:t>Investmenttype</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algn="l"/>
            <a:r>
              <a:rPr lang="en-US" sz="1800" dirty="0" smtClean="0">
                <a:solidFill>
                  <a:schemeClr val="tx1">
                    <a:lumMod val="85000"/>
                    <a:lumOff val="15000"/>
                  </a:schemeClr>
                </a:solidFill>
              </a:rPr>
              <a:t>This denotes the </a:t>
            </a:r>
            <a:r>
              <a:rPr lang="en-US" sz="1800" dirty="0" smtClean="0">
                <a:solidFill>
                  <a:schemeClr val="tx1">
                    <a:lumMod val="85000"/>
                    <a:lumOff val="15000"/>
                  </a:schemeClr>
                </a:solidFill>
              </a:rPr>
              <a:t>type of investment</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lvl="0" algn="l"/>
            <a:r>
              <a:rPr lang="en-US" sz="1800" u="sng" dirty="0" smtClean="0">
                <a:solidFill>
                  <a:schemeClr val="tx1">
                    <a:lumMod val="85000"/>
                    <a:lumOff val="15000"/>
                  </a:schemeClr>
                </a:solidFill>
              </a:rPr>
              <a:t>amount</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algn="l"/>
            <a:r>
              <a:rPr lang="en-US" sz="1800" dirty="0" smtClean="0">
                <a:solidFill>
                  <a:schemeClr val="tx1">
                    <a:lumMod val="85000"/>
                    <a:lumOff val="15000"/>
                  </a:schemeClr>
                </a:solidFill>
              </a:rPr>
              <a:t> </a:t>
            </a:r>
            <a:r>
              <a:rPr lang="en-US" sz="1800" dirty="0" smtClean="0">
                <a:solidFill>
                  <a:schemeClr val="tx1">
                    <a:lumMod val="85000"/>
                    <a:lumOff val="15000"/>
                  </a:schemeClr>
                </a:solidFill>
              </a:rPr>
              <a:t>This </a:t>
            </a:r>
            <a:r>
              <a:rPr lang="en-US" sz="1800" dirty="0" smtClean="0">
                <a:solidFill>
                  <a:schemeClr val="tx1">
                    <a:lumMod val="85000"/>
                    <a:lumOff val="15000"/>
                  </a:schemeClr>
                </a:solidFill>
              </a:rPr>
              <a:t>denotes the </a:t>
            </a:r>
            <a:r>
              <a:rPr lang="en-US" sz="1800" dirty="0" smtClean="0">
                <a:solidFill>
                  <a:schemeClr val="tx1">
                    <a:lumMod val="85000"/>
                    <a:lumOff val="15000"/>
                  </a:schemeClr>
                </a:solidFill>
              </a:rPr>
              <a:t>either startup group eligible or not</a:t>
            </a:r>
            <a:r>
              <a:rPr lang="en-US" sz="1800" dirty="0" smtClean="0">
                <a:solidFill>
                  <a:schemeClr val="tx1">
                    <a:lumMod val="85000"/>
                    <a:lumOff val="15000"/>
                  </a:schemeClr>
                </a:solidFill>
              </a:rPr>
              <a:t> </a:t>
            </a:r>
            <a:r>
              <a:rPr lang="en-US" sz="1800" dirty="0" smtClean="0">
                <a:solidFill>
                  <a:schemeClr val="tx1">
                    <a:lumMod val="85000"/>
                    <a:lumOff val="15000"/>
                  </a:schemeClr>
                </a:solidFill>
              </a:rPr>
              <a:t>.</a:t>
            </a:r>
          </a:p>
          <a:p>
            <a:pPr lvl="0" algn="l"/>
            <a:endParaRPr lang="en-US" sz="1800" dirty="0" smtClean="0"/>
          </a:p>
          <a:p>
            <a:pPr algn="l"/>
            <a:endParaRPr lang="en-US" sz="1600" dirty="0">
              <a:solidFill>
                <a:schemeClr val="tx1">
                  <a:lumMod val="85000"/>
                  <a:lumOff val="15000"/>
                </a:schemeClr>
              </a:solidFill>
            </a:endParaRPr>
          </a:p>
        </p:txBody>
      </p:sp>
      <p:sp>
        <p:nvSpPr>
          <p:cNvPr id="131" name="Shape 131"/>
          <p:cNvSpPr txBox="1">
            <a:spLocks noGrp="1"/>
          </p:cNvSpPr>
          <p:nvPr>
            <p:ph type="ftr" idx="11"/>
          </p:nvPr>
        </p:nvSpPr>
        <p:spPr>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132" name="Shape 132"/>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7</a:t>
            </a:fld>
            <a:endParaRPr sz="1800" b="1">
              <a:solidFill>
                <a:srgbClr val="262626"/>
              </a:solidFill>
              <a:latin typeface="Calibri"/>
              <a:ea typeface="Calibri"/>
              <a:cs typeface="Calibri"/>
              <a:sym typeface="Calibri"/>
            </a:endParaRPr>
          </a:p>
        </p:txBody>
      </p:sp>
      <p:sp>
        <p:nvSpPr>
          <p:cNvPr id="133" name="Shape 133"/>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
        <p:nvSpPr>
          <p:cNvPr id="134" name="Shape 134"/>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Shape 135"/>
          <p:cNvSpPr/>
          <p:nvPr/>
        </p:nvSpPr>
        <p:spPr>
          <a:xfrm>
            <a:off x="0" y="0"/>
            <a:ext cx="6858000" cy="461665"/>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Requirement  Specification(Data Description)</a:t>
            </a:r>
            <a:endParaRPr sz="2400" i="1">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ftr" idx="11"/>
          </p:nvPr>
        </p:nvSpPr>
        <p:spPr>
          <a:xfrm>
            <a:off x="152400" y="6324600"/>
            <a:ext cx="3200400" cy="218650"/>
          </a:xfrm>
          <a:prstGeom prst="rect">
            <a:avLst/>
          </a:prstGeom>
          <a:noFill/>
          <a:ln>
            <a:noFill/>
          </a:ln>
        </p:spPr>
        <p:txBody>
          <a:bodyPr spcFirstLastPara="1" wrap="square" lIns="0" tIns="3175" rIns="0" bIns="0" anchor="ctr" anchorCtr="0">
            <a:noAutofit/>
          </a:bodyPr>
          <a:lstStyle/>
          <a:p>
            <a:pPr marL="12700" marR="0" lvl="0" indent="0" algn="ctr" rtl="0">
              <a:lnSpc>
                <a:spcPct val="100000"/>
              </a:lnSpc>
              <a:spcBef>
                <a:spcPts val="0"/>
              </a:spcBef>
              <a:spcAft>
                <a:spcPts val="0"/>
              </a:spcAft>
              <a:buNone/>
            </a:pPr>
            <a:r>
              <a:rPr lang="en-US" sz="1400" b="1" i="1" u="sng">
                <a:solidFill>
                  <a:schemeClr val="hlink"/>
                </a:solidFill>
                <a:latin typeface="Calibri"/>
                <a:ea typeface="Calibri"/>
                <a:cs typeface="Calibri"/>
                <a:sym typeface="Calibri"/>
                <a:hlinkClick r:id="rId3"/>
              </a:rPr>
              <a:t>www.globsynfinishingschool.com</a:t>
            </a:r>
            <a:endParaRPr/>
          </a:p>
        </p:txBody>
      </p:sp>
      <p:sp>
        <p:nvSpPr>
          <p:cNvPr id="141" name="Shape 141"/>
          <p:cNvSpPr txBox="1">
            <a:spLocks noGrp="1"/>
          </p:cNvSpPr>
          <p:nvPr>
            <p:ph type="sldNum" idx="12"/>
          </p:nvPr>
        </p:nvSpPr>
        <p:spPr>
          <a:xfrm>
            <a:off x="8610600" y="6400800"/>
            <a:ext cx="273049" cy="157094"/>
          </a:xfrm>
          <a:prstGeom prst="rect">
            <a:avLst/>
          </a:prstGeom>
          <a:noFill/>
          <a:ln>
            <a:noFill/>
          </a:ln>
        </p:spPr>
        <p:txBody>
          <a:bodyPr spcFirstLastPara="1" wrap="square" lIns="0" tIns="0" rIns="0" bIns="0" anchor="ctr" anchorCtr="0">
            <a:noAutofit/>
          </a:bodyPr>
          <a:lstStyle/>
          <a:p>
            <a:pPr marL="25400" marR="0" lvl="0" indent="0" algn="r" rtl="0">
              <a:lnSpc>
                <a:spcPct val="53055"/>
              </a:lnSpc>
              <a:spcBef>
                <a:spcPts val="0"/>
              </a:spcBef>
              <a:spcAft>
                <a:spcPts val="0"/>
              </a:spcAft>
              <a:buNone/>
            </a:pPr>
            <a:fld id="{00000000-1234-1234-1234-123412341234}" type="slidenum">
              <a:rPr lang="en-US" sz="1800" b="1">
                <a:solidFill>
                  <a:srgbClr val="262626"/>
                </a:solidFill>
                <a:latin typeface="Calibri"/>
                <a:ea typeface="Calibri"/>
                <a:cs typeface="Calibri"/>
                <a:sym typeface="Calibri"/>
              </a:rPr>
              <a:pPr marL="25400" marR="0" lvl="0" indent="0" algn="r" rtl="0">
                <a:lnSpc>
                  <a:spcPct val="53055"/>
                </a:lnSpc>
                <a:spcBef>
                  <a:spcPts val="0"/>
                </a:spcBef>
                <a:spcAft>
                  <a:spcPts val="0"/>
                </a:spcAft>
                <a:buNone/>
              </a:pPr>
              <a:t>8</a:t>
            </a:fld>
            <a:endParaRPr sz="1800" b="1">
              <a:solidFill>
                <a:srgbClr val="262626"/>
              </a:solidFill>
              <a:latin typeface="Calibri"/>
              <a:ea typeface="Calibri"/>
              <a:cs typeface="Calibri"/>
              <a:sym typeface="Calibri"/>
            </a:endParaRPr>
          </a:p>
        </p:txBody>
      </p:sp>
      <p:sp>
        <p:nvSpPr>
          <p:cNvPr id="142" name="Shape 142"/>
          <p:cNvSpPr/>
          <p:nvPr/>
        </p:nvSpPr>
        <p:spPr>
          <a:xfrm>
            <a:off x="152400" y="6096000"/>
            <a:ext cx="8763000" cy="45719"/>
          </a:xfrm>
          <a:custGeom>
            <a:avLst/>
            <a:gdLst/>
            <a:ahLst/>
            <a:cxnLst/>
            <a:rect l="0" t="0" r="0" b="0"/>
            <a:pathLst>
              <a:path w="120000" h="120000" extrusionOk="0">
                <a:moveTo>
                  <a:pt x="0" y="0"/>
                </a:moveTo>
                <a:lnTo>
                  <a:pt x="120000" y="0"/>
                </a:lnTo>
              </a:path>
            </a:pathLst>
          </a:custGeom>
          <a:noFill/>
          <a:ln w="12175" cap="flat" cmpd="sng">
            <a:solidFill>
              <a:srgbClr val="4F81BC"/>
            </a:solidFill>
            <a:prstDash val="solid"/>
            <a:round/>
            <a:headEnd type="none" w="med" len="med"/>
            <a:tailEnd type="none" w="med" len="med"/>
          </a:ln>
        </p:spPr>
        <p:txBody>
          <a:bodyPr spcFirstLastPara="1" wrap="square" lIns="0" tIns="0" rIns="0" bIns="0" anchor="t" anchorCtr="0">
            <a:noAutofit/>
          </a:bodyPr>
          <a:lstStyle/>
          <a:p>
            <a:pPr marL="0" marR="0" lvl="0" indent="0" algn="ctr" rtl="0">
              <a:spcBef>
                <a:spcPts val="0"/>
              </a:spcBef>
              <a:spcAft>
                <a:spcPts val="0"/>
              </a:spcAft>
              <a:buNone/>
            </a:pPr>
            <a:endParaRPr sz="1800" b="1">
              <a:solidFill>
                <a:srgbClr val="262626"/>
              </a:solidFill>
              <a:latin typeface="Calibri"/>
              <a:ea typeface="Calibri"/>
              <a:cs typeface="Calibri"/>
              <a:sym typeface="Calibri"/>
            </a:endParaRPr>
          </a:p>
        </p:txBody>
      </p:sp>
      <p:sp>
        <p:nvSpPr>
          <p:cNvPr id="143" name="Shape 143"/>
          <p:cNvSpPr/>
          <p:nvPr/>
        </p:nvSpPr>
        <p:spPr>
          <a:xfrm>
            <a:off x="4114800" y="6248400"/>
            <a:ext cx="1066800" cy="381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262626"/>
              </a:solidFill>
              <a:latin typeface="Calibri"/>
              <a:ea typeface="Calibri"/>
              <a:cs typeface="Calibri"/>
              <a:sym typeface="Calibri"/>
            </a:endParaRPr>
          </a:p>
        </p:txBody>
      </p:sp>
      <p:sp>
        <p:nvSpPr>
          <p:cNvPr id="144" name="Shape 144"/>
          <p:cNvSpPr/>
          <p:nvPr/>
        </p:nvSpPr>
        <p:spPr>
          <a:xfrm>
            <a:off x="0" y="0"/>
            <a:ext cx="4517100" cy="708900"/>
          </a:xfrm>
          <a:prstGeom prst="rect">
            <a:avLst/>
          </a:prstGeom>
          <a:noFill/>
          <a:ln>
            <a:noFill/>
          </a:ln>
        </p:spPr>
        <p:txBody>
          <a:bodyPr spcFirstLastPara="1" wrap="square" lIns="91425" tIns="45700" rIns="91425" bIns="45700" anchor="t" anchorCtr="0">
            <a:noAutofit/>
          </a:bodyPr>
          <a:lstStyle/>
          <a:p>
            <a:pPr marL="12700" marR="0" lvl="0" indent="0" algn="l" rtl="0">
              <a:lnSpc>
                <a:spcPct val="100000"/>
              </a:lnSpc>
              <a:spcBef>
                <a:spcPts val="0"/>
              </a:spcBef>
              <a:spcAft>
                <a:spcPts val="0"/>
              </a:spcAft>
              <a:buNone/>
            </a:pPr>
            <a:r>
              <a:rPr lang="en-US" sz="2400" b="1" i="1">
                <a:solidFill>
                  <a:srgbClr val="365F91"/>
                </a:solidFill>
                <a:latin typeface="Cambria"/>
                <a:ea typeface="Cambria"/>
                <a:cs typeface="Cambria"/>
                <a:sym typeface="Cambria"/>
              </a:rPr>
              <a:t>Approach to problem solution</a:t>
            </a:r>
            <a:endParaRPr sz="2400" i="1">
              <a:solidFill>
                <a:schemeClr val="dk1"/>
              </a:solidFill>
              <a:latin typeface="Cambria"/>
              <a:ea typeface="Cambria"/>
              <a:cs typeface="Cambria"/>
              <a:sym typeface="Cambria"/>
            </a:endParaRPr>
          </a:p>
        </p:txBody>
      </p:sp>
      <p:sp>
        <p:nvSpPr>
          <p:cNvPr id="145" name="Shape 145"/>
          <p:cNvSpPr txBox="1"/>
          <p:nvPr/>
        </p:nvSpPr>
        <p:spPr>
          <a:xfrm>
            <a:off x="144600" y="708900"/>
            <a:ext cx="9007200" cy="6017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600"/>
              </a:spcBef>
              <a:spcAft>
                <a:spcPts val="0"/>
              </a:spcAft>
              <a:buNone/>
            </a:pPr>
            <a:r>
              <a:rPr lang="en-US">
                <a:solidFill>
                  <a:srgbClr val="222222"/>
                </a:solidFill>
              </a:rPr>
              <a:t>In machine learning and statistics, classification is the problem of identifying to which of a set of categories (sub-populations) a new observation belongs, on the basis of a training set of data containing observations (or instances) whose category membership is known. An example would be assigning a given email into "spam" or "non-spam" classes or assigning a diagnosis to a given patient as described by observed characteristics of the patient (gender, blood pressure, presence or absence of certain symptoms, etc.). Classification is an example of pattern recognition.</a:t>
            </a:r>
            <a:endParaRPr>
              <a:solidFill>
                <a:srgbClr val="222222"/>
              </a:solidFill>
            </a:endParaRPr>
          </a:p>
          <a:p>
            <a:pPr marL="0" lvl="0" indent="0" rtl="0">
              <a:lnSpc>
                <a:spcPct val="115000"/>
              </a:lnSpc>
              <a:spcBef>
                <a:spcPts val="600"/>
              </a:spcBef>
              <a:spcAft>
                <a:spcPts val="0"/>
              </a:spcAft>
              <a:buNone/>
            </a:pPr>
            <a:endParaRPr>
              <a:solidFill>
                <a:srgbClr val="222222"/>
              </a:solidFill>
            </a:endParaRPr>
          </a:p>
          <a:p>
            <a:pPr marL="0" lvl="0" indent="0" rtl="0">
              <a:lnSpc>
                <a:spcPct val="115000"/>
              </a:lnSpc>
              <a:spcBef>
                <a:spcPts val="600"/>
              </a:spcBef>
              <a:spcAft>
                <a:spcPts val="0"/>
              </a:spcAft>
              <a:buNone/>
            </a:pPr>
            <a:r>
              <a:rPr lang="en-US">
                <a:solidFill>
                  <a:srgbClr val="222222"/>
                </a:solidFill>
              </a:rPr>
              <a:t>In the terminology of machine learning,[1] classification is considered an instance of supervised learning, i.e. learning where a training set of correctly identified observations is available. The corresponding unsupervised procedure is known as clustering, and involves grouping data into categories based on some measure of inherent similarity or distance.</a:t>
            </a:r>
            <a:endParaRPr>
              <a:solidFill>
                <a:srgbClr val="222222"/>
              </a:solidFill>
            </a:endParaRPr>
          </a:p>
          <a:p>
            <a:pPr marL="0" lvl="0" indent="0" rtl="0">
              <a:lnSpc>
                <a:spcPct val="115000"/>
              </a:lnSpc>
              <a:spcBef>
                <a:spcPts val="600"/>
              </a:spcBef>
              <a:spcAft>
                <a:spcPts val="0"/>
              </a:spcAft>
              <a:buNone/>
            </a:pPr>
            <a:endParaRPr>
              <a:solidFill>
                <a:srgbClr val="222222"/>
              </a:solidFill>
            </a:endParaRPr>
          </a:p>
          <a:p>
            <a:pPr marL="0" lvl="0" indent="0" rtl="0">
              <a:lnSpc>
                <a:spcPct val="115000"/>
              </a:lnSpc>
              <a:spcBef>
                <a:spcPts val="600"/>
              </a:spcBef>
              <a:spcAft>
                <a:spcPts val="0"/>
              </a:spcAft>
              <a:buNone/>
            </a:pPr>
            <a:r>
              <a:rPr lang="en-US">
                <a:solidFill>
                  <a:srgbClr val="222222"/>
                </a:solidFill>
              </a:rPr>
              <a:t>Often, the individual observations are analyzed into a set of quantifiable properties, known variously as explanatory variables or features. These properties may variously be categorical (e.g. "A", "B", "AB" or "O", for blood type), ordinal (e.g. "large", "medium" or "small"), integer-valued (e.g. the number of occurrences of a particular word in an email) or real-valued (e.g. a measurement of blood pressure). Other classifiers work by comparing observations to previous observations by means of a similarity or distance function.</a:t>
            </a:r>
            <a:endParaRPr>
              <a:solidFill>
                <a:srgbClr val="222222"/>
              </a:solidFill>
            </a:endParaRPr>
          </a:p>
          <a:p>
            <a:pPr marL="0" lvl="0" indent="0" rtl="0">
              <a:lnSpc>
                <a:spcPct val="115000"/>
              </a:lnSpc>
              <a:spcBef>
                <a:spcPts val="600"/>
              </a:spcBef>
              <a:spcAft>
                <a:spcPts val="0"/>
              </a:spcAft>
              <a:buNone/>
            </a:pPr>
            <a:endParaRPr>
              <a:solidFill>
                <a:srgbClr val="222222"/>
              </a:solidFill>
            </a:endParaRPr>
          </a:p>
          <a:p>
            <a:pPr marL="0" lvl="0" indent="0" rtl="0">
              <a:lnSpc>
                <a:spcPct val="115000"/>
              </a:lnSpc>
              <a:spcBef>
                <a:spcPts val="600"/>
              </a:spcBef>
              <a:spcAft>
                <a:spcPts val="600"/>
              </a:spcAft>
              <a:buClr>
                <a:schemeClr val="dk1"/>
              </a:buClr>
              <a:buSzPts val="1100"/>
              <a:buFont typeface="Arial"/>
              <a:buNone/>
            </a:pPr>
            <a:r>
              <a:rPr lang="en-US">
                <a:solidFill>
                  <a:srgbClr val="222222"/>
                </a:solidFill>
              </a:rPr>
              <a:t> </a:t>
            </a:r>
            <a:endParaRPr>
              <a:solidFill>
                <a:srgbClr val="22222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Shape 151"/>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rtl="0">
              <a:lnSpc>
                <a:spcPct val="158000"/>
              </a:lnSpc>
              <a:spcBef>
                <a:spcPts val="2200"/>
              </a:spcBef>
              <a:spcAft>
                <a:spcPts val="0"/>
              </a:spcAft>
              <a:buClr>
                <a:schemeClr val="dk1"/>
              </a:buClr>
              <a:buSzPts val="1100"/>
              <a:buFont typeface="Arial"/>
              <a:buNone/>
            </a:pPr>
            <a:r>
              <a:rPr lang="en-US" sz="1600">
                <a:latin typeface="Georgia"/>
                <a:ea typeface="Georgia"/>
                <a:cs typeface="Georgia"/>
                <a:sym typeface="Georgia"/>
              </a:rPr>
              <a:t>Here we have the types of classification algorithms in Machine Learning:</a:t>
            </a:r>
            <a:endParaRPr sz="1600">
              <a:latin typeface="Georgia"/>
              <a:ea typeface="Georgia"/>
              <a:cs typeface="Georgia"/>
              <a:sym typeface="Georgia"/>
            </a:endParaRPr>
          </a:p>
          <a:p>
            <a:pPr marL="749300" lvl="0" indent="-330200" rtl="0">
              <a:lnSpc>
                <a:spcPct val="158000"/>
              </a:lnSpc>
              <a:spcBef>
                <a:spcPts val="2200"/>
              </a:spcBef>
              <a:spcAft>
                <a:spcPts val="0"/>
              </a:spcAft>
              <a:buSzPts val="1600"/>
              <a:buFont typeface="Georgia"/>
              <a:buAutoNum type="arabicPeriod"/>
            </a:pPr>
            <a:r>
              <a:rPr lang="en-US" sz="1600">
                <a:latin typeface="Georgia"/>
                <a:ea typeface="Georgia"/>
                <a:cs typeface="Georgia"/>
                <a:sym typeface="Georgia"/>
              </a:rPr>
              <a:t>Linear Classifiers: Logistic Regression, Naive Bayes Classifier</a:t>
            </a:r>
            <a:endParaRPr sz="1600">
              <a:latin typeface="Georgia"/>
              <a:ea typeface="Georgia"/>
              <a:cs typeface="Georgia"/>
              <a:sym typeface="Georgia"/>
            </a:endParaRPr>
          </a:p>
          <a:p>
            <a:pPr marL="749300" lvl="0" indent="-330200" rtl="0">
              <a:lnSpc>
                <a:spcPct val="158000"/>
              </a:lnSpc>
              <a:spcBef>
                <a:spcPts val="0"/>
              </a:spcBef>
              <a:spcAft>
                <a:spcPts val="0"/>
              </a:spcAft>
              <a:buSzPts val="1600"/>
              <a:buFont typeface="Georgia"/>
              <a:buAutoNum type="arabicPeriod"/>
            </a:pPr>
            <a:r>
              <a:rPr lang="en-US" sz="1600">
                <a:latin typeface="Georgia"/>
                <a:ea typeface="Georgia"/>
                <a:cs typeface="Georgia"/>
                <a:sym typeface="Georgia"/>
              </a:rPr>
              <a:t>Support Vector Machines</a:t>
            </a:r>
            <a:endParaRPr sz="1600">
              <a:latin typeface="Georgia"/>
              <a:ea typeface="Georgia"/>
              <a:cs typeface="Georgia"/>
              <a:sym typeface="Georgia"/>
            </a:endParaRPr>
          </a:p>
          <a:p>
            <a:pPr marL="749300" lvl="0" indent="-330200" rtl="0">
              <a:lnSpc>
                <a:spcPct val="158000"/>
              </a:lnSpc>
              <a:spcBef>
                <a:spcPts val="0"/>
              </a:spcBef>
              <a:spcAft>
                <a:spcPts val="0"/>
              </a:spcAft>
              <a:buSzPts val="1600"/>
              <a:buFont typeface="Georgia"/>
              <a:buAutoNum type="arabicPeriod"/>
            </a:pPr>
            <a:r>
              <a:rPr lang="en-US" sz="1600">
                <a:latin typeface="Georgia"/>
                <a:ea typeface="Georgia"/>
                <a:cs typeface="Georgia"/>
                <a:sym typeface="Georgia"/>
              </a:rPr>
              <a:t>Decision Trees</a:t>
            </a:r>
            <a:endParaRPr sz="1600">
              <a:latin typeface="Georgia"/>
              <a:ea typeface="Georgia"/>
              <a:cs typeface="Georgia"/>
              <a:sym typeface="Georgia"/>
            </a:endParaRPr>
          </a:p>
          <a:p>
            <a:pPr marL="749300" lvl="0" indent="-330200" rtl="0">
              <a:lnSpc>
                <a:spcPct val="158000"/>
              </a:lnSpc>
              <a:spcBef>
                <a:spcPts val="0"/>
              </a:spcBef>
              <a:spcAft>
                <a:spcPts val="0"/>
              </a:spcAft>
              <a:buSzPts val="1600"/>
              <a:buFont typeface="Georgia"/>
              <a:buAutoNum type="arabicPeriod"/>
            </a:pPr>
            <a:r>
              <a:rPr lang="en-US" sz="1600">
                <a:latin typeface="Georgia"/>
                <a:ea typeface="Georgia"/>
                <a:cs typeface="Georgia"/>
                <a:sym typeface="Georgia"/>
              </a:rPr>
              <a:t>Boosted Trees</a:t>
            </a:r>
            <a:endParaRPr sz="1600">
              <a:latin typeface="Georgia"/>
              <a:ea typeface="Georgia"/>
              <a:cs typeface="Georgia"/>
              <a:sym typeface="Georgia"/>
            </a:endParaRPr>
          </a:p>
          <a:p>
            <a:pPr marL="749300" lvl="0" indent="-330200" rtl="0">
              <a:lnSpc>
                <a:spcPct val="158000"/>
              </a:lnSpc>
              <a:spcBef>
                <a:spcPts val="0"/>
              </a:spcBef>
              <a:spcAft>
                <a:spcPts val="0"/>
              </a:spcAft>
              <a:buSzPts val="1600"/>
              <a:buFont typeface="Georgia"/>
              <a:buAutoNum type="arabicPeriod"/>
            </a:pPr>
            <a:r>
              <a:rPr lang="en-US" sz="1600">
                <a:latin typeface="Georgia"/>
                <a:ea typeface="Georgia"/>
                <a:cs typeface="Georgia"/>
                <a:sym typeface="Georgia"/>
              </a:rPr>
              <a:t>Random Forest</a:t>
            </a:r>
            <a:endParaRPr sz="1600">
              <a:latin typeface="Georgia"/>
              <a:ea typeface="Georgia"/>
              <a:cs typeface="Georgia"/>
              <a:sym typeface="Georgia"/>
            </a:endParaRPr>
          </a:p>
          <a:p>
            <a:pPr marL="749300" lvl="0" indent="-330200" rtl="0">
              <a:lnSpc>
                <a:spcPct val="158000"/>
              </a:lnSpc>
              <a:spcBef>
                <a:spcPts val="0"/>
              </a:spcBef>
              <a:spcAft>
                <a:spcPts val="0"/>
              </a:spcAft>
              <a:buSzPts val="1600"/>
              <a:buFont typeface="Georgia"/>
              <a:buAutoNum type="arabicPeriod"/>
            </a:pPr>
            <a:r>
              <a:rPr lang="en-US" sz="1600">
                <a:latin typeface="Georgia"/>
                <a:ea typeface="Georgia"/>
                <a:cs typeface="Georgia"/>
                <a:sym typeface="Georgia"/>
              </a:rPr>
              <a:t>Neural Networks</a:t>
            </a:r>
            <a:endParaRPr sz="1600">
              <a:latin typeface="Georgia"/>
              <a:ea typeface="Georgia"/>
              <a:cs typeface="Georgia"/>
              <a:sym typeface="Georgia"/>
            </a:endParaRPr>
          </a:p>
          <a:p>
            <a:pPr marL="749300" lvl="0" indent="-330200" rtl="0">
              <a:lnSpc>
                <a:spcPct val="158000"/>
              </a:lnSpc>
              <a:spcBef>
                <a:spcPts val="0"/>
              </a:spcBef>
              <a:spcAft>
                <a:spcPts val="0"/>
              </a:spcAft>
              <a:buSzPts val="1600"/>
              <a:buFont typeface="Georgia"/>
              <a:buAutoNum type="arabicPeriod"/>
            </a:pPr>
            <a:r>
              <a:rPr lang="en-US" sz="1600">
                <a:latin typeface="Georgia"/>
                <a:ea typeface="Georgia"/>
                <a:cs typeface="Georgia"/>
                <a:sym typeface="Georgia"/>
              </a:rPr>
              <a:t>Nearest Neighbor</a:t>
            </a:r>
            <a:endParaRPr sz="1600">
              <a:latin typeface="Georgia"/>
              <a:ea typeface="Georgia"/>
              <a:cs typeface="Georgia"/>
              <a:sym typeface="Georgia"/>
            </a:endParaRPr>
          </a:p>
          <a:p>
            <a:pPr marL="0" lvl="0" indent="0">
              <a:spcBef>
                <a:spcPts val="64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3238</Words>
  <PresentationFormat>On-screen Show (4:3)</PresentationFormat>
  <Paragraphs>203</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vt:lpstr>
      <vt:lpstr>Times New Roman</vt:lpstr>
      <vt:lpstr>Georgia</vt:lpstr>
      <vt:lpstr>Roboto</vt:lpstr>
      <vt:lpstr>Office Theme</vt:lpstr>
      <vt:lpstr>Slide 1</vt:lpstr>
      <vt:lpstr>Slide 2</vt:lpstr>
      <vt:lpstr>Slide 3</vt:lpstr>
      <vt:lpstr>Acknowledgement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28</cp:revision>
  <dcterms:modified xsi:type="dcterms:W3CDTF">2018-07-10T06:19:45Z</dcterms:modified>
</cp:coreProperties>
</file>