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3"/>
    <p:sldId id="257" r:id="rId4"/>
    <p:sldId id="261" r:id="rId5"/>
    <p:sldId id="258" r:id="rId6"/>
    <p:sldId id="259" r:id="rId7"/>
    <p:sldId id="260" r:id="rId8"/>
    <p:sldId id="262" r:id="rId9"/>
    <p:sldId id="263" r:id="rId11"/>
    <p:sldId id="264" r:id="rId12"/>
    <p:sldId id="265" r:id="rId13"/>
    <p:sldId id="266" r:id="rId14"/>
    <p:sldId id="267"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2" d="100"/>
          <a:sy n="42" d="100"/>
        </p:scale>
        <p:origin x="48" y="7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2A54C80-263E-416B-A8E0-580EDEADCB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 y="1645920"/>
            <a:ext cx="10904220" cy="2537460"/>
          </a:xfrm>
        </p:spPr>
        <p:txBody>
          <a:bodyPr/>
          <a:lstStyle/>
          <a:p>
            <a:pPr algn="ctr"/>
            <a:r>
              <a:rPr lang="en-US" sz="5000" dirty="0" smtClean="0"/>
              <a:t>Hybrid Regression Model for Soil Moisture Quantity Prediction</a:t>
            </a:r>
            <a:endParaRPr lang="en-US" sz="5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HYBRID DT VS OTHER REGRESSION MODELS</a:t>
            </a:r>
            <a:endParaRPr lang="en-US" dirty="0"/>
          </a:p>
        </p:txBody>
      </p:sp>
      <p:graphicFrame>
        <p:nvGraphicFramePr>
          <p:cNvPr id="0" name="Content Placeholder -1"/>
          <p:cNvGraphicFramePr/>
          <p:nvPr>
            <p:ph idx="1"/>
          </p:nvPr>
        </p:nvGraphicFramePr>
        <p:xfrm>
          <a:off x="425450" y="1351915"/>
          <a:ext cx="9419590" cy="4575175"/>
        </p:xfrm>
        <a:graphic>
          <a:graphicData uri="http://schemas.openxmlformats.org/drawingml/2006/table">
            <a:tbl>
              <a:tblPr firstRow="1" bandRow="1">
                <a:tableStyleId>{5940675A-B579-460E-94D1-54222C63F5DA}</a:tableStyleId>
              </a:tblPr>
              <a:tblGrid>
                <a:gridCol w="1313815"/>
                <a:gridCol w="1736090"/>
                <a:gridCol w="1318895"/>
                <a:gridCol w="1183640"/>
                <a:gridCol w="1349375"/>
                <a:gridCol w="1345565"/>
                <a:gridCol w="1172210"/>
              </a:tblGrid>
              <a:tr h="311785">
                <a:tc rowSpan="2">
                  <a:txBody>
                    <a:bodyPr/>
                    <a:p>
                      <a:pPr indent="0" algn="ctr">
                        <a:buNone/>
                      </a:pPr>
                      <a:r>
                        <a:rPr sz="1800" b="1">
                          <a:latin typeface="Calibri" panose="020F0502020204030204" charset="0"/>
                          <a:cs typeface="Calibri" panose="020F0502020204030204" charset="0"/>
                        </a:rPr>
                        <a:t> ITERATIONS</a:t>
                      </a:r>
                      <a:endParaRPr lang="en-US" sz="1800" b="1">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6">
                  <a:txBody>
                    <a:bodyPr/>
                    <a:p>
                      <a:pPr indent="0" algn="ctr">
                        <a:buNone/>
                      </a:pPr>
                      <a:r>
                        <a:rPr sz="1800" b="1">
                          <a:latin typeface="Calibri" panose="020F0502020204030204" charset="0"/>
                          <a:cs typeface="Calibri" panose="020F0502020204030204" charset="0"/>
                        </a:rPr>
                        <a:t>RMSE OF REGRESSION MODELS</a:t>
                      </a:r>
                      <a:endParaRPr lang="en-US" sz="1800" b="1">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4734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sz="1800" b="1">
                          <a:latin typeface="Calibri" panose="020F0502020204030204" charset="0"/>
                          <a:cs typeface="Calibri" panose="020F0502020204030204" charset="0"/>
                        </a:rPr>
                        <a:t>HYBRID(k=10)</a:t>
                      </a:r>
                      <a:endParaRPr lang="en-US" sz="1800" b="1">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1">
                          <a:latin typeface="Calibri" panose="020F0502020204030204" charset="0"/>
                          <a:cs typeface="Calibri" panose="020F0502020204030204" charset="0"/>
                        </a:rPr>
                        <a:t>DT</a:t>
                      </a:r>
                      <a:endParaRPr lang="en-US" sz="1800" b="1">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1">
                          <a:latin typeface="Calibri" panose="020F0502020204030204" charset="0"/>
                          <a:cs typeface="Calibri" panose="020F0502020204030204" charset="0"/>
                        </a:rPr>
                        <a:t>MLP</a:t>
                      </a:r>
                      <a:endParaRPr lang="en-US" sz="1800" b="1">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1">
                          <a:latin typeface="Calibri" panose="020F0502020204030204" charset="0"/>
                          <a:cs typeface="Calibri" panose="020F0502020204030204" charset="0"/>
                        </a:rPr>
                        <a:t>LR</a:t>
                      </a:r>
                      <a:endParaRPr lang="en-US" sz="1800" b="1">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1">
                          <a:latin typeface="Calibri" panose="020F0502020204030204" charset="0"/>
                          <a:cs typeface="Calibri" panose="020F0502020204030204" charset="0"/>
                        </a:rPr>
                        <a:t>KNN</a:t>
                      </a:r>
                      <a:endParaRPr lang="en-US" sz="1800" b="1">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1">
                          <a:latin typeface="Calibri" panose="020F0502020204030204" charset="0"/>
                          <a:cs typeface="Calibri" panose="020F0502020204030204" charset="0"/>
                        </a:rPr>
                        <a:t>SVM</a:t>
                      </a:r>
                      <a:endParaRPr lang="en-US" sz="1800" b="1">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3855">
                <a:tc>
                  <a:txBody>
                    <a:bodyPr/>
                    <a:p>
                      <a:pPr indent="0" algn="ctr">
                        <a:buNone/>
                      </a:pPr>
                      <a:r>
                        <a:rPr sz="1800" b="0">
                          <a:latin typeface="Calibri" panose="020F0502020204030204" charset="0"/>
                          <a:cs typeface="Calibri" panose="020F0502020204030204" charset="0"/>
                        </a:rPr>
                        <a:t>1</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0.002480</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0.003433</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2.60</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0.006926</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0.006365</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0.020303</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4490">
                <a:tc>
                  <a:txBody>
                    <a:bodyPr/>
                    <a:p>
                      <a:pPr indent="0" algn="ctr">
                        <a:buNone/>
                      </a:pPr>
                      <a:r>
                        <a:rPr sz="1800" b="0">
                          <a:latin typeface="Calibri" panose="020F0502020204030204" charset="0"/>
                          <a:cs typeface="Calibri" panose="020F0502020204030204" charset="0"/>
                        </a:rPr>
                        <a:t>2</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0.002672</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0.003170</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2.48</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0.006926</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0.006365</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0.020303</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4490">
                <a:tc>
                  <a:txBody>
                    <a:bodyPr/>
                    <a:p>
                      <a:pPr indent="0" algn="ctr">
                        <a:buNone/>
                      </a:pPr>
                      <a:r>
                        <a:rPr sz="1800" b="0">
                          <a:latin typeface="Calibri" panose="020F0502020204030204" charset="0"/>
                          <a:cs typeface="Calibri" panose="020F0502020204030204" charset="0"/>
                        </a:rPr>
                        <a:t>3</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0.003256</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0.003415</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2.52</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0.006926</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0.006365</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0.020303</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3855">
                <a:tc>
                  <a:txBody>
                    <a:bodyPr/>
                    <a:p>
                      <a:pPr indent="0" algn="ctr">
                        <a:buNone/>
                      </a:pPr>
                      <a:r>
                        <a:rPr sz="1800" b="0">
                          <a:latin typeface="Calibri" panose="020F0502020204030204" charset="0"/>
                          <a:cs typeface="Calibri" panose="020F0502020204030204" charset="0"/>
                        </a:rPr>
                        <a:t>4</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0.002818</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0.003217</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2.25</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0.006926</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0.006365</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0.020303</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4490">
                <a:tc>
                  <a:txBody>
                    <a:bodyPr/>
                    <a:p>
                      <a:pPr indent="0" algn="ctr">
                        <a:buNone/>
                      </a:pPr>
                      <a:r>
                        <a:rPr sz="1800" b="0">
                          <a:latin typeface="Calibri" panose="020F0502020204030204" charset="0"/>
                          <a:cs typeface="Calibri" panose="020F0502020204030204" charset="0"/>
                        </a:rPr>
                        <a:t>5</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0.003021</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0.003422</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2.23</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0.006926</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0.006365</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0.020303</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4490">
                <a:tc>
                  <a:txBody>
                    <a:bodyPr/>
                    <a:p>
                      <a:pPr indent="0" algn="ctr">
                        <a:buNone/>
                      </a:pPr>
                      <a:r>
                        <a:rPr sz="1800" b="0">
                          <a:latin typeface="Calibri" panose="020F0502020204030204" charset="0"/>
                          <a:cs typeface="Calibri" panose="020F0502020204030204" charset="0"/>
                        </a:rPr>
                        <a:t>6</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0.003209</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0.003260</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2.27</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0.006926</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0.006365</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0.020303</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3855">
                <a:tc>
                  <a:txBody>
                    <a:bodyPr/>
                    <a:p>
                      <a:pPr indent="0" algn="ctr">
                        <a:buNone/>
                      </a:pPr>
                      <a:r>
                        <a:rPr sz="1800" b="0">
                          <a:latin typeface="Calibri" panose="020F0502020204030204" charset="0"/>
                          <a:cs typeface="Calibri" panose="020F0502020204030204" charset="0"/>
                        </a:rPr>
                        <a:t>7</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0.002824</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0.003375</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1.81</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0.006926</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0.006365</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0.020303</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3855">
                <a:tc>
                  <a:txBody>
                    <a:bodyPr/>
                    <a:p>
                      <a:pPr indent="0" algn="ctr">
                        <a:buNone/>
                      </a:pPr>
                      <a:r>
                        <a:rPr sz="1800" b="0">
                          <a:latin typeface="Calibri" panose="020F0502020204030204" charset="0"/>
                          <a:cs typeface="Calibri" panose="020F0502020204030204" charset="0"/>
                        </a:rPr>
                        <a:t>8</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0.002949</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0.003382</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0.86</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0.006926</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0.006365</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0.020303</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3855">
                <a:tc>
                  <a:txBody>
                    <a:bodyPr/>
                    <a:p>
                      <a:pPr indent="0" algn="ctr">
                        <a:buNone/>
                      </a:pPr>
                      <a:r>
                        <a:rPr sz="1800" b="0">
                          <a:latin typeface="Calibri" panose="020F0502020204030204" charset="0"/>
                          <a:cs typeface="Calibri" panose="020F0502020204030204" charset="0"/>
                        </a:rPr>
                        <a:t>9</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0.002951</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0.003446</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0.08</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0.006926</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0.006365</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0.020303</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4490">
                <a:tc>
                  <a:txBody>
                    <a:bodyPr/>
                    <a:p>
                      <a:pPr indent="0" algn="ctr">
                        <a:buNone/>
                      </a:pPr>
                      <a:r>
                        <a:rPr sz="1800" b="0">
                          <a:latin typeface="Calibri" panose="020F0502020204030204" charset="0"/>
                          <a:cs typeface="Calibri" panose="020F0502020204030204" charset="0"/>
                        </a:rPr>
                        <a:t>10</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0.003064</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0.003422</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0.04</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0.006926</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0.006365</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0">
                          <a:latin typeface="Calibri" panose="020F0502020204030204" charset="0"/>
                          <a:cs typeface="Calibri" panose="020F0502020204030204" charset="0"/>
                        </a:rPr>
                        <a:t>0.020303</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8280">
                <a:tc>
                  <a:txBody>
                    <a:bodyPr/>
                    <a:p>
                      <a:pPr indent="0" algn="ctr">
                        <a:buNone/>
                      </a:pPr>
                      <a:r>
                        <a:rPr sz="1800" b="1">
                          <a:latin typeface="Calibri" panose="020F0502020204030204" charset="0"/>
                          <a:cs typeface="Calibri" panose="020F0502020204030204" charset="0"/>
                        </a:rPr>
                        <a:t>AVERAGE</a:t>
                      </a:r>
                      <a:endParaRPr lang="en-US" sz="1800" b="1">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1">
                          <a:latin typeface="Calibri" panose="020F0502020204030204" charset="0"/>
                          <a:cs typeface="Calibri" panose="020F0502020204030204" charset="0"/>
                        </a:rPr>
                        <a:t>0.002924</a:t>
                      </a:r>
                      <a:endParaRPr lang="en-US" sz="1800" b="1">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1">
                          <a:latin typeface="Calibri" panose="020F0502020204030204" charset="0"/>
                          <a:cs typeface="Calibri" panose="020F0502020204030204" charset="0"/>
                        </a:rPr>
                        <a:t>0.003354</a:t>
                      </a:r>
                      <a:endParaRPr lang="en-US" sz="1800" b="1">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1">
                          <a:latin typeface="Calibri" panose="020F0502020204030204" charset="0"/>
                          <a:cs typeface="Calibri" panose="020F0502020204030204" charset="0"/>
                        </a:rPr>
                        <a:t>1.71</a:t>
                      </a:r>
                      <a:endParaRPr lang="en-US" sz="1800" b="1">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1">
                          <a:latin typeface="Calibri" panose="020F0502020204030204" charset="0"/>
                          <a:cs typeface="Calibri" panose="020F0502020204030204" charset="0"/>
                        </a:rPr>
                        <a:t>0.006926</a:t>
                      </a:r>
                      <a:endParaRPr lang="en-US" sz="1800" b="1">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1">
                          <a:latin typeface="Calibri" panose="020F0502020204030204" charset="0"/>
                          <a:cs typeface="Calibri" panose="020F0502020204030204" charset="0"/>
                        </a:rPr>
                        <a:t>0.006365</a:t>
                      </a:r>
                      <a:endParaRPr lang="en-US" sz="1800" b="1">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800" b="1">
                          <a:latin typeface="Calibri" panose="020F0502020204030204" charset="0"/>
                          <a:cs typeface="Calibri" panose="020F0502020204030204" charset="0"/>
                        </a:rPr>
                        <a:t>0.020303</a:t>
                      </a:r>
                      <a:endParaRPr lang="en-US" sz="1800" b="1">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670560"/>
          </a:xfrm>
        </p:spPr>
        <p:txBody>
          <a:bodyPr/>
          <a:lstStyle/>
          <a:p>
            <a:r>
              <a:rPr lang="en-US" dirty="0" smtClean="0"/>
              <a:t>BASE DT VS HYBRID DT MODEL</a:t>
            </a:r>
            <a:endParaRPr lang="en-US" dirty="0"/>
          </a:p>
        </p:txBody>
      </p:sp>
      <p:pic>
        <p:nvPicPr>
          <p:cNvPr id="7" name="Content Placeholder 6"/>
          <p:cNvPicPr>
            <a:picLocks noGrp="1" noChangeAspect="1"/>
          </p:cNvPicPr>
          <p:nvPr>
            <p:ph sz="half" idx="1"/>
          </p:nvPr>
        </p:nvPicPr>
        <p:blipFill rotWithShape="1">
          <a:blip r:embed="rId1">
            <a:extLst>
              <a:ext uri="{28A0092B-C50C-407E-A947-70E740481C1C}">
                <a14:useLocalDpi xmlns:a14="http://schemas.microsoft.com/office/drawing/2010/main" val="0"/>
              </a:ext>
            </a:extLst>
          </a:blip>
          <a:srcRect l="26533" t="33215" r="52358" b="37924"/>
          <a:stretch>
            <a:fillRect/>
          </a:stretch>
        </p:blipFill>
        <p:spPr>
          <a:xfrm>
            <a:off x="365760" y="1280160"/>
            <a:ext cx="5417820" cy="4881283"/>
          </a:xfrm>
        </p:spPr>
      </p:pic>
      <p:pic>
        <p:nvPicPr>
          <p:cNvPr id="8" name="Content Placeholder 7"/>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46394" r="77715" b="22893"/>
          <a:stretch>
            <a:fillRect/>
          </a:stretch>
        </p:blipFill>
        <p:spPr>
          <a:xfrm>
            <a:off x="5891029" y="1406562"/>
            <a:ext cx="5235450" cy="4628477"/>
          </a:xfrm>
        </p:spPr>
      </p:pic>
      <p:sp>
        <p:nvSpPr>
          <p:cNvPr id="9" name="Rectangle 8"/>
          <p:cNvSpPr/>
          <p:nvPr/>
        </p:nvSpPr>
        <p:spPr>
          <a:xfrm>
            <a:off x="1551208" y="6161443"/>
            <a:ext cx="3046924" cy="369332"/>
          </a:xfrm>
          <a:prstGeom prst="rect">
            <a:avLst/>
          </a:prstGeom>
        </p:spPr>
        <p:txBody>
          <a:bodyPr wrap="none">
            <a:spAutoFit/>
          </a:bodyPr>
          <a:lstStyle/>
          <a:p>
            <a:r>
              <a:rPr lang="en-US" dirty="0"/>
              <a:t>Normal Decision Tree Model</a:t>
            </a:r>
            <a:endParaRPr lang="en-US" dirty="0"/>
          </a:p>
        </p:txBody>
      </p:sp>
      <p:sp>
        <p:nvSpPr>
          <p:cNvPr id="10" name="Rectangle 9"/>
          <p:cNvSpPr/>
          <p:nvPr/>
        </p:nvSpPr>
        <p:spPr>
          <a:xfrm>
            <a:off x="7018153" y="6161443"/>
            <a:ext cx="2981201" cy="369332"/>
          </a:xfrm>
          <a:prstGeom prst="rect">
            <a:avLst/>
          </a:prstGeom>
        </p:spPr>
        <p:txBody>
          <a:bodyPr wrap="none">
            <a:spAutoFit/>
          </a:bodyPr>
          <a:lstStyle/>
          <a:p>
            <a:r>
              <a:rPr lang="en-US" dirty="0"/>
              <a:t>Hybrid Decision Tree Model</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br>
              <a:rPr lang="en-US" dirty="0" smtClean="0"/>
            </a:br>
            <a:r>
              <a:rPr lang="en-IN" altLang="en-US" dirty="0" smtClean="0"/>
              <a:t>	</a:t>
            </a:r>
            <a:r>
              <a:rPr lang="en-US" dirty="0" smtClean="0"/>
              <a:t>CONCLUSION</a:t>
            </a:r>
            <a:endParaRPr lang="en-US" dirty="0"/>
          </a:p>
        </p:txBody>
      </p:sp>
      <p:sp>
        <p:nvSpPr>
          <p:cNvPr id="2" name="Content Placeholder 1"/>
          <p:cNvSpPr/>
          <p:nvPr>
            <p:ph idx="1"/>
          </p:nvPr>
        </p:nvSpPr>
        <p:spPr>
          <a:xfrm>
            <a:off x="706544" y="2160589"/>
            <a:ext cx="8596668" cy="3880773"/>
          </a:xfrm>
        </p:spPr>
        <p:txBody>
          <a:bodyPr/>
          <a:p>
            <a:r>
              <a:rPr lang="en-US" sz="2400"/>
              <a:t>The current work proposed a hybrid regression model to predict the soil moisture quantity. The hybrid model involves an initial phase of data clustering. An extensive analysis is done where the proposed hybrid model frame work is compared with the base model on which the model is applied. The results have indicated that the hybrid model is highly capable of improving the performance of regression models to a greater extent in predicting soil moisture quantity prediction.</a:t>
            </a:r>
            <a:endParaRPr 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sz="7200" dirty="0" smtClean="0"/>
              <a:t>THANK YOU</a:t>
            </a:r>
            <a:endParaRPr lang="en-US" sz="7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6300"/>
          </a:xfrm>
        </p:spPr>
        <p:txBody>
          <a:bodyPr/>
          <a:lstStyle/>
          <a:p>
            <a:r>
              <a:rPr lang="en-US" sz="4400" dirty="0" smtClean="0"/>
              <a:t>INTRODUCTION</a:t>
            </a:r>
            <a:endParaRPr lang="en-US" dirty="0"/>
          </a:p>
        </p:txBody>
      </p:sp>
      <p:sp>
        <p:nvSpPr>
          <p:cNvPr id="3" name="Content Placeholder 2"/>
          <p:cNvSpPr>
            <a:spLocks noGrp="1"/>
          </p:cNvSpPr>
          <p:nvPr>
            <p:ph idx="1"/>
          </p:nvPr>
        </p:nvSpPr>
        <p:spPr>
          <a:xfrm>
            <a:off x="677334" y="1485901"/>
            <a:ext cx="8596668" cy="4555462"/>
          </a:xfrm>
        </p:spPr>
        <p:txBody>
          <a:bodyPr>
            <a:normAutofit fontScale="92500"/>
          </a:bodyPr>
          <a:lstStyle/>
          <a:p>
            <a:pPr>
              <a:buClr>
                <a:schemeClr val="accent2">
                  <a:lumMod val="50000"/>
                </a:schemeClr>
              </a:buClr>
              <a:buFont typeface="Wingdings" panose="05000000000000000000" pitchFamily="2" charset="2"/>
              <a:buChar char="q"/>
            </a:pPr>
            <a:r>
              <a:rPr lang="en-US" sz="2800" dirty="0"/>
              <a:t>There are different factors that affect the production of good </a:t>
            </a:r>
            <a:r>
              <a:rPr lang="en-US" sz="2800" dirty="0" smtClean="0"/>
              <a:t>quality </a:t>
            </a:r>
            <a:r>
              <a:rPr lang="en-US" sz="2800" dirty="0"/>
              <a:t>and quantity of crops. </a:t>
            </a:r>
            <a:endParaRPr lang="en-US" sz="2800" dirty="0" smtClean="0"/>
          </a:p>
          <a:p>
            <a:pPr>
              <a:buClr>
                <a:schemeClr val="tx1"/>
              </a:buClr>
              <a:buFont typeface="Wingdings" panose="05000000000000000000" pitchFamily="2" charset="2"/>
              <a:buChar char="q"/>
            </a:pPr>
            <a:r>
              <a:rPr lang="en-US" sz="2800" dirty="0"/>
              <a:t>Growth of plant cells are affected by the scarcity soil moisture, which reduces the plant growth. </a:t>
            </a:r>
            <a:endParaRPr lang="en-US" sz="2800" dirty="0" smtClean="0"/>
          </a:p>
          <a:p>
            <a:pPr>
              <a:buClr>
                <a:schemeClr val="tx1"/>
              </a:buClr>
              <a:buFont typeface="Wingdings" panose="05000000000000000000" pitchFamily="2" charset="2"/>
              <a:buChar char="q"/>
            </a:pPr>
            <a:r>
              <a:rPr lang="en-US" sz="2800" dirty="0"/>
              <a:t>The key challenge </a:t>
            </a:r>
            <a:r>
              <a:rPr lang="en-US" sz="2800" dirty="0" smtClean="0"/>
              <a:t>is </a:t>
            </a:r>
            <a:r>
              <a:rPr lang="en-US" sz="2800" dirty="0"/>
              <a:t>to </a:t>
            </a:r>
            <a:r>
              <a:rPr lang="en-US" sz="2800" dirty="0" smtClean="0"/>
              <a:t>optimize </a:t>
            </a:r>
            <a:r>
              <a:rPr lang="en-US" sz="2800" dirty="0"/>
              <a:t>the uses of natural resources </a:t>
            </a:r>
            <a:r>
              <a:rPr lang="en-US" sz="2800" dirty="0" smtClean="0"/>
              <a:t>&amp; meet </a:t>
            </a:r>
            <a:r>
              <a:rPr lang="en-US" sz="2800" dirty="0"/>
              <a:t>the increasing demand of </a:t>
            </a:r>
            <a:r>
              <a:rPr lang="en-US" sz="2800" dirty="0" smtClean="0"/>
              <a:t>crops.</a:t>
            </a:r>
            <a:endParaRPr lang="en-US" sz="2800" dirty="0" smtClean="0"/>
          </a:p>
          <a:p>
            <a:pPr>
              <a:buClr>
                <a:schemeClr val="tx1"/>
              </a:buClr>
              <a:buFont typeface="Wingdings" panose="05000000000000000000" pitchFamily="2" charset="2"/>
              <a:buChar char="q"/>
            </a:pPr>
            <a:r>
              <a:rPr lang="en-US" sz="2800" dirty="0" smtClean="0"/>
              <a:t>In </a:t>
            </a:r>
            <a:r>
              <a:rPr lang="en-US" sz="2800" dirty="0"/>
              <a:t>the current study, we propose a hybrid regression model </a:t>
            </a:r>
            <a:r>
              <a:rPr lang="en-US" sz="2800" dirty="0" smtClean="0"/>
              <a:t>to </a:t>
            </a:r>
            <a:r>
              <a:rPr lang="en-US" sz="2800" dirty="0"/>
              <a:t>enhance the performance of existing regression models for soil moisture quantity</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3420"/>
          </a:xfrm>
        </p:spPr>
        <p:txBody>
          <a:bodyPr/>
          <a:lstStyle/>
          <a:p>
            <a:r>
              <a:rPr lang="en-US" dirty="0" smtClean="0"/>
              <a:t>PROPOSED METHOD</a:t>
            </a:r>
            <a:endParaRPr lang="en-US" dirty="0"/>
          </a:p>
        </p:txBody>
      </p:sp>
      <p:pic>
        <p:nvPicPr>
          <p:cNvPr id="4" name="Content Placeholder 3"/>
          <p:cNvPicPr>
            <a:picLocks noGrp="1" noChangeAspect="1"/>
          </p:cNvPicPr>
          <p:nvPr>
            <p:ph idx="1"/>
          </p:nvPr>
        </p:nvPicPr>
        <p:blipFill rotWithShape="1">
          <a:blip r:embed="rId1">
            <a:extLst>
              <a:ext uri="{28A0092B-C50C-407E-A947-70E740481C1C}">
                <a14:useLocalDpi xmlns:a14="http://schemas.microsoft.com/office/drawing/2010/main" val="0"/>
              </a:ext>
            </a:extLst>
          </a:blip>
          <a:srcRect l="19982" t="59806" r="53438" b="19618"/>
          <a:stretch>
            <a:fillRect/>
          </a:stretch>
        </p:blipFill>
        <p:spPr>
          <a:xfrm>
            <a:off x="990052" y="1737360"/>
            <a:ext cx="8283950" cy="3634794"/>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3420"/>
          </a:xfrm>
        </p:spPr>
        <p:txBody>
          <a:bodyPr/>
          <a:lstStyle/>
          <a:p>
            <a:r>
              <a:rPr lang="en-US" dirty="0" smtClean="0"/>
              <a:t>INITIAL PHASE</a:t>
            </a:r>
            <a:endParaRPr lang="en-US" dirty="0"/>
          </a:p>
        </p:txBody>
      </p:sp>
      <p:pic>
        <p:nvPicPr>
          <p:cNvPr id="4" name="Content Placeholder 3"/>
          <p:cNvPicPr>
            <a:picLocks noGrp="1" noChangeAspect="1"/>
          </p:cNvPicPr>
          <p:nvPr>
            <p:ph sz="half" idx="1"/>
          </p:nvPr>
        </p:nvPicPr>
        <p:blipFill rotWithShape="1">
          <a:blip r:embed="rId1">
            <a:extLst>
              <a:ext uri="{28A0092B-C50C-407E-A947-70E740481C1C}">
                <a14:useLocalDpi xmlns:a14="http://schemas.microsoft.com/office/drawing/2010/main" val="0"/>
              </a:ext>
            </a:extLst>
          </a:blip>
          <a:srcRect l="22023" t="31253" r="53873" b="31916"/>
          <a:stretch>
            <a:fillRect/>
          </a:stretch>
        </p:blipFill>
        <p:spPr>
          <a:xfrm>
            <a:off x="5581467" y="1623060"/>
            <a:ext cx="4636953" cy="4188113"/>
          </a:xfrm>
        </p:spPr>
      </p:pic>
      <p:sp>
        <p:nvSpPr>
          <p:cNvPr id="5" name="Content Placeholder 4"/>
          <p:cNvSpPr>
            <a:spLocks noGrp="1"/>
          </p:cNvSpPr>
          <p:nvPr>
            <p:ph sz="half" idx="2"/>
          </p:nvPr>
        </p:nvSpPr>
        <p:spPr>
          <a:xfrm>
            <a:off x="677334" y="1536353"/>
            <a:ext cx="4904134" cy="4508153"/>
          </a:xfrm>
        </p:spPr>
        <p:txBody>
          <a:bodyPr>
            <a:normAutofit/>
          </a:bodyPr>
          <a:lstStyle/>
          <a:p>
            <a:pPr>
              <a:buFont typeface="Wingdings" panose="05000000000000000000" pitchFamily="2" charset="2"/>
              <a:buChar char="q"/>
            </a:pPr>
            <a:r>
              <a:rPr lang="en-US" sz="2400" dirty="0" smtClean="0"/>
              <a:t>Initially the </a:t>
            </a:r>
            <a:r>
              <a:rPr lang="en-US" sz="2400" dirty="0"/>
              <a:t>dataset is </a:t>
            </a:r>
            <a:r>
              <a:rPr lang="en-IN" altLang="en-US" sz="2400" dirty="0"/>
              <a:t>unsupervisedly </a:t>
            </a:r>
            <a:r>
              <a:rPr lang="en-US" sz="2400" dirty="0"/>
              <a:t>clustered in to natural </a:t>
            </a:r>
            <a:r>
              <a:rPr lang="en-US" sz="2400" dirty="0" smtClean="0"/>
              <a:t>groups.</a:t>
            </a:r>
            <a:endParaRPr lang="en-US" sz="2400" dirty="0" smtClean="0"/>
          </a:p>
          <a:p>
            <a:pPr>
              <a:buFont typeface="Wingdings" panose="05000000000000000000" pitchFamily="2" charset="2"/>
              <a:buChar char="q"/>
            </a:pPr>
            <a:r>
              <a:rPr lang="en-US" sz="2400" dirty="0"/>
              <a:t>T</a:t>
            </a:r>
            <a:r>
              <a:rPr lang="en-US" sz="2400" dirty="0" smtClean="0"/>
              <a:t>hen </a:t>
            </a:r>
            <a:r>
              <a:rPr lang="en-US" sz="2400" dirty="0"/>
              <a:t>for each of those clusters a separate regression model is applied</a:t>
            </a:r>
            <a:r>
              <a:rPr lang="en-US" sz="2400" dirty="0" smtClean="0"/>
              <a:t>.</a:t>
            </a:r>
            <a:endParaRPr lang="en-US" sz="2400" dirty="0" smtClean="0"/>
          </a:p>
          <a:p>
            <a:pPr>
              <a:buFont typeface="Wingdings" panose="05000000000000000000" pitchFamily="2" charset="2"/>
              <a:buChar char="q"/>
            </a:pPr>
            <a:r>
              <a:rPr lang="en-US" sz="2400" dirty="0"/>
              <a:t>The </a:t>
            </a:r>
            <a:r>
              <a:rPr lang="en-US" sz="2400" dirty="0" err="1"/>
              <a:t>train_regressor</a:t>
            </a:r>
            <a:r>
              <a:rPr lang="en-US" sz="2400" dirty="0" smtClean="0"/>
              <a:t>() method </a:t>
            </a:r>
            <a:r>
              <a:rPr lang="en-US" sz="2400" dirty="0"/>
              <a:t>can be any regression model training phase. </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3420"/>
          </a:xfrm>
        </p:spPr>
        <p:txBody>
          <a:bodyPr/>
          <a:lstStyle/>
          <a:p>
            <a:r>
              <a:rPr lang="en-US" dirty="0" smtClean="0"/>
              <a:t>TRAINING PHASE</a:t>
            </a:r>
            <a:endParaRPr lang="en-US" dirty="0"/>
          </a:p>
        </p:txBody>
      </p:sp>
      <p:pic>
        <p:nvPicPr>
          <p:cNvPr id="6" name="Content Placeholder 5"/>
          <p:cNvPicPr>
            <a:picLocks noGrp="1" noChangeAspect="1"/>
          </p:cNvPicPr>
          <p:nvPr>
            <p:ph idx="1"/>
          </p:nvPr>
        </p:nvPicPr>
        <p:blipFill rotWithShape="1">
          <a:blip r:embed="rId1">
            <a:extLst>
              <a:ext uri="{28A0092B-C50C-407E-A947-70E740481C1C}">
                <a14:useLocalDpi xmlns:a14="http://schemas.microsoft.com/office/drawing/2010/main" val="0"/>
              </a:ext>
            </a:extLst>
          </a:blip>
          <a:srcRect l="3709" t="60295" r="70253" b="11726"/>
          <a:stretch>
            <a:fillRect/>
          </a:stretch>
        </p:blipFill>
        <p:spPr>
          <a:xfrm>
            <a:off x="502920" y="1303020"/>
            <a:ext cx="8199582" cy="4953914"/>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1980"/>
          </a:xfrm>
        </p:spPr>
        <p:txBody>
          <a:bodyPr>
            <a:normAutofit fontScale="90000"/>
          </a:bodyPr>
          <a:lstStyle/>
          <a:p>
            <a:r>
              <a:rPr lang="en-US" dirty="0" smtClean="0"/>
              <a:t>TESTING PHASE</a:t>
            </a:r>
            <a:endParaRPr lang="en-US" dirty="0"/>
          </a:p>
        </p:txBody>
      </p:sp>
      <p:pic>
        <p:nvPicPr>
          <p:cNvPr id="4" name="Content Placeholder 3"/>
          <p:cNvPicPr>
            <a:picLocks noGrp="1" noChangeAspect="1"/>
          </p:cNvPicPr>
          <p:nvPr>
            <p:ph idx="1"/>
          </p:nvPr>
        </p:nvPicPr>
        <p:blipFill rotWithShape="1">
          <a:blip r:embed="rId1">
            <a:extLst>
              <a:ext uri="{28A0092B-C50C-407E-A947-70E740481C1C}">
                <a14:useLocalDpi xmlns:a14="http://schemas.microsoft.com/office/drawing/2010/main" val="0"/>
              </a:ext>
            </a:extLst>
          </a:blip>
          <a:srcRect l="20821" t="36913" r="53638" b="42737"/>
          <a:stretch>
            <a:fillRect/>
          </a:stretch>
        </p:blipFill>
        <p:spPr>
          <a:xfrm>
            <a:off x="677334" y="1211580"/>
            <a:ext cx="8769487" cy="4453414"/>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670560"/>
          </a:xfrm>
        </p:spPr>
        <p:txBody>
          <a:bodyPr/>
          <a:lstStyle/>
          <a:p>
            <a:r>
              <a:rPr lang="en-US" dirty="0"/>
              <a:t>RMSE VS. NUMBER OF CLUSTERS</a:t>
            </a:r>
            <a:endParaRPr lang="en-US" dirty="0"/>
          </a:p>
        </p:txBody>
      </p:sp>
      <p:sp>
        <p:nvSpPr>
          <p:cNvPr id="5" name="Content Placeholder 4"/>
          <p:cNvSpPr>
            <a:spLocks noGrp="1"/>
          </p:cNvSpPr>
          <p:nvPr>
            <p:ph sz="half" idx="1"/>
          </p:nvPr>
        </p:nvSpPr>
        <p:spPr>
          <a:xfrm>
            <a:off x="677334" y="1603360"/>
            <a:ext cx="5014806" cy="4046220"/>
          </a:xfrm>
        </p:spPr>
        <p:txBody>
          <a:bodyPr>
            <a:normAutofit/>
          </a:bodyPr>
          <a:lstStyle/>
          <a:p>
            <a:pPr>
              <a:buFont typeface="Wingdings" panose="05000000000000000000" pitchFamily="2" charset="2"/>
              <a:buChar char="q"/>
            </a:pPr>
            <a:r>
              <a:rPr lang="en-US" sz="2400" dirty="0"/>
              <a:t>V</a:t>
            </a:r>
            <a:r>
              <a:rPr lang="en-US" sz="2400" dirty="0" smtClean="0"/>
              <a:t>alue </a:t>
            </a:r>
            <a:r>
              <a:rPr lang="en-US" sz="2400" dirty="0"/>
              <a:t>of K in k-means clustering is </a:t>
            </a:r>
            <a:r>
              <a:rPr lang="en-US" sz="2400" dirty="0" smtClean="0"/>
              <a:t>important in </a:t>
            </a:r>
            <a:r>
              <a:rPr lang="en-US" sz="2400" dirty="0"/>
              <a:t>getting the best cluster results</a:t>
            </a:r>
            <a:r>
              <a:rPr lang="en-US" sz="2400" dirty="0" smtClean="0"/>
              <a:t>.</a:t>
            </a:r>
            <a:endParaRPr lang="en-US" sz="2400" dirty="0" smtClean="0"/>
          </a:p>
          <a:p>
            <a:pPr>
              <a:buFont typeface="Wingdings" panose="05000000000000000000" pitchFamily="2" charset="2"/>
              <a:buChar char="q"/>
            </a:pPr>
            <a:r>
              <a:rPr lang="en-US" sz="2400" dirty="0"/>
              <a:t>Starting with an initial k value of 2, </a:t>
            </a:r>
            <a:r>
              <a:rPr lang="en-US" sz="2400" dirty="0" smtClean="0"/>
              <a:t>varied </a:t>
            </a:r>
            <a:r>
              <a:rPr lang="en-US" sz="2400" dirty="0"/>
              <a:t>between 2 to 18 at interval of 4</a:t>
            </a:r>
            <a:r>
              <a:rPr lang="en-US" sz="2400" dirty="0" smtClean="0"/>
              <a:t>.</a:t>
            </a:r>
            <a:endParaRPr lang="en-US" sz="2400" dirty="0" smtClean="0"/>
          </a:p>
          <a:p>
            <a:pPr>
              <a:buFont typeface="Wingdings" panose="05000000000000000000" pitchFamily="2" charset="2"/>
              <a:buChar char="q"/>
            </a:pPr>
            <a:r>
              <a:rPr lang="en-US" sz="2400" dirty="0"/>
              <a:t>For each k value the resultant RMSE value of the hybrid model has been </a:t>
            </a:r>
            <a:r>
              <a:rPr lang="en-US" sz="2400" dirty="0" smtClean="0"/>
              <a:t>calculated.</a:t>
            </a:r>
            <a:endParaRPr lang="en-US" sz="2400" dirty="0" smtClean="0"/>
          </a:p>
        </p:txBody>
      </p:sp>
      <p:graphicFrame>
        <p:nvGraphicFramePr>
          <p:cNvPr id="18" name="Table 17"/>
          <p:cNvGraphicFramePr/>
          <p:nvPr/>
        </p:nvGraphicFramePr>
        <p:xfrm>
          <a:off x="5573395" y="1841500"/>
          <a:ext cx="4959350" cy="3661410"/>
        </p:xfrm>
        <a:graphic>
          <a:graphicData uri="http://schemas.openxmlformats.org/drawingml/2006/table">
            <a:tbl>
              <a:tblPr firstRow="1" bandRow="1">
                <a:tableStyleId>{5940675A-B579-460E-94D1-54222C63F5DA}</a:tableStyleId>
              </a:tblPr>
              <a:tblGrid>
                <a:gridCol w="713740"/>
                <a:gridCol w="811530"/>
                <a:gridCol w="884555"/>
                <a:gridCol w="869950"/>
                <a:gridCol w="853440"/>
                <a:gridCol w="826135"/>
              </a:tblGrid>
              <a:tr h="594360">
                <a:tc>
                  <a:txBody>
                    <a:bodyPr/>
                    <a:p>
                      <a:pPr indent="0" algn="ctr">
                        <a:buNone/>
                      </a:pPr>
                      <a:r>
                        <a:rPr lang="en-IN" sz="1400" b="1">
                          <a:latin typeface="Calibri" panose="020F0502020204030204" charset="0"/>
                          <a:cs typeface="Calibri" panose="020F0502020204030204" charset="0"/>
                        </a:rPr>
                        <a:t>      </a:t>
                      </a:r>
                      <a:r>
                        <a:rPr sz="1400" b="1">
                          <a:latin typeface="Calibri" panose="020F0502020204030204" charset="0"/>
                          <a:cs typeface="Calibri" panose="020F0502020204030204" charset="0"/>
                        </a:rPr>
                        <a:t>K </a:t>
                      </a:r>
                      <a:endParaRPr sz="1400" b="1">
                        <a:latin typeface="Calibri" panose="020F0502020204030204" charset="0"/>
                        <a:cs typeface="Calibri" panose="020F0502020204030204" charset="0"/>
                      </a:endParaRPr>
                    </a:p>
                    <a:p>
                      <a:pPr indent="0" algn="ctr">
                        <a:buNone/>
                      </a:pPr>
                      <a:endParaRPr sz="1400" b="1">
                        <a:latin typeface="Calibri" panose="020F0502020204030204" charset="0"/>
                        <a:cs typeface="Calibri" panose="020F0502020204030204" charset="0"/>
                      </a:endParaRPr>
                    </a:p>
                    <a:p>
                      <a:pPr indent="0" algn="ctr">
                        <a:buNone/>
                      </a:pPr>
                      <a:r>
                        <a:rPr sz="1400" b="1">
                          <a:latin typeface="Calibri" panose="020F0502020204030204" charset="0"/>
                          <a:cs typeface="Calibri" panose="020F0502020204030204" charset="0"/>
                        </a:rPr>
                        <a:t>MODEL</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400" b="1">
                          <a:latin typeface="Calibri" panose="020F0502020204030204" charset="0"/>
                          <a:cs typeface="Calibri" panose="020F0502020204030204" charset="0"/>
                        </a:rPr>
                        <a:t> 2</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400" b="1">
                          <a:latin typeface="Calibri" panose="020F0502020204030204" charset="0"/>
                          <a:cs typeface="Calibri" panose="020F0502020204030204" charset="0"/>
                        </a:rPr>
                        <a:t> 6</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400" b="1">
                          <a:latin typeface="Calibri" panose="020F0502020204030204" charset="0"/>
                          <a:cs typeface="Calibri" panose="020F0502020204030204" charset="0"/>
                        </a:rPr>
                        <a:t> 10 </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400" b="1">
                          <a:latin typeface="Calibri" panose="020F0502020204030204" charset="0"/>
                          <a:cs typeface="Calibri" panose="020F0502020204030204" charset="0"/>
                        </a:rPr>
                        <a:t> 14</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400" b="1">
                          <a:latin typeface="Calibri" panose="020F0502020204030204" charset="0"/>
                          <a:cs typeface="Calibri" panose="020F0502020204030204" charset="0"/>
                        </a:rPr>
                        <a:t> 18</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5460">
                <a:tc>
                  <a:txBody>
                    <a:bodyPr/>
                    <a:p>
                      <a:pPr indent="0" algn="ctr">
                        <a:buNone/>
                      </a:pPr>
                      <a:r>
                        <a:rPr sz="1400" b="1">
                          <a:latin typeface="Calibri" panose="020F0502020204030204" charset="0"/>
                          <a:cs typeface="Calibri" panose="020F0502020204030204" charset="0"/>
                        </a:rPr>
                        <a:t> DT</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400" b="0">
                          <a:latin typeface="Calibri" panose="020F0502020204030204" charset="0"/>
                          <a:cs typeface="Calibri" panose="020F0502020204030204" charset="0"/>
                        </a:rPr>
                        <a:t> 0.00301</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400" b="0">
                          <a:latin typeface="Calibri" panose="020F0502020204030204" charset="0"/>
                          <a:cs typeface="Calibri" panose="020F0502020204030204" charset="0"/>
                        </a:rPr>
                        <a:t> 0.002852</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400" b="0">
                          <a:latin typeface="Calibri" panose="020F0502020204030204" charset="0"/>
                          <a:cs typeface="Calibri" panose="020F0502020204030204" charset="0"/>
                        </a:rPr>
                        <a:t> 0.002480</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400" b="0">
                          <a:latin typeface="Calibri" panose="020F0502020204030204" charset="0"/>
                          <a:cs typeface="Calibri" panose="020F0502020204030204" charset="0"/>
                        </a:rPr>
                        <a:t> 0.003346</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400" b="0">
                          <a:latin typeface="Calibri" panose="020F0502020204030204" charset="0"/>
                          <a:cs typeface="Calibri" panose="020F0502020204030204" charset="0"/>
                        </a:rPr>
                        <a:t> 0.003798</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6730">
                <a:tc>
                  <a:txBody>
                    <a:bodyPr/>
                    <a:p>
                      <a:pPr indent="0" algn="ctr">
                        <a:buNone/>
                      </a:pPr>
                      <a:r>
                        <a:rPr sz="1400" b="1">
                          <a:latin typeface="Calibri" panose="020F0502020204030204" charset="0"/>
                          <a:cs typeface="Calibri" panose="020F0502020204030204" charset="0"/>
                        </a:rPr>
                        <a:t> MLP</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400" b="0">
                          <a:latin typeface="Calibri" panose="020F0502020204030204" charset="0"/>
                          <a:cs typeface="Calibri" panose="020F0502020204030204" charset="0"/>
                        </a:rPr>
                        <a:t> 1.826</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400" b="0">
                          <a:latin typeface="Calibri" panose="020F0502020204030204" charset="0"/>
                          <a:cs typeface="Calibri" panose="020F0502020204030204" charset="0"/>
                        </a:rPr>
                        <a:t> 1.708</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400" b="0">
                          <a:latin typeface="Calibri" panose="020F0502020204030204" charset="0"/>
                          <a:cs typeface="Calibri" panose="020F0502020204030204" charset="0"/>
                        </a:rPr>
                        <a:t> 1.512</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400" b="0">
                          <a:latin typeface="Calibri" panose="020F0502020204030204" charset="0"/>
                          <a:cs typeface="Calibri" panose="020F0502020204030204" charset="0"/>
                        </a:rPr>
                        <a:t> 1.661</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400" b="0">
                          <a:latin typeface="Calibri" panose="020F0502020204030204" charset="0"/>
                          <a:cs typeface="Calibri" panose="020F0502020204030204" charset="0"/>
                        </a:rPr>
                        <a:t> 1.445</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19430">
                <a:tc>
                  <a:txBody>
                    <a:bodyPr/>
                    <a:p>
                      <a:pPr indent="0" algn="ctr">
                        <a:buNone/>
                      </a:pPr>
                      <a:r>
                        <a:rPr sz="1400" b="1">
                          <a:latin typeface="Calibri" panose="020F0502020204030204" charset="0"/>
                          <a:cs typeface="Calibri" panose="020F0502020204030204" charset="0"/>
                        </a:rPr>
                        <a:t> LR</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400" b="0">
                          <a:latin typeface="Calibri" panose="020F0502020204030204" charset="0"/>
                          <a:cs typeface="Calibri" panose="020F0502020204030204" charset="0"/>
                        </a:rPr>
                        <a:t> 0.00678</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400" b="0">
                          <a:latin typeface="Calibri" panose="020F0502020204030204" charset="0"/>
                          <a:cs typeface="Calibri" panose="020F0502020204030204" charset="0"/>
                        </a:rPr>
                        <a:t> 0.005381</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400" b="0">
                          <a:latin typeface="Calibri" panose="020F0502020204030204" charset="0"/>
                          <a:cs typeface="Calibri" panose="020F0502020204030204" charset="0"/>
                        </a:rPr>
                        <a:t> 0.004453</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400" b="0">
                          <a:latin typeface="Calibri" panose="020F0502020204030204" charset="0"/>
                          <a:cs typeface="Calibri" panose="020F0502020204030204" charset="0"/>
                        </a:rPr>
                        <a:t> 0.003840</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400" b="0">
                          <a:latin typeface="Calibri" panose="020F0502020204030204" charset="0"/>
                          <a:cs typeface="Calibri" panose="020F0502020204030204" charset="0"/>
                        </a:rPr>
                        <a:t> 0.003699</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18160">
                <a:tc>
                  <a:txBody>
                    <a:bodyPr/>
                    <a:p>
                      <a:pPr indent="0" algn="ctr">
                        <a:buNone/>
                      </a:pPr>
                      <a:r>
                        <a:rPr sz="1400" b="1">
                          <a:latin typeface="Calibri" panose="020F0502020204030204" charset="0"/>
                          <a:cs typeface="Calibri" panose="020F0502020204030204" charset="0"/>
                        </a:rPr>
                        <a:t> KNN</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400" b="0">
                          <a:latin typeface="Calibri" panose="020F0502020204030204" charset="0"/>
                          <a:cs typeface="Calibri" panose="020F0502020204030204" charset="0"/>
                        </a:rPr>
                        <a:t> 0.00641</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400" b="0">
                          <a:latin typeface="Calibri" panose="020F0502020204030204" charset="0"/>
                          <a:cs typeface="Calibri" panose="020F0502020204030204" charset="0"/>
                        </a:rPr>
                        <a:t> 0.006007</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400" b="0">
                          <a:latin typeface="Calibri" panose="020F0502020204030204" charset="0"/>
                          <a:cs typeface="Calibri" panose="020F0502020204030204" charset="0"/>
                        </a:rPr>
                        <a:t> 0.005884</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400" b="0">
                          <a:latin typeface="Calibri" panose="020F0502020204030204" charset="0"/>
                          <a:cs typeface="Calibri" panose="020F0502020204030204" charset="0"/>
                        </a:rPr>
                        <a:t> 0.006162</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400" b="0">
                          <a:latin typeface="Calibri" panose="020F0502020204030204" charset="0"/>
                          <a:cs typeface="Calibri" panose="020F0502020204030204" charset="0"/>
                        </a:rPr>
                        <a:t> 0.005555</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4030">
                <a:tc>
                  <a:txBody>
                    <a:bodyPr/>
                    <a:p>
                      <a:pPr indent="0" algn="ctr">
                        <a:buNone/>
                      </a:pPr>
                      <a:r>
                        <a:rPr sz="1400" b="1">
                          <a:latin typeface="Calibri" panose="020F0502020204030204" charset="0"/>
                          <a:cs typeface="Calibri" panose="020F0502020204030204" charset="0"/>
                        </a:rPr>
                        <a:t> SVM</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400" b="0">
                          <a:latin typeface="Calibri" panose="020F0502020204030204" charset="0"/>
                          <a:cs typeface="Calibri" panose="020F0502020204030204" charset="0"/>
                        </a:rPr>
                        <a:t> 0.01956</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400" b="0">
                          <a:latin typeface="Calibri" panose="020F0502020204030204" charset="0"/>
                          <a:cs typeface="Calibri" panose="020F0502020204030204" charset="0"/>
                        </a:rPr>
                        <a:t> 0.016453</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400" b="0">
                          <a:latin typeface="Calibri" panose="020F0502020204030204" charset="0"/>
                          <a:cs typeface="Calibri" panose="020F0502020204030204" charset="0"/>
                        </a:rPr>
                        <a:t> 0.012573</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400" b="0">
                          <a:latin typeface="Calibri" panose="020F0502020204030204" charset="0"/>
                          <a:cs typeface="Calibri" panose="020F0502020204030204" charset="0"/>
                        </a:rPr>
                        <a:t> 0.011341</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sz="1400" b="0">
                          <a:latin typeface="Calibri" panose="020F0502020204030204" charset="0"/>
                          <a:cs typeface="Calibri" panose="020F0502020204030204" charset="0"/>
                        </a:rPr>
                        <a:t> 0.009735</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19" name="Picture 18"/>
          <p:cNvPicPr/>
          <p:nvPr/>
        </p:nvPicPr>
        <p:blipFill>
          <a:blip r:embed="rId1"/>
          <a:stretch>
            <a:fillRect/>
          </a:stretch>
        </p:blipFill>
        <p:spPr>
          <a:xfrm>
            <a:off x="5573395" y="1841500"/>
            <a:ext cx="749300" cy="493395"/>
          </a:xfrm>
          <a:prstGeom prst="rect">
            <a:avLst/>
          </a:prstGeom>
          <a:noFill/>
          <a:ln w="9525">
            <a:noFill/>
          </a:ln>
        </p:spPr>
      </p:pic>
      <p:sp>
        <p:nvSpPr>
          <p:cNvPr id="20" name="Content Placeholder 19"/>
          <p:cNvSpPr/>
          <p:nvPr>
            <p:ph sz="half" idx="2"/>
          </p:nvPr>
        </p:nvSpPr>
        <p:spPr>
          <a:xfrm>
            <a:off x="5771325" y="2160589"/>
            <a:ext cx="4184034" cy="3880773"/>
          </a:xfrm>
        </p:spPr>
        <p:txBody>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4840"/>
          </a:xfrm>
        </p:spPr>
        <p:txBody>
          <a:bodyPr>
            <a:normAutofit fontScale="90000"/>
          </a:bodyPr>
          <a:lstStyle/>
          <a:p>
            <a:r>
              <a:rPr lang="en-US" dirty="0"/>
              <a:t>RMSE VS. NUMBER OF CLUSTERS</a:t>
            </a:r>
            <a:endParaRPr lang="en-US" dirty="0"/>
          </a:p>
        </p:txBody>
      </p:sp>
      <p:sp>
        <p:nvSpPr>
          <p:cNvPr id="3" name="Content Placeholder 2"/>
          <p:cNvSpPr>
            <a:spLocks noGrp="1"/>
          </p:cNvSpPr>
          <p:nvPr>
            <p:ph sz="half" idx="1"/>
          </p:nvPr>
        </p:nvSpPr>
        <p:spPr>
          <a:xfrm>
            <a:off x="677335" y="1508760"/>
            <a:ext cx="2888826" cy="4617720"/>
          </a:xfrm>
        </p:spPr>
        <p:txBody>
          <a:bodyPr>
            <a:normAutofit/>
          </a:bodyPr>
          <a:lstStyle/>
          <a:p>
            <a:pPr>
              <a:buFont typeface="Wingdings" panose="05000000000000000000" pitchFamily="2" charset="2"/>
              <a:buChar char="q"/>
            </a:pPr>
            <a:r>
              <a:rPr lang="en-US" sz="2400" dirty="0" smtClean="0"/>
              <a:t>Increasing </a:t>
            </a:r>
            <a:r>
              <a:rPr lang="en-US" sz="2400" dirty="0"/>
              <a:t>the number of clusters, the error i.e. the RMSE is </a:t>
            </a:r>
            <a:r>
              <a:rPr lang="en-US" sz="2400" dirty="0" smtClean="0"/>
              <a:t>minimized.</a:t>
            </a:r>
            <a:endParaRPr lang="en-US" sz="2400" dirty="0" smtClean="0"/>
          </a:p>
          <a:p>
            <a:pPr>
              <a:buFont typeface="Wingdings" panose="05000000000000000000" pitchFamily="2" charset="2"/>
              <a:buChar char="q"/>
            </a:pPr>
            <a:r>
              <a:rPr lang="en-US" sz="2400" dirty="0"/>
              <a:t>For this study k value has been chosen as 10 as it gives the best result.</a:t>
            </a:r>
            <a:endParaRPr lang="en-US" sz="2400" dirty="0"/>
          </a:p>
        </p:txBody>
      </p:sp>
      <p:pic>
        <p:nvPicPr>
          <p:cNvPr id="6" name="Picture 3"/>
          <p:cNvPicPr>
            <a:picLocks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3445510" y="1234440"/>
            <a:ext cx="5708015" cy="5397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1980"/>
          </a:xfrm>
        </p:spPr>
        <p:txBody>
          <a:bodyPr>
            <a:normAutofit fontScale="90000"/>
          </a:bodyPr>
          <a:lstStyle/>
          <a:p>
            <a:r>
              <a:rPr lang="en-US" dirty="0"/>
              <a:t>RMSE OF BASE AND HYBRID MODEL</a:t>
            </a:r>
            <a:endParaRPr lang="en-US" dirty="0"/>
          </a:p>
        </p:txBody>
      </p:sp>
      <p:pic>
        <p:nvPicPr>
          <p:cNvPr id="5" name="Content Placeholder 4"/>
          <p:cNvPicPr>
            <a:picLocks noGrp="1" noChangeAspect="1"/>
          </p:cNvPicPr>
          <p:nvPr>
            <p:ph sz="half" idx="1"/>
          </p:nvPr>
        </p:nvPicPr>
        <p:blipFill rotWithShape="1">
          <a:blip r:embed="rId1">
            <a:extLst>
              <a:ext uri="{28A0092B-C50C-407E-A947-70E740481C1C}">
                <a14:useLocalDpi xmlns:a14="http://schemas.microsoft.com/office/drawing/2010/main" val="0"/>
              </a:ext>
            </a:extLst>
          </a:blip>
          <a:srcRect l="30974" t="63235" r="52716" b="22549"/>
          <a:stretch>
            <a:fillRect/>
          </a:stretch>
        </p:blipFill>
        <p:spPr>
          <a:xfrm>
            <a:off x="297180" y="2128692"/>
            <a:ext cx="5208927" cy="2697480"/>
          </a:xfrm>
        </p:spPr>
      </p:pic>
      <p:pic>
        <p:nvPicPr>
          <p:cNvPr id="8" name="Content Placeholder 7"/>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582" t="32941" r="76655" b="41279"/>
          <a:stretch>
            <a:fillRect/>
          </a:stretch>
        </p:blipFill>
        <p:spPr>
          <a:xfrm>
            <a:off x="5506107" y="1668781"/>
            <a:ext cx="4643733" cy="4179360"/>
          </a:xfr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2809</Words>
  <Application>WPS Presentation</Application>
  <PresentationFormat>Widescreen</PresentationFormat>
  <Paragraphs>304</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SimSun</vt:lpstr>
      <vt:lpstr>Wingdings</vt:lpstr>
      <vt:lpstr>Wingdings 3</vt:lpstr>
      <vt:lpstr>Arial</vt:lpstr>
      <vt:lpstr>Trebuchet MS</vt:lpstr>
      <vt:lpstr>Microsoft YaHei</vt:lpstr>
      <vt:lpstr/>
      <vt:lpstr>Arial Unicode MS</vt:lpstr>
      <vt:lpstr>Calibri</vt:lpstr>
      <vt:lpstr>Segoe Print</vt:lpstr>
      <vt:lpstr>Facet</vt:lpstr>
      <vt:lpstr>Hybrid Regression Model for Soil Moisture Quantity Prediction</vt:lpstr>
      <vt:lpstr>INTRODUCTION</vt:lpstr>
      <vt:lpstr>PROPOSED METHOD</vt:lpstr>
      <vt:lpstr>INITIAL PHASE</vt:lpstr>
      <vt:lpstr>TRAINING PHASE</vt:lpstr>
      <vt:lpstr>TESTING PHASE</vt:lpstr>
      <vt:lpstr>RMSE VS. NUMBER OF CLUSTERS</vt:lpstr>
      <vt:lpstr>RMSE VS. NUMBER OF CLUSTERS</vt:lpstr>
      <vt:lpstr>RMSE OF BASE AND HYBRID MODEL</vt:lpstr>
      <vt:lpstr>HYBRID DT VS OTHER REGRESSION MODELS</vt:lpstr>
      <vt:lpstr>BASE DT VS HYBRID DT MODEL</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Hybrid Regression Model for Soil Moisture Quantity Prediction</dc:title>
  <dc:creator>Sanmitra</dc:creator>
  <cp:lastModifiedBy>USER</cp:lastModifiedBy>
  <cp:revision>26</cp:revision>
  <dcterms:created xsi:type="dcterms:W3CDTF">2019-03-18T16:35:00Z</dcterms:created>
  <dcterms:modified xsi:type="dcterms:W3CDTF">2019-03-19T04:50:04Z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1033-10.2.0.5965</vt:lpwstr>
  </property>
</Properties>
</file>