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65" r:id="rId4"/>
    <p:sldId id="263" r:id="rId5"/>
    <p:sldId id="264" r:id="rId6"/>
    <p:sldId id="266" r:id="rId7"/>
    <p:sldId id="267" r:id="rId8"/>
    <p:sldId id="273" r:id="rId9"/>
    <p:sldId id="274" r:id="rId10"/>
    <p:sldId id="275" r:id="rId11"/>
    <p:sldId id="268" r:id="rId12"/>
    <p:sldId id="277" r:id="rId13"/>
    <p:sldId id="278" r:id="rId14"/>
    <p:sldId id="279" r:id="rId15"/>
    <p:sldId id="280" r:id="rId16"/>
    <p:sldId id="284" r:id="rId17"/>
    <p:sldId id="283" r:id="rId18"/>
    <p:sldId id="285" r:id="rId19"/>
    <p:sldId id="287" r:id="rId20"/>
    <p:sldId id="286" r:id="rId21"/>
    <p:sldId id="269" r:id="rId22"/>
    <p:sldId id="270" r:id="rId23"/>
    <p:sldId id="271" r:id="rId24"/>
    <p:sldId id="302" r:id="rId25"/>
    <p:sldId id="303" r:id="rId26"/>
    <p:sldId id="304" r:id="rId27"/>
    <p:sldId id="272" r:id="rId28"/>
    <p:sldId id="276" r:id="rId29"/>
    <p:sldId id="281" r:id="rId30"/>
    <p:sldId id="282" r:id="rId31"/>
    <p:sldId id="288" r:id="rId32"/>
    <p:sldId id="289" r:id="rId33"/>
    <p:sldId id="290" r:id="rId34"/>
    <p:sldId id="291" r:id="rId35"/>
    <p:sldId id="292" r:id="rId36"/>
    <p:sldId id="293" r:id="rId37"/>
    <p:sldId id="295" r:id="rId38"/>
    <p:sldId id="297" r:id="rId39"/>
    <p:sldId id="298" r:id="rId40"/>
    <p:sldId id="299" r:id="rId41"/>
    <p:sldId id="301" r:id="rId42"/>
    <p:sldId id="300" r:id="rId43"/>
    <p:sldId id="296"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40E72-400E-4826-987F-D5E833A0EE8B}" type="datetimeFigureOut">
              <a:rPr lang="en-US" smtClean="0"/>
              <a:pPr/>
              <a:t>12/28/2017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2054F-77A0-43F4-A4F4-910B4B5CA3FB}" type="slidenum">
              <a:rPr lang="en-US" smtClean="0"/>
              <a:pPr/>
              <a:t>‹#›</a:t>
            </a:fld>
            <a:endParaRPr lang="en-US"/>
          </a:p>
        </p:txBody>
      </p:sp>
    </p:spTree>
    <p:extLst>
      <p:ext uri="{BB962C8B-B14F-4D97-AF65-F5344CB8AC3E}">
        <p14:creationId xmlns:p14="http://schemas.microsoft.com/office/powerpoint/2010/main" xmlns="" val="144141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indexing behaves the way, you will most probably expect it</a:t>
            </a:r>
            <a:endParaRPr lang="en-US" dirty="0"/>
          </a:p>
        </p:txBody>
      </p:sp>
      <p:sp>
        <p:nvSpPr>
          <p:cNvPr id="4" name="Slide Number Placeholder 3"/>
          <p:cNvSpPr>
            <a:spLocks noGrp="1"/>
          </p:cNvSpPr>
          <p:nvPr>
            <p:ph type="sldNum" sz="quarter" idx="10"/>
          </p:nvPr>
        </p:nvSpPr>
        <p:spPr/>
        <p:txBody>
          <a:bodyPr/>
          <a:lstStyle/>
          <a:p>
            <a:fld id="{5202054F-77A0-43F4-A4F4-910B4B5CA3FB}" type="slidenum">
              <a:rPr lang="en-US" smtClean="0"/>
              <a:pPr/>
              <a:t>32</a:t>
            </a:fld>
            <a:endParaRPr lang="en-US"/>
          </a:p>
        </p:txBody>
      </p:sp>
    </p:spTree>
    <p:extLst>
      <p:ext uri="{BB962C8B-B14F-4D97-AF65-F5344CB8AC3E}">
        <p14:creationId xmlns:p14="http://schemas.microsoft.com/office/powerpoint/2010/main" xmlns="" val="314723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FD7F9B-3A62-4505-9044-64789ADD62D2}" type="datetimeFigureOut">
              <a:rPr lang="en-US" smtClean="0"/>
              <a:pPr/>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F6467-A0C1-47C9-95B7-DE7C1F1EB4C2}" type="slidenum">
              <a:rPr lang="en-US" smtClean="0"/>
              <a:pPr/>
              <a:t>‹#›</a:t>
            </a:fld>
            <a:endParaRPr lang="en-US"/>
          </a:p>
        </p:txBody>
      </p:sp>
    </p:spTree>
    <p:extLst>
      <p:ext uri="{BB962C8B-B14F-4D97-AF65-F5344CB8AC3E}">
        <p14:creationId xmlns:p14="http://schemas.microsoft.com/office/powerpoint/2010/main" xmlns="" val="2611360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FD7F9B-3A62-4505-9044-64789ADD62D2}" type="datetimeFigureOut">
              <a:rPr lang="en-US" smtClean="0"/>
              <a:pPr/>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F6467-A0C1-47C9-95B7-DE7C1F1EB4C2}" type="slidenum">
              <a:rPr lang="en-US" smtClean="0"/>
              <a:pPr/>
              <a:t>‹#›</a:t>
            </a:fld>
            <a:endParaRPr lang="en-US"/>
          </a:p>
        </p:txBody>
      </p:sp>
    </p:spTree>
    <p:extLst>
      <p:ext uri="{BB962C8B-B14F-4D97-AF65-F5344CB8AC3E}">
        <p14:creationId xmlns:p14="http://schemas.microsoft.com/office/powerpoint/2010/main" xmlns="" val="9924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FD7F9B-3A62-4505-9044-64789ADD62D2}" type="datetimeFigureOut">
              <a:rPr lang="en-US" smtClean="0"/>
              <a:pPr/>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F6467-A0C1-47C9-95B7-DE7C1F1EB4C2}" type="slidenum">
              <a:rPr lang="en-US" smtClean="0"/>
              <a:pPr/>
              <a:t>‹#›</a:t>
            </a:fld>
            <a:endParaRPr lang="en-US"/>
          </a:p>
        </p:txBody>
      </p:sp>
    </p:spTree>
    <p:extLst>
      <p:ext uri="{BB962C8B-B14F-4D97-AF65-F5344CB8AC3E}">
        <p14:creationId xmlns:p14="http://schemas.microsoft.com/office/powerpoint/2010/main" xmlns="" val="321743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FD7F9B-3A62-4505-9044-64789ADD62D2}" type="datetimeFigureOut">
              <a:rPr lang="en-US" smtClean="0"/>
              <a:pPr/>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F6467-A0C1-47C9-95B7-DE7C1F1EB4C2}" type="slidenum">
              <a:rPr lang="en-US" smtClean="0"/>
              <a:pPr/>
              <a:t>‹#›</a:t>
            </a:fld>
            <a:endParaRPr lang="en-US"/>
          </a:p>
        </p:txBody>
      </p:sp>
    </p:spTree>
    <p:extLst>
      <p:ext uri="{BB962C8B-B14F-4D97-AF65-F5344CB8AC3E}">
        <p14:creationId xmlns:p14="http://schemas.microsoft.com/office/powerpoint/2010/main" xmlns="" val="320561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FD7F9B-3A62-4505-9044-64789ADD62D2}" type="datetimeFigureOut">
              <a:rPr lang="en-US" smtClean="0"/>
              <a:pPr/>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F6467-A0C1-47C9-95B7-DE7C1F1EB4C2}" type="slidenum">
              <a:rPr lang="en-US" smtClean="0"/>
              <a:pPr/>
              <a:t>‹#›</a:t>
            </a:fld>
            <a:endParaRPr lang="en-US"/>
          </a:p>
        </p:txBody>
      </p:sp>
    </p:spTree>
    <p:extLst>
      <p:ext uri="{BB962C8B-B14F-4D97-AF65-F5344CB8AC3E}">
        <p14:creationId xmlns:p14="http://schemas.microsoft.com/office/powerpoint/2010/main" xmlns="" val="96335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FD7F9B-3A62-4505-9044-64789ADD62D2}" type="datetimeFigureOut">
              <a:rPr lang="en-US" smtClean="0"/>
              <a:pPr/>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F6467-A0C1-47C9-95B7-DE7C1F1EB4C2}" type="slidenum">
              <a:rPr lang="en-US" smtClean="0"/>
              <a:pPr/>
              <a:t>‹#›</a:t>
            </a:fld>
            <a:endParaRPr lang="en-US"/>
          </a:p>
        </p:txBody>
      </p:sp>
    </p:spTree>
    <p:extLst>
      <p:ext uri="{BB962C8B-B14F-4D97-AF65-F5344CB8AC3E}">
        <p14:creationId xmlns:p14="http://schemas.microsoft.com/office/powerpoint/2010/main" xmlns="" val="12713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FD7F9B-3A62-4505-9044-64789ADD62D2}" type="datetimeFigureOut">
              <a:rPr lang="en-US" smtClean="0"/>
              <a:pPr/>
              <a:t>12/28/2017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4F6467-A0C1-47C9-95B7-DE7C1F1EB4C2}" type="slidenum">
              <a:rPr lang="en-US" smtClean="0"/>
              <a:pPr/>
              <a:t>‹#›</a:t>
            </a:fld>
            <a:endParaRPr lang="en-US"/>
          </a:p>
        </p:txBody>
      </p:sp>
    </p:spTree>
    <p:extLst>
      <p:ext uri="{BB962C8B-B14F-4D97-AF65-F5344CB8AC3E}">
        <p14:creationId xmlns:p14="http://schemas.microsoft.com/office/powerpoint/2010/main" xmlns="" val="40050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FD7F9B-3A62-4505-9044-64789ADD62D2}" type="datetimeFigureOut">
              <a:rPr lang="en-US" smtClean="0"/>
              <a:pPr/>
              <a:t>12/28/2017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4F6467-A0C1-47C9-95B7-DE7C1F1EB4C2}" type="slidenum">
              <a:rPr lang="en-US" smtClean="0"/>
              <a:pPr/>
              <a:t>‹#›</a:t>
            </a:fld>
            <a:endParaRPr lang="en-US"/>
          </a:p>
        </p:txBody>
      </p:sp>
    </p:spTree>
    <p:extLst>
      <p:ext uri="{BB962C8B-B14F-4D97-AF65-F5344CB8AC3E}">
        <p14:creationId xmlns:p14="http://schemas.microsoft.com/office/powerpoint/2010/main" xmlns="" val="58819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FD7F9B-3A62-4505-9044-64789ADD62D2}" type="datetimeFigureOut">
              <a:rPr lang="en-US" smtClean="0"/>
              <a:pPr/>
              <a:t>12/28/2017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4F6467-A0C1-47C9-95B7-DE7C1F1EB4C2}" type="slidenum">
              <a:rPr lang="en-US" smtClean="0"/>
              <a:pPr/>
              <a:t>‹#›</a:t>
            </a:fld>
            <a:endParaRPr lang="en-US"/>
          </a:p>
        </p:txBody>
      </p:sp>
    </p:spTree>
    <p:extLst>
      <p:ext uri="{BB962C8B-B14F-4D97-AF65-F5344CB8AC3E}">
        <p14:creationId xmlns:p14="http://schemas.microsoft.com/office/powerpoint/2010/main" xmlns="" val="174005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FD7F9B-3A62-4505-9044-64789ADD62D2}" type="datetimeFigureOut">
              <a:rPr lang="en-US" smtClean="0"/>
              <a:pPr/>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F6467-A0C1-47C9-95B7-DE7C1F1EB4C2}" type="slidenum">
              <a:rPr lang="en-US" smtClean="0"/>
              <a:pPr/>
              <a:t>‹#›</a:t>
            </a:fld>
            <a:endParaRPr lang="en-US"/>
          </a:p>
        </p:txBody>
      </p:sp>
    </p:spTree>
    <p:extLst>
      <p:ext uri="{BB962C8B-B14F-4D97-AF65-F5344CB8AC3E}">
        <p14:creationId xmlns:p14="http://schemas.microsoft.com/office/powerpoint/2010/main" xmlns="" val="129031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FD7F9B-3A62-4505-9044-64789ADD62D2}" type="datetimeFigureOut">
              <a:rPr lang="en-US" smtClean="0"/>
              <a:pPr/>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F6467-A0C1-47C9-95B7-DE7C1F1EB4C2}" type="slidenum">
              <a:rPr lang="en-US" smtClean="0"/>
              <a:pPr/>
              <a:t>‹#›</a:t>
            </a:fld>
            <a:endParaRPr lang="en-US"/>
          </a:p>
        </p:txBody>
      </p:sp>
    </p:spTree>
    <p:extLst>
      <p:ext uri="{BB962C8B-B14F-4D97-AF65-F5344CB8AC3E}">
        <p14:creationId xmlns:p14="http://schemas.microsoft.com/office/powerpoint/2010/main" xmlns="" val="101371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D7F9B-3A62-4505-9044-64789ADD62D2}" type="datetimeFigureOut">
              <a:rPr lang="en-US" smtClean="0"/>
              <a:pPr/>
              <a:t>12/28/2017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F6467-A0C1-47C9-95B7-DE7C1F1EB4C2}" type="slidenum">
              <a:rPr lang="en-US" smtClean="0"/>
              <a:pPr/>
              <a:t>‹#›</a:t>
            </a:fld>
            <a:endParaRPr lang="en-US"/>
          </a:p>
        </p:txBody>
      </p:sp>
    </p:spTree>
    <p:extLst>
      <p:ext uri="{BB962C8B-B14F-4D97-AF65-F5344CB8AC3E}">
        <p14:creationId xmlns:p14="http://schemas.microsoft.com/office/powerpoint/2010/main" xmlns="" val="3440960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NumPy</a:t>
            </a:r>
            <a:r>
              <a:rPr lang="en-US" dirty="0" smtClean="0"/>
              <a:t> Tutorial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094428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Array</a:t>
            </a:r>
            <a:endParaRPr lang="en-US" dirty="0"/>
          </a:p>
        </p:txBody>
      </p:sp>
      <p:sp>
        <p:nvSpPr>
          <p:cNvPr id="3" name="Content Placeholder 2"/>
          <p:cNvSpPr>
            <a:spLocks noGrp="1"/>
          </p:cNvSpPr>
          <p:nvPr>
            <p:ph idx="1"/>
          </p:nvPr>
        </p:nvSpPr>
        <p:spPr/>
        <p:txBody>
          <a:bodyPr/>
          <a:lstStyle/>
          <a:p>
            <a:pPr marL="0" indent="0">
              <a:buNone/>
            </a:pPr>
            <a:r>
              <a:rPr lang="en-US" dirty="0" smtClean="0"/>
              <a:t>&gt;&gt;&gt; a.dtype.name</a:t>
            </a:r>
          </a:p>
          <a:p>
            <a:pPr marL="0" indent="0">
              <a:buNone/>
            </a:pPr>
            <a:r>
              <a:rPr lang="en-US" dirty="0" smtClean="0"/>
              <a:t>'int64'</a:t>
            </a:r>
          </a:p>
          <a:p>
            <a:pPr marL="0" indent="0">
              <a:buNone/>
            </a:pPr>
            <a:r>
              <a:rPr lang="en-US" dirty="0" smtClean="0"/>
              <a:t>&gt;&gt;&gt; </a:t>
            </a:r>
            <a:r>
              <a:rPr lang="en-US" dirty="0" err="1" smtClean="0"/>
              <a:t>a.itemsize</a:t>
            </a:r>
            <a:endParaRPr lang="en-US" dirty="0" smtClean="0"/>
          </a:p>
          <a:p>
            <a:pPr marL="0" indent="0">
              <a:buNone/>
            </a:pPr>
            <a:r>
              <a:rPr lang="en-US" dirty="0" smtClean="0"/>
              <a:t>8</a:t>
            </a:r>
          </a:p>
          <a:p>
            <a:pPr marL="0" indent="0">
              <a:buNone/>
            </a:pPr>
            <a:r>
              <a:rPr lang="en-US" dirty="0" smtClean="0"/>
              <a:t>&gt;&gt;&gt; </a:t>
            </a:r>
            <a:r>
              <a:rPr lang="en-US" dirty="0" err="1" smtClean="0"/>
              <a:t>a.size</a:t>
            </a:r>
            <a:endParaRPr lang="en-US" dirty="0" smtClean="0"/>
          </a:p>
          <a:p>
            <a:pPr marL="0" indent="0">
              <a:buNone/>
            </a:pPr>
            <a:r>
              <a:rPr lang="en-US" dirty="0" smtClean="0"/>
              <a:t>15</a:t>
            </a:r>
          </a:p>
          <a:p>
            <a:pPr marL="0" indent="0">
              <a:buNone/>
            </a:pPr>
            <a:r>
              <a:rPr lang="en-US" dirty="0" smtClean="0"/>
              <a:t>&gt;&gt;&gt; type(a)</a:t>
            </a:r>
          </a:p>
          <a:p>
            <a:pPr marL="0" indent="0">
              <a:buNone/>
            </a:pPr>
            <a:r>
              <a:rPr lang="en-US" dirty="0" smtClean="0"/>
              <a:t>&lt;type '</a:t>
            </a:r>
            <a:r>
              <a:rPr lang="en-US" dirty="0" err="1" smtClean="0"/>
              <a:t>numpy.ndarray</a:t>
            </a:r>
            <a:r>
              <a:rPr lang="en-US" dirty="0" smtClean="0"/>
              <a:t>'&gt;</a:t>
            </a:r>
            <a:endParaRPr lang="en-US" dirty="0"/>
          </a:p>
        </p:txBody>
      </p:sp>
    </p:spTree>
    <p:extLst>
      <p:ext uri="{BB962C8B-B14F-4D97-AF65-F5344CB8AC3E}">
        <p14:creationId xmlns:p14="http://schemas.microsoft.com/office/powerpoint/2010/main" xmlns="" val="426866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 using </a:t>
            </a:r>
            <a:r>
              <a:rPr lang="en-US" dirty="0" err="1" smtClean="0"/>
              <a:t>np.arange</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To create sequences of numbers, </a:t>
            </a:r>
            <a:r>
              <a:rPr lang="en-US" dirty="0" err="1" smtClean="0"/>
              <a:t>NumPy</a:t>
            </a:r>
            <a:r>
              <a:rPr lang="en-US" dirty="0" smtClean="0"/>
              <a:t> provides a function analogous to range that returns arrays instead of lists.</a:t>
            </a:r>
          </a:p>
          <a:p>
            <a:pPr marL="0" indent="0">
              <a:buNone/>
            </a:pPr>
            <a:r>
              <a:rPr lang="en-US" dirty="0" smtClean="0"/>
              <a:t>The syntax of </a:t>
            </a:r>
            <a:r>
              <a:rPr lang="en-US" dirty="0" err="1" smtClean="0"/>
              <a:t>arange</a:t>
            </a:r>
            <a:r>
              <a:rPr lang="en-US" dirty="0" smtClean="0"/>
              <a:t>:</a:t>
            </a:r>
          </a:p>
          <a:p>
            <a:pPr marL="0" indent="0">
              <a:buNone/>
            </a:pPr>
            <a:r>
              <a:rPr lang="en-US" dirty="0" err="1" smtClean="0"/>
              <a:t>arange</a:t>
            </a:r>
            <a:r>
              <a:rPr lang="en-US" dirty="0" smtClean="0"/>
              <a:t>([start,] stop[, step], [, </a:t>
            </a:r>
            <a:r>
              <a:rPr lang="en-US" dirty="0" err="1" smtClean="0"/>
              <a:t>dtype</a:t>
            </a:r>
            <a:r>
              <a:rPr lang="en-US" dirty="0" smtClean="0"/>
              <a:t>=None])</a:t>
            </a:r>
          </a:p>
          <a:p>
            <a:pPr marL="0" indent="0">
              <a:buNone/>
            </a:pPr>
            <a:endParaRPr lang="en-US" dirty="0" smtClean="0"/>
          </a:p>
          <a:p>
            <a:pPr marL="0" indent="0">
              <a:buNone/>
            </a:pPr>
            <a:r>
              <a:rPr lang="en-US" dirty="0" smtClean="0"/>
              <a:t>&gt;&gt;&gt;</a:t>
            </a:r>
            <a:r>
              <a:rPr lang="en-US" dirty="0" err="1" smtClean="0"/>
              <a:t>np.arange</a:t>
            </a:r>
            <a:r>
              <a:rPr lang="en-US" dirty="0" smtClean="0"/>
              <a:t>(5)</a:t>
            </a:r>
          </a:p>
          <a:p>
            <a:pPr marL="0" indent="0">
              <a:buNone/>
            </a:pPr>
            <a:r>
              <a:rPr lang="en-US" dirty="0" smtClean="0"/>
              <a:t>array([0, 1, 2, 3, 4])</a:t>
            </a:r>
          </a:p>
          <a:p>
            <a:pPr marL="0" indent="0">
              <a:buNone/>
            </a:pPr>
            <a:r>
              <a:rPr lang="en-US" dirty="0" smtClean="0"/>
              <a:t>&gt;&gt;&gt;</a:t>
            </a:r>
            <a:r>
              <a:rPr lang="en-US" dirty="0" err="1" smtClean="0"/>
              <a:t>np.arange</a:t>
            </a:r>
            <a:r>
              <a:rPr lang="en-US" dirty="0" smtClean="0"/>
              <a:t>(3, 8)</a:t>
            </a:r>
          </a:p>
          <a:p>
            <a:pPr marL="0" indent="0">
              <a:buNone/>
            </a:pPr>
            <a:r>
              <a:rPr lang="en-US" dirty="0" smtClean="0"/>
              <a:t>array([3, 4, 5, 6, 7])</a:t>
            </a:r>
          </a:p>
        </p:txBody>
      </p:sp>
    </p:spTree>
    <p:extLst>
      <p:ext uri="{BB962C8B-B14F-4D97-AF65-F5344CB8AC3E}">
        <p14:creationId xmlns:p14="http://schemas.microsoft.com/office/powerpoint/2010/main" xmlns="" val="271814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&gt;&gt;&gt; </a:t>
            </a:r>
            <a:r>
              <a:rPr lang="en-US" dirty="0" err="1" smtClean="0"/>
              <a:t>np.arange</a:t>
            </a:r>
            <a:r>
              <a:rPr lang="en-US" dirty="0" smtClean="0"/>
              <a:t>( 1, 10, </a:t>
            </a:r>
            <a:r>
              <a:rPr lang="en-US" dirty="0"/>
              <a:t>2</a:t>
            </a:r>
            <a:r>
              <a:rPr lang="en-US" dirty="0" smtClean="0"/>
              <a:t> )</a:t>
            </a:r>
          </a:p>
          <a:p>
            <a:pPr marL="0" indent="0">
              <a:buNone/>
            </a:pPr>
            <a:r>
              <a:rPr lang="en-US" dirty="0" smtClean="0"/>
              <a:t>array([1, 3, 5, 7, 9])</a:t>
            </a:r>
          </a:p>
          <a:p>
            <a:pPr marL="0" indent="0">
              <a:buNone/>
            </a:pPr>
            <a:r>
              <a:rPr lang="en-US" dirty="0" smtClean="0"/>
              <a:t>&gt;&gt;&gt; </a:t>
            </a:r>
            <a:r>
              <a:rPr lang="en-US" dirty="0" err="1" smtClean="0"/>
              <a:t>np.arange</a:t>
            </a:r>
            <a:r>
              <a:rPr lang="en-US" dirty="0" smtClean="0"/>
              <a:t>( 0, 2, 0.3 )                 # it accepts float arguments</a:t>
            </a:r>
          </a:p>
          <a:p>
            <a:pPr marL="0" indent="0">
              <a:buNone/>
            </a:pPr>
            <a:r>
              <a:rPr lang="en-US" dirty="0" smtClean="0"/>
              <a:t>array([ 0. ,  0.3,  0.6,  0.9,  1.2,  1.5,  1.8])</a:t>
            </a:r>
          </a:p>
          <a:p>
            <a:pPr marL="0" indent="0">
              <a:buNone/>
            </a:pPr>
            <a:endParaRPr lang="en-US" dirty="0"/>
          </a:p>
        </p:txBody>
      </p:sp>
    </p:spTree>
    <p:extLst>
      <p:ext uri="{BB962C8B-B14F-4D97-AF65-F5344CB8AC3E}">
        <p14:creationId xmlns:p14="http://schemas.microsoft.com/office/powerpoint/2010/main" xmlns="" val="370917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&gt;&gt;&gt; a = </a:t>
            </a:r>
            <a:r>
              <a:rPr lang="en-US" dirty="0" err="1" smtClean="0"/>
              <a:t>np.arange</a:t>
            </a:r>
            <a:r>
              <a:rPr lang="en-US" dirty="0" smtClean="0"/>
              <a:t>(6)                         # 1d array</a:t>
            </a:r>
          </a:p>
          <a:p>
            <a:pPr marL="0" indent="0">
              <a:buNone/>
            </a:pPr>
            <a:r>
              <a:rPr lang="en-US" dirty="0" smtClean="0"/>
              <a:t>&gt;&gt;&gt; print(a)</a:t>
            </a:r>
          </a:p>
          <a:p>
            <a:pPr marL="0" indent="0">
              <a:buNone/>
            </a:pPr>
            <a:r>
              <a:rPr lang="en-US" dirty="0" smtClean="0"/>
              <a:t>[0 1 2 3 4 5]</a:t>
            </a:r>
          </a:p>
          <a:p>
            <a:pPr marL="0" indent="0">
              <a:buNone/>
            </a:pPr>
            <a:r>
              <a:rPr lang="en-US" dirty="0" smtClean="0"/>
              <a:t>&gt;&gt;&gt;</a:t>
            </a:r>
          </a:p>
          <a:p>
            <a:pPr marL="0" indent="0">
              <a:buNone/>
            </a:pPr>
            <a:r>
              <a:rPr lang="en-US" dirty="0" smtClean="0"/>
              <a:t>&gt;&gt;&gt; b = </a:t>
            </a:r>
            <a:r>
              <a:rPr lang="en-US" dirty="0" err="1" smtClean="0"/>
              <a:t>np.arange</a:t>
            </a:r>
            <a:r>
              <a:rPr lang="en-US" dirty="0" smtClean="0"/>
              <a:t>(12).reshape(4,3)           # 2d array</a:t>
            </a:r>
          </a:p>
          <a:p>
            <a:pPr marL="0" indent="0">
              <a:buNone/>
            </a:pPr>
            <a:r>
              <a:rPr lang="en-US" dirty="0" smtClean="0"/>
              <a:t>&gt;&gt;&gt; print(b)</a:t>
            </a:r>
          </a:p>
          <a:p>
            <a:pPr marL="0" indent="0">
              <a:buNone/>
            </a:pPr>
            <a:r>
              <a:rPr lang="en-US" dirty="0" smtClean="0"/>
              <a:t>[[ 0  1  2]</a:t>
            </a:r>
          </a:p>
          <a:p>
            <a:pPr marL="0" indent="0">
              <a:buNone/>
            </a:pPr>
            <a:r>
              <a:rPr lang="en-US" dirty="0" smtClean="0"/>
              <a:t> [ 3  4  5]</a:t>
            </a:r>
          </a:p>
          <a:p>
            <a:pPr marL="0" indent="0">
              <a:buNone/>
            </a:pPr>
            <a:r>
              <a:rPr lang="en-US" dirty="0" smtClean="0"/>
              <a:t> [ 6  7  8]</a:t>
            </a:r>
          </a:p>
          <a:p>
            <a:pPr marL="0" indent="0">
              <a:buNone/>
            </a:pPr>
            <a:r>
              <a:rPr lang="en-US" dirty="0" smtClean="0"/>
              <a:t> [ 9 10 11]]</a:t>
            </a:r>
          </a:p>
          <a:p>
            <a:pPr marL="0" indent="0">
              <a:buNone/>
            </a:pPr>
            <a:r>
              <a:rPr lang="en-US" dirty="0" smtClean="0"/>
              <a:t>&gt;&gt;&gt;</a:t>
            </a:r>
            <a:endParaRPr lang="en-US" dirty="0"/>
          </a:p>
        </p:txBody>
      </p:sp>
    </p:spTree>
    <p:extLst>
      <p:ext uri="{BB962C8B-B14F-4D97-AF65-F5344CB8AC3E}">
        <p14:creationId xmlns:p14="http://schemas.microsoft.com/office/powerpoint/2010/main" xmlns="" val="283548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&gt;&gt;&gt; c = </a:t>
            </a:r>
            <a:r>
              <a:rPr lang="en-US" dirty="0" err="1" smtClean="0"/>
              <a:t>np.arange</a:t>
            </a:r>
            <a:r>
              <a:rPr lang="en-US" dirty="0" smtClean="0"/>
              <a:t>(24).reshape(2,3,4)         # 3d array</a:t>
            </a:r>
          </a:p>
          <a:p>
            <a:pPr marL="0" indent="0">
              <a:buNone/>
            </a:pPr>
            <a:r>
              <a:rPr lang="en-US" dirty="0" smtClean="0"/>
              <a:t>&gt;&gt;&gt; print(c)</a:t>
            </a:r>
          </a:p>
          <a:p>
            <a:pPr marL="0" indent="0">
              <a:buNone/>
            </a:pPr>
            <a:r>
              <a:rPr lang="en-US" dirty="0" smtClean="0"/>
              <a:t>[[[ 0  1  2  3]</a:t>
            </a:r>
          </a:p>
          <a:p>
            <a:pPr marL="0" indent="0">
              <a:buNone/>
            </a:pPr>
            <a:r>
              <a:rPr lang="en-US" dirty="0" smtClean="0"/>
              <a:t>  [ 4  5  6  7]</a:t>
            </a:r>
          </a:p>
          <a:p>
            <a:pPr marL="0" indent="0">
              <a:buNone/>
            </a:pPr>
            <a:r>
              <a:rPr lang="en-US" dirty="0" smtClean="0"/>
              <a:t>  [ 8  9 10 11]]</a:t>
            </a:r>
          </a:p>
          <a:p>
            <a:pPr marL="0" indent="0">
              <a:buNone/>
            </a:pPr>
            <a:r>
              <a:rPr lang="en-US" dirty="0" smtClean="0"/>
              <a:t> [[12 13 14 15]</a:t>
            </a:r>
          </a:p>
          <a:p>
            <a:pPr marL="0" indent="0">
              <a:buNone/>
            </a:pPr>
            <a:r>
              <a:rPr lang="en-US" dirty="0" smtClean="0"/>
              <a:t>  [16 17 18 19]</a:t>
            </a:r>
          </a:p>
          <a:p>
            <a:pPr marL="0" indent="0">
              <a:buNone/>
            </a:pPr>
            <a:r>
              <a:rPr lang="en-US" dirty="0" smtClean="0"/>
              <a:t>  [20 21 22 23]]]</a:t>
            </a:r>
            <a:endParaRPr lang="en-US" dirty="0"/>
          </a:p>
        </p:txBody>
      </p:sp>
    </p:spTree>
    <p:extLst>
      <p:ext uri="{BB962C8B-B14F-4D97-AF65-F5344CB8AC3E}">
        <p14:creationId xmlns:p14="http://schemas.microsoft.com/office/powerpoint/2010/main" xmlns="" val="2717188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&gt;&gt;&gt; print(</a:t>
            </a:r>
            <a:r>
              <a:rPr lang="en-US" dirty="0" err="1" smtClean="0"/>
              <a:t>np.arange</a:t>
            </a:r>
            <a:r>
              <a:rPr lang="en-US" dirty="0" smtClean="0"/>
              <a:t>(10000))</a:t>
            </a:r>
          </a:p>
          <a:p>
            <a:pPr marL="0" indent="0">
              <a:buNone/>
            </a:pPr>
            <a:r>
              <a:rPr lang="en-US" dirty="0" smtClean="0"/>
              <a:t>[   0    1    2 ..., 9997 9998 9999]</a:t>
            </a:r>
          </a:p>
          <a:p>
            <a:pPr marL="0" indent="0">
              <a:buNone/>
            </a:pPr>
            <a:r>
              <a:rPr lang="en-US" dirty="0" smtClean="0"/>
              <a:t>&gt;&gt;&gt;</a:t>
            </a:r>
          </a:p>
          <a:p>
            <a:pPr marL="0" indent="0">
              <a:buNone/>
            </a:pPr>
            <a:r>
              <a:rPr lang="en-US" dirty="0" smtClean="0"/>
              <a:t>&gt;&gt;&gt; print(</a:t>
            </a:r>
            <a:r>
              <a:rPr lang="en-US" dirty="0" err="1" smtClean="0"/>
              <a:t>np.arange</a:t>
            </a:r>
            <a:r>
              <a:rPr lang="en-US" dirty="0" smtClean="0"/>
              <a:t>(10000).reshape(100,100))</a:t>
            </a:r>
          </a:p>
          <a:p>
            <a:pPr marL="0" indent="0">
              <a:buNone/>
            </a:pPr>
            <a:r>
              <a:rPr lang="en-US" dirty="0" smtClean="0"/>
              <a:t>[[   0    1    2 ...,   97   98   99]</a:t>
            </a:r>
          </a:p>
          <a:p>
            <a:pPr marL="0" indent="0">
              <a:buNone/>
            </a:pPr>
            <a:r>
              <a:rPr lang="en-US" dirty="0" smtClean="0"/>
              <a:t> [ 100  101  102 ...,  197  198  199]</a:t>
            </a:r>
          </a:p>
          <a:p>
            <a:pPr marL="0" indent="0">
              <a:buNone/>
            </a:pPr>
            <a:r>
              <a:rPr lang="en-US" dirty="0" smtClean="0"/>
              <a:t> [ 200  201  202 ...,  297  298  299]</a:t>
            </a:r>
          </a:p>
          <a:p>
            <a:pPr marL="0" indent="0">
              <a:buNone/>
            </a:pPr>
            <a:r>
              <a:rPr lang="en-US" dirty="0" smtClean="0"/>
              <a:t> ...,</a:t>
            </a:r>
          </a:p>
          <a:p>
            <a:pPr marL="0" indent="0">
              <a:buNone/>
            </a:pPr>
            <a:r>
              <a:rPr lang="en-US" dirty="0" smtClean="0"/>
              <a:t> [9700 9701 9702 ..., 9797 9798 9799]</a:t>
            </a:r>
          </a:p>
          <a:p>
            <a:pPr marL="0" indent="0">
              <a:buNone/>
            </a:pPr>
            <a:r>
              <a:rPr lang="en-US" dirty="0" smtClean="0"/>
              <a:t> [9800 9801 9802 ..., 9897 9898 9899]</a:t>
            </a:r>
          </a:p>
          <a:p>
            <a:pPr marL="0" indent="0">
              <a:buNone/>
            </a:pPr>
            <a:r>
              <a:rPr lang="en-US" dirty="0" smtClean="0"/>
              <a:t> [9900 9901 9902 ..., 9997 9998 9999]]</a:t>
            </a:r>
            <a:endParaRPr lang="en-US" dirty="0"/>
          </a:p>
        </p:txBody>
      </p:sp>
    </p:spTree>
    <p:extLst>
      <p:ext uri="{BB962C8B-B14F-4D97-AF65-F5344CB8AC3E}">
        <p14:creationId xmlns:p14="http://schemas.microsoft.com/office/powerpoint/2010/main" xmlns="" val="198473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linspace</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The syntax of </a:t>
            </a:r>
            <a:r>
              <a:rPr lang="en-US" dirty="0" err="1" smtClean="0"/>
              <a:t>linspace</a:t>
            </a:r>
            <a:r>
              <a:rPr lang="en-US" dirty="0" smtClean="0"/>
              <a:t>:</a:t>
            </a:r>
          </a:p>
          <a:p>
            <a:pPr marL="0" indent="0">
              <a:buNone/>
            </a:pPr>
            <a:endParaRPr lang="en-US" dirty="0" smtClean="0"/>
          </a:p>
          <a:p>
            <a:pPr marL="0" indent="0">
              <a:buNone/>
            </a:pPr>
            <a:r>
              <a:rPr lang="en-US" dirty="0" err="1" smtClean="0"/>
              <a:t>linspace</a:t>
            </a:r>
            <a:r>
              <a:rPr lang="en-US" dirty="0" smtClean="0"/>
              <a:t>(start, stop, </a:t>
            </a:r>
            <a:r>
              <a:rPr lang="en-US" dirty="0" err="1" smtClean="0"/>
              <a:t>num</a:t>
            </a:r>
            <a:r>
              <a:rPr lang="en-US" dirty="0" smtClean="0"/>
              <a:t>=50, endpoint=True, </a:t>
            </a:r>
            <a:r>
              <a:rPr lang="en-US" dirty="0" err="1" smtClean="0"/>
              <a:t>retstep</a:t>
            </a:r>
            <a:r>
              <a:rPr lang="en-US" dirty="0" smtClean="0"/>
              <a:t>=False)</a:t>
            </a:r>
          </a:p>
          <a:p>
            <a:pPr marL="0" indent="0">
              <a:buNone/>
            </a:pPr>
            <a:endParaRPr lang="en-US" dirty="0"/>
          </a:p>
          <a:p>
            <a:pPr marL="0" indent="0">
              <a:buNone/>
            </a:pPr>
            <a:r>
              <a:rPr lang="en-US" dirty="0" smtClean="0"/>
              <a:t>&gt;&gt;&gt;import </a:t>
            </a:r>
            <a:r>
              <a:rPr lang="en-US" dirty="0" err="1" smtClean="0"/>
              <a:t>numpy</a:t>
            </a:r>
            <a:r>
              <a:rPr lang="en-US" dirty="0" smtClean="0"/>
              <a:t> as np</a:t>
            </a:r>
          </a:p>
          <a:p>
            <a:pPr marL="0" indent="0">
              <a:buNone/>
            </a:pPr>
            <a:r>
              <a:rPr lang="en-US" dirty="0" smtClean="0"/>
              <a:t># 50 values between 1 and 10:</a:t>
            </a:r>
          </a:p>
          <a:p>
            <a:pPr marL="0" indent="0">
              <a:buNone/>
            </a:pPr>
            <a:r>
              <a:rPr lang="en-US" dirty="0" smtClean="0"/>
              <a:t>&gt;&gt;&gt;print(</a:t>
            </a:r>
            <a:r>
              <a:rPr lang="en-US" dirty="0" err="1" smtClean="0"/>
              <a:t>np.linspace</a:t>
            </a:r>
            <a:r>
              <a:rPr lang="en-US" dirty="0" smtClean="0"/>
              <a:t>(1, 10))</a:t>
            </a:r>
            <a:endParaRPr lang="en-US" dirty="0"/>
          </a:p>
        </p:txBody>
      </p:sp>
    </p:spTree>
    <p:extLst>
      <p:ext uri="{BB962C8B-B14F-4D97-AF65-F5344CB8AC3E}">
        <p14:creationId xmlns:p14="http://schemas.microsoft.com/office/powerpoint/2010/main" xmlns="" val="67281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1.           1.18367347   1.36734694   1.55102041   1.73469388</a:t>
            </a:r>
          </a:p>
          <a:p>
            <a:pPr marL="0" indent="0">
              <a:buNone/>
            </a:pPr>
            <a:r>
              <a:rPr lang="en-US" dirty="0" smtClean="0"/>
              <a:t>   1.91836735   2.10204082   2.28571429   2.46938776   2.65306122</a:t>
            </a:r>
          </a:p>
          <a:p>
            <a:pPr marL="0" indent="0">
              <a:buNone/>
            </a:pPr>
            <a:r>
              <a:rPr lang="en-US" dirty="0" smtClean="0"/>
              <a:t>   2.83673469   3.02040816   3.20408163   3.3877551    3.57142857</a:t>
            </a:r>
          </a:p>
          <a:p>
            <a:pPr marL="0" indent="0">
              <a:buNone/>
            </a:pPr>
            <a:r>
              <a:rPr lang="en-US" dirty="0" smtClean="0"/>
              <a:t>   3.75510204   3.93877551   4.12244898   4.30612245   4.48979592</a:t>
            </a:r>
          </a:p>
          <a:p>
            <a:pPr marL="0" indent="0">
              <a:buNone/>
            </a:pPr>
            <a:r>
              <a:rPr lang="en-US" dirty="0" smtClean="0"/>
              <a:t>   4.67346939   4.85714286   5.04081633   5.2244898    5.40816327</a:t>
            </a:r>
          </a:p>
          <a:p>
            <a:pPr marL="0" indent="0">
              <a:buNone/>
            </a:pPr>
            <a:r>
              <a:rPr lang="en-US" dirty="0" smtClean="0"/>
              <a:t>   5.59183673   5.7755102    5.95918367   6.14285714   6.32653061</a:t>
            </a:r>
          </a:p>
          <a:p>
            <a:pPr marL="0" indent="0">
              <a:buNone/>
            </a:pPr>
            <a:r>
              <a:rPr lang="en-US" dirty="0" smtClean="0"/>
              <a:t>   6.51020408   6.69387755   6.87755102   7.06122449   7.24489796</a:t>
            </a:r>
          </a:p>
          <a:p>
            <a:pPr marL="0" indent="0">
              <a:buNone/>
            </a:pPr>
            <a:r>
              <a:rPr lang="en-US" dirty="0" smtClean="0"/>
              <a:t>   7.42857143   7.6122449    7.79591837   7.97959184   8.16326531</a:t>
            </a:r>
          </a:p>
          <a:p>
            <a:pPr marL="0" indent="0">
              <a:buNone/>
            </a:pPr>
            <a:r>
              <a:rPr lang="en-US" dirty="0" smtClean="0"/>
              <a:t>   8.34693878   8.53061224   8.71428571   8.89795918   9.08163265</a:t>
            </a:r>
          </a:p>
          <a:p>
            <a:pPr marL="0" indent="0">
              <a:buNone/>
            </a:pPr>
            <a:r>
              <a:rPr lang="en-US" dirty="0" smtClean="0"/>
              <a:t>   9.26530612   9.44897959   9.63265306   9.81632653  10.        ]</a:t>
            </a:r>
            <a:endParaRPr lang="en-US" dirty="0"/>
          </a:p>
        </p:txBody>
      </p:sp>
    </p:spTree>
    <p:extLst>
      <p:ext uri="{BB962C8B-B14F-4D97-AF65-F5344CB8AC3E}">
        <p14:creationId xmlns:p14="http://schemas.microsoft.com/office/powerpoint/2010/main" xmlns="" val="3131397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 7 values between 1 and 10:</a:t>
            </a:r>
          </a:p>
          <a:p>
            <a:pPr marL="0" indent="0">
              <a:buNone/>
            </a:pPr>
            <a:r>
              <a:rPr lang="en-US" dirty="0" smtClean="0"/>
              <a:t>&gt;&gt;&gt; print(</a:t>
            </a:r>
            <a:r>
              <a:rPr lang="en-US" dirty="0" err="1" smtClean="0"/>
              <a:t>np.linspace</a:t>
            </a:r>
            <a:r>
              <a:rPr lang="en-US" dirty="0" smtClean="0"/>
              <a:t>(1, 10, 7))</a:t>
            </a:r>
          </a:p>
          <a:p>
            <a:pPr marL="0" indent="0">
              <a:buNone/>
            </a:pPr>
            <a:r>
              <a:rPr lang="en-US" dirty="0" smtClean="0"/>
              <a:t>[  1.    2.5   4.    5.5   7.    8.5  10. ]</a:t>
            </a:r>
          </a:p>
          <a:p>
            <a:pPr marL="0" indent="0">
              <a:buNone/>
            </a:pPr>
            <a:endParaRPr lang="en-US" dirty="0" smtClean="0"/>
          </a:p>
          <a:p>
            <a:pPr marL="0" indent="0">
              <a:buNone/>
            </a:pPr>
            <a:r>
              <a:rPr lang="en-US" dirty="0" smtClean="0"/>
              <a:t># excluding the endpoint:</a:t>
            </a:r>
          </a:p>
          <a:p>
            <a:pPr marL="0" indent="0">
              <a:buNone/>
            </a:pPr>
            <a:r>
              <a:rPr lang="en-US" dirty="0" smtClean="0"/>
              <a:t>&gt;&gt;&gt; print(</a:t>
            </a:r>
            <a:r>
              <a:rPr lang="en-US" dirty="0" err="1" smtClean="0"/>
              <a:t>np.linspace</a:t>
            </a:r>
            <a:r>
              <a:rPr lang="en-US" dirty="0" smtClean="0"/>
              <a:t>(1, 10, 7, endpoint=False))</a:t>
            </a:r>
          </a:p>
          <a:p>
            <a:pPr marL="0" indent="0">
              <a:buNone/>
            </a:pPr>
            <a:r>
              <a:rPr lang="en-US" dirty="0" smtClean="0"/>
              <a:t>[ 1.          2.28571429  3.57142857  4.85714286  6.14285714  7.42857143</a:t>
            </a:r>
          </a:p>
          <a:p>
            <a:pPr marL="0" indent="0">
              <a:buNone/>
            </a:pPr>
            <a:r>
              <a:rPr lang="en-US" dirty="0" smtClean="0"/>
              <a:t>  8.71428571]</a:t>
            </a:r>
            <a:endParaRPr lang="en-US" dirty="0"/>
          </a:p>
        </p:txBody>
      </p:sp>
    </p:spTree>
    <p:extLst>
      <p:ext uri="{BB962C8B-B14F-4D97-AF65-F5344CB8AC3E}">
        <p14:creationId xmlns:p14="http://schemas.microsoft.com/office/powerpoint/2010/main" xmlns="" val="3772056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If the optional parameter '</a:t>
            </a:r>
            <a:r>
              <a:rPr lang="en-US" dirty="0" err="1" smtClean="0"/>
              <a:t>retstep</a:t>
            </a:r>
            <a:r>
              <a:rPr lang="en-US" dirty="0" smtClean="0"/>
              <a:t>' is set, the function will also return the value of the spacing between adjacent values. So, the function will return a tuple ('samples', 'step'):</a:t>
            </a:r>
          </a:p>
          <a:p>
            <a:pPr marL="0" indent="0">
              <a:buNone/>
            </a:pPr>
            <a:r>
              <a:rPr lang="en-US" dirty="0" smtClean="0"/>
              <a:t>&gt;&gt;&gt; samples, spacing = </a:t>
            </a:r>
            <a:r>
              <a:rPr lang="en-US" dirty="0" err="1" smtClean="0"/>
              <a:t>np.linspace</a:t>
            </a:r>
            <a:r>
              <a:rPr lang="en-US" dirty="0" smtClean="0"/>
              <a:t>(1, 10, </a:t>
            </a:r>
            <a:r>
              <a:rPr lang="en-US" dirty="0" err="1" smtClean="0"/>
              <a:t>retstep</a:t>
            </a:r>
            <a:r>
              <a:rPr lang="en-US" dirty="0" smtClean="0"/>
              <a:t>=True)</a:t>
            </a:r>
          </a:p>
          <a:p>
            <a:pPr marL="0" indent="0">
              <a:buNone/>
            </a:pPr>
            <a:r>
              <a:rPr lang="en-US" dirty="0" smtClean="0"/>
              <a:t>&gt;&gt;&gt; print(spacing)</a:t>
            </a:r>
          </a:p>
          <a:p>
            <a:pPr marL="0" indent="0">
              <a:buNone/>
            </a:pPr>
            <a:r>
              <a:rPr lang="en-US" dirty="0" smtClean="0"/>
              <a:t>0.1836734693877551</a:t>
            </a:r>
            <a:endParaRPr lang="en-US" dirty="0"/>
          </a:p>
        </p:txBody>
      </p:sp>
    </p:spTree>
    <p:extLst>
      <p:ext uri="{BB962C8B-B14F-4D97-AF65-F5344CB8AC3E}">
        <p14:creationId xmlns:p14="http://schemas.microsoft.com/office/powerpoint/2010/main" xmlns="" val="109664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Numpy</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NumPy</a:t>
            </a:r>
            <a:r>
              <a:rPr lang="en-US" dirty="0"/>
              <a:t> is a Python package. It stands for 'Numerical Python'.</a:t>
            </a:r>
          </a:p>
        </p:txBody>
      </p:sp>
    </p:spTree>
    <p:extLst>
      <p:ext uri="{BB962C8B-B14F-4D97-AF65-F5344CB8AC3E}">
        <p14:creationId xmlns:p14="http://schemas.microsoft.com/office/powerpoint/2010/main" xmlns="" val="2389369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1460625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 – Special type of Array</a:t>
            </a:r>
            <a:endParaRPr lang="en-US" dirty="0"/>
          </a:p>
        </p:txBody>
      </p:sp>
      <p:sp>
        <p:nvSpPr>
          <p:cNvPr id="3" name="Content Placeholder 2"/>
          <p:cNvSpPr>
            <a:spLocks noGrp="1"/>
          </p:cNvSpPr>
          <p:nvPr>
            <p:ph idx="1"/>
          </p:nvPr>
        </p:nvSpPr>
        <p:spPr/>
        <p:txBody>
          <a:bodyPr/>
          <a:lstStyle/>
          <a:p>
            <a:pPr marL="0" indent="0">
              <a:buNone/>
            </a:pPr>
            <a:r>
              <a:rPr lang="en-US" dirty="0" smtClean="0"/>
              <a:t>The function zeros creates an array full of zeros, the function ones creates an array full of ones, and the function empty creates an array whose initial content is random and depends on the state of the memory. By default, the </a:t>
            </a:r>
            <a:r>
              <a:rPr lang="en-US" dirty="0" err="1" smtClean="0"/>
              <a:t>dtype</a:t>
            </a:r>
            <a:r>
              <a:rPr lang="en-US" dirty="0" smtClean="0"/>
              <a:t> of the created array is float64.</a:t>
            </a:r>
          </a:p>
          <a:p>
            <a:pPr marL="0" indent="0">
              <a:buNone/>
            </a:pPr>
            <a:endParaRPr lang="en-US" dirty="0"/>
          </a:p>
        </p:txBody>
      </p:sp>
    </p:spTree>
    <p:extLst>
      <p:ext uri="{BB962C8B-B14F-4D97-AF65-F5344CB8AC3E}">
        <p14:creationId xmlns:p14="http://schemas.microsoft.com/office/powerpoint/2010/main" xmlns="" val="4192478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 – Special type of Array</a:t>
            </a:r>
            <a:endParaRPr lang="en-US" dirty="0"/>
          </a:p>
        </p:txBody>
      </p:sp>
      <p:sp>
        <p:nvSpPr>
          <p:cNvPr id="3" name="Content Placeholder 2"/>
          <p:cNvSpPr>
            <a:spLocks noGrp="1"/>
          </p:cNvSpPr>
          <p:nvPr>
            <p:ph idx="1"/>
          </p:nvPr>
        </p:nvSpPr>
        <p:spPr/>
        <p:txBody>
          <a:bodyPr/>
          <a:lstStyle/>
          <a:p>
            <a:pPr marL="0" indent="0">
              <a:buNone/>
            </a:pPr>
            <a:r>
              <a:rPr lang="pt-BR" dirty="0" smtClean="0"/>
              <a:t>&gt;&gt;&gt; np.zeros( (3,4) )</a:t>
            </a:r>
          </a:p>
          <a:p>
            <a:pPr marL="0" indent="0">
              <a:buNone/>
            </a:pPr>
            <a:r>
              <a:rPr lang="pt-BR" dirty="0" smtClean="0"/>
              <a:t>array([[ 0.,  0.,  0.,  0.],</a:t>
            </a:r>
          </a:p>
          <a:p>
            <a:pPr marL="0" indent="0">
              <a:buNone/>
            </a:pPr>
            <a:r>
              <a:rPr lang="pt-BR" dirty="0" smtClean="0"/>
              <a:t>       [ 0.,  0.,  0.,  0.],</a:t>
            </a:r>
          </a:p>
          <a:p>
            <a:pPr marL="0" indent="0">
              <a:buNone/>
            </a:pPr>
            <a:r>
              <a:rPr lang="pt-BR" dirty="0" smtClean="0"/>
              <a:t>       [ 0.,  0.,  0.,  0.]])</a:t>
            </a:r>
            <a:endParaRPr lang="en-US" dirty="0"/>
          </a:p>
        </p:txBody>
      </p:sp>
    </p:spTree>
    <p:extLst>
      <p:ext uri="{BB962C8B-B14F-4D97-AF65-F5344CB8AC3E}">
        <p14:creationId xmlns:p14="http://schemas.microsoft.com/office/powerpoint/2010/main" xmlns="" val="2555556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 – Special type of Array</a:t>
            </a:r>
            <a:endParaRPr lang="en-US" dirty="0"/>
          </a:p>
        </p:txBody>
      </p:sp>
      <p:sp>
        <p:nvSpPr>
          <p:cNvPr id="3" name="Content Placeholder 2"/>
          <p:cNvSpPr>
            <a:spLocks noGrp="1"/>
          </p:cNvSpPr>
          <p:nvPr>
            <p:ph idx="1"/>
          </p:nvPr>
        </p:nvSpPr>
        <p:spPr/>
        <p:txBody>
          <a:bodyPr/>
          <a:lstStyle/>
          <a:p>
            <a:pPr marL="0" indent="0">
              <a:buNone/>
            </a:pPr>
            <a:r>
              <a:rPr lang="en-US" dirty="0" smtClean="0"/>
              <a:t>&gt;&gt;&gt; </a:t>
            </a:r>
            <a:r>
              <a:rPr lang="en-US" dirty="0" err="1" smtClean="0"/>
              <a:t>np.ones</a:t>
            </a:r>
            <a:r>
              <a:rPr lang="en-US" dirty="0" smtClean="0"/>
              <a:t>( (3,4), </a:t>
            </a:r>
            <a:r>
              <a:rPr lang="en-US" dirty="0" err="1" smtClean="0"/>
              <a:t>dtype</a:t>
            </a:r>
            <a:r>
              <a:rPr lang="en-US" dirty="0" smtClean="0"/>
              <a:t>=np.int16 )       # </a:t>
            </a:r>
            <a:r>
              <a:rPr lang="en-US" dirty="0" err="1" smtClean="0"/>
              <a:t>dtype</a:t>
            </a:r>
            <a:r>
              <a:rPr lang="en-US" dirty="0" smtClean="0"/>
              <a:t> can also be specified</a:t>
            </a:r>
          </a:p>
          <a:p>
            <a:pPr marL="0" indent="0">
              <a:buNone/>
            </a:pPr>
            <a:r>
              <a:rPr lang="en-US" dirty="0" smtClean="0"/>
              <a:t>array</a:t>
            </a:r>
            <a:r>
              <a:rPr lang="pt-BR" dirty="0" smtClean="0"/>
              <a:t>([[ 1.,  </a:t>
            </a:r>
            <a:r>
              <a:rPr lang="pt-BR" dirty="0"/>
              <a:t>1</a:t>
            </a:r>
            <a:r>
              <a:rPr lang="pt-BR" dirty="0" smtClean="0"/>
              <a:t>.,  </a:t>
            </a:r>
            <a:r>
              <a:rPr lang="pt-BR" dirty="0"/>
              <a:t>1</a:t>
            </a:r>
            <a:r>
              <a:rPr lang="pt-BR" dirty="0" smtClean="0"/>
              <a:t>.,  </a:t>
            </a:r>
            <a:r>
              <a:rPr lang="pt-BR" dirty="0"/>
              <a:t>1</a:t>
            </a:r>
            <a:r>
              <a:rPr lang="pt-BR" dirty="0" smtClean="0"/>
              <a:t>.],</a:t>
            </a:r>
          </a:p>
          <a:p>
            <a:pPr marL="0" indent="0">
              <a:buNone/>
            </a:pPr>
            <a:r>
              <a:rPr lang="pt-BR" dirty="0" smtClean="0"/>
              <a:t>       [ 1.,  </a:t>
            </a:r>
            <a:r>
              <a:rPr lang="pt-BR" dirty="0"/>
              <a:t>1</a:t>
            </a:r>
            <a:r>
              <a:rPr lang="pt-BR" dirty="0" smtClean="0"/>
              <a:t>.,  </a:t>
            </a:r>
            <a:r>
              <a:rPr lang="pt-BR" dirty="0"/>
              <a:t>1</a:t>
            </a:r>
            <a:r>
              <a:rPr lang="pt-BR" dirty="0" smtClean="0"/>
              <a:t>.,  </a:t>
            </a:r>
            <a:r>
              <a:rPr lang="pt-BR" dirty="0"/>
              <a:t>1</a:t>
            </a:r>
            <a:r>
              <a:rPr lang="pt-BR" dirty="0" smtClean="0"/>
              <a:t>.],</a:t>
            </a:r>
          </a:p>
          <a:p>
            <a:pPr marL="0" indent="0">
              <a:buNone/>
            </a:pPr>
            <a:r>
              <a:rPr lang="pt-BR" dirty="0" smtClean="0"/>
              <a:t>       [ 1.,  </a:t>
            </a:r>
            <a:r>
              <a:rPr lang="pt-BR" dirty="0"/>
              <a:t>1</a:t>
            </a:r>
            <a:r>
              <a:rPr lang="pt-BR" dirty="0" smtClean="0"/>
              <a:t>.,  </a:t>
            </a:r>
            <a:r>
              <a:rPr lang="pt-BR" dirty="0"/>
              <a:t>1</a:t>
            </a:r>
            <a:r>
              <a:rPr lang="pt-BR" dirty="0" smtClean="0"/>
              <a:t>.,  </a:t>
            </a:r>
            <a:r>
              <a:rPr lang="pt-BR" dirty="0"/>
              <a:t>1</a:t>
            </a:r>
            <a:r>
              <a:rPr lang="pt-BR" dirty="0" smtClean="0"/>
              <a:t>.]]</a:t>
            </a:r>
            <a:r>
              <a:rPr lang="en-US" dirty="0" smtClean="0"/>
              <a:t>, </a:t>
            </a:r>
            <a:r>
              <a:rPr lang="en-US" dirty="0" err="1" smtClean="0"/>
              <a:t>dtype</a:t>
            </a:r>
            <a:r>
              <a:rPr lang="en-US" dirty="0" smtClean="0"/>
              <a:t>=int16)</a:t>
            </a:r>
            <a:endParaRPr lang="en-US" dirty="0"/>
          </a:p>
        </p:txBody>
      </p:sp>
    </p:spTree>
    <p:extLst>
      <p:ext uri="{BB962C8B-B14F-4D97-AF65-F5344CB8AC3E}">
        <p14:creationId xmlns:p14="http://schemas.microsoft.com/office/powerpoint/2010/main" xmlns="" val="652560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 – Special type of Array</a:t>
            </a:r>
            <a:endParaRPr lang="en-US" dirty="0"/>
          </a:p>
        </p:txBody>
      </p:sp>
      <p:sp>
        <p:nvSpPr>
          <p:cNvPr id="3" name="Content Placeholder 2"/>
          <p:cNvSpPr>
            <a:spLocks noGrp="1"/>
          </p:cNvSpPr>
          <p:nvPr>
            <p:ph idx="1"/>
          </p:nvPr>
        </p:nvSpPr>
        <p:spPr/>
        <p:txBody>
          <a:bodyPr/>
          <a:lstStyle/>
          <a:p>
            <a:pPr marL="0" indent="0">
              <a:buNone/>
            </a:pPr>
            <a:r>
              <a:rPr lang="en-US" dirty="0" smtClean="0"/>
              <a:t>Syntax: identity(n, </a:t>
            </a:r>
            <a:r>
              <a:rPr lang="en-US" dirty="0" err="1" smtClean="0"/>
              <a:t>dtype</a:t>
            </a:r>
            <a:r>
              <a:rPr lang="en-US" dirty="0" smtClean="0"/>
              <a:t>)</a:t>
            </a:r>
          </a:p>
          <a:p>
            <a:pPr marL="0" indent="0">
              <a:buNone/>
            </a:pPr>
            <a:endParaRPr lang="en-US" dirty="0"/>
          </a:p>
          <a:p>
            <a:pPr marL="0" indent="0">
              <a:buNone/>
            </a:pPr>
            <a:r>
              <a:rPr lang="en-US" dirty="0" smtClean="0"/>
              <a:t>&gt;&gt;&gt; import </a:t>
            </a:r>
            <a:r>
              <a:rPr lang="en-US" dirty="0" err="1" smtClean="0"/>
              <a:t>numpy</a:t>
            </a:r>
            <a:r>
              <a:rPr lang="en-US" dirty="0" smtClean="0"/>
              <a:t> as np</a:t>
            </a:r>
          </a:p>
          <a:p>
            <a:pPr marL="0" indent="0">
              <a:buNone/>
            </a:pPr>
            <a:r>
              <a:rPr lang="en-US" dirty="0" smtClean="0"/>
              <a:t>&gt;&gt;&gt; </a:t>
            </a:r>
            <a:r>
              <a:rPr lang="en-US" dirty="0" err="1" smtClean="0"/>
              <a:t>np.identity</a:t>
            </a:r>
            <a:r>
              <a:rPr lang="en-US" dirty="0" smtClean="0"/>
              <a:t>(4)</a:t>
            </a:r>
          </a:p>
          <a:p>
            <a:pPr marL="0" indent="0">
              <a:buNone/>
            </a:pPr>
            <a:r>
              <a:rPr lang="en-US" dirty="0" smtClean="0"/>
              <a:t>array([[ 1.,  0.,  0.,  0.],</a:t>
            </a:r>
          </a:p>
          <a:p>
            <a:pPr marL="0" indent="0">
              <a:buNone/>
            </a:pPr>
            <a:r>
              <a:rPr lang="en-US" dirty="0" smtClean="0"/>
              <a:t>            [ 0.,  1.,  0.,  0.],</a:t>
            </a:r>
          </a:p>
          <a:p>
            <a:pPr marL="0" indent="0">
              <a:buNone/>
            </a:pPr>
            <a:r>
              <a:rPr lang="en-US" dirty="0" smtClean="0"/>
              <a:t>            [ 0.,  0.,  1.,  0.],</a:t>
            </a:r>
          </a:p>
          <a:p>
            <a:pPr marL="0" indent="0">
              <a:buNone/>
            </a:pPr>
            <a:r>
              <a:rPr lang="en-US" dirty="0" smtClean="0"/>
              <a:t>            [ 0.,  0.,  0.,  1.]])</a:t>
            </a:r>
            <a:endParaRPr lang="en-US" dirty="0"/>
          </a:p>
        </p:txBody>
      </p:sp>
    </p:spTree>
    <p:extLst>
      <p:ext uri="{BB962C8B-B14F-4D97-AF65-F5344CB8AC3E}">
        <p14:creationId xmlns:p14="http://schemas.microsoft.com/office/powerpoint/2010/main" xmlns="" val="1203135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 – Special type of Array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The eye Function</a:t>
            </a:r>
            <a:r>
              <a:rPr lang="en-US" dirty="0" smtClean="0"/>
              <a:t>:</a:t>
            </a:r>
          </a:p>
          <a:p>
            <a:pPr marL="0" indent="0">
              <a:buNone/>
            </a:pPr>
            <a:endParaRPr lang="en-US" u="sng" dirty="0"/>
          </a:p>
          <a:p>
            <a:pPr marL="0" indent="0">
              <a:buNone/>
            </a:pPr>
            <a:r>
              <a:rPr lang="en-US" u="sng" dirty="0" smtClean="0"/>
              <a:t>Syntax:</a:t>
            </a:r>
            <a:r>
              <a:rPr lang="en-US" dirty="0" smtClean="0"/>
              <a:t> eye(N, M=None, k=0, </a:t>
            </a:r>
            <a:r>
              <a:rPr lang="en-US" dirty="0" err="1" smtClean="0"/>
              <a:t>dtype</a:t>
            </a:r>
            <a:r>
              <a:rPr lang="en-US" dirty="0" smtClean="0"/>
              <a:t>=float)</a:t>
            </a:r>
          </a:p>
          <a:p>
            <a:pPr marL="0" indent="0">
              <a:buNone/>
            </a:pPr>
            <a:r>
              <a:rPr lang="en-US" u="sng" dirty="0" smtClean="0"/>
              <a:t>Parameter Meaning</a:t>
            </a:r>
          </a:p>
          <a:p>
            <a:pPr marL="0" indent="0">
              <a:buNone/>
            </a:pPr>
            <a:r>
              <a:rPr lang="en-US" dirty="0" smtClean="0"/>
              <a:t>N	An integer number defining the rows of the output array.</a:t>
            </a:r>
          </a:p>
          <a:p>
            <a:pPr marL="0" indent="0">
              <a:buNone/>
            </a:pPr>
            <a:r>
              <a:rPr lang="en-US" dirty="0" smtClean="0"/>
              <a:t>M	An optional integer for setting the number of columns in the output. If 	it is None, it defaults to 'N'.</a:t>
            </a:r>
          </a:p>
          <a:p>
            <a:pPr marL="0" indent="0">
              <a:buNone/>
            </a:pPr>
            <a:r>
              <a:rPr lang="en-US" dirty="0" smtClean="0"/>
              <a:t>k	Defining the position of the diagonal. The default is 0. 0 refers to the 	main diagonal. A positive value refers to an upper diagonal, and a 	negative value to a lower diagonal.</a:t>
            </a:r>
          </a:p>
          <a:p>
            <a:pPr marL="0" indent="0">
              <a:buNone/>
            </a:pPr>
            <a:r>
              <a:rPr lang="en-US" dirty="0" err="1" smtClean="0"/>
              <a:t>dtype</a:t>
            </a:r>
            <a:r>
              <a:rPr lang="en-US" dirty="0" smtClean="0"/>
              <a:t>	Optional data-type of the returned array.</a:t>
            </a:r>
            <a:endParaRPr lang="en-US" dirty="0"/>
          </a:p>
        </p:txBody>
      </p:sp>
    </p:spTree>
    <p:extLst>
      <p:ext uri="{BB962C8B-B14F-4D97-AF65-F5344CB8AC3E}">
        <p14:creationId xmlns:p14="http://schemas.microsoft.com/office/powerpoint/2010/main" xmlns="" val="3279837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 – Special type of Array</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t>The eye Function</a:t>
            </a:r>
            <a:r>
              <a:rPr lang="en-US" dirty="0" smtClean="0"/>
              <a:t>:</a:t>
            </a:r>
          </a:p>
          <a:p>
            <a:pPr marL="0" indent="0">
              <a:buNone/>
            </a:pPr>
            <a:r>
              <a:rPr lang="en-US" dirty="0" smtClean="0"/>
              <a:t>&gt;&gt;&gt; import </a:t>
            </a:r>
            <a:r>
              <a:rPr lang="en-US" dirty="0" err="1" smtClean="0"/>
              <a:t>numpy</a:t>
            </a:r>
            <a:r>
              <a:rPr lang="en-US" dirty="0" smtClean="0"/>
              <a:t> as np</a:t>
            </a:r>
          </a:p>
          <a:p>
            <a:pPr marL="0" indent="0">
              <a:buNone/>
            </a:pPr>
            <a:r>
              <a:rPr lang="en-US" dirty="0" smtClean="0"/>
              <a:t>&gt;&gt;&gt; </a:t>
            </a:r>
            <a:r>
              <a:rPr lang="en-US" dirty="0" err="1" smtClean="0"/>
              <a:t>np.eye</a:t>
            </a:r>
            <a:r>
              <a:rPr lang="en-US" dirty="0" smtClean="0"/>
              <a:t>(5, 8, k=1, </a:t>
            </a:r>
            <a:r>
              <a:rPr lang="en-US" dirty="0" err="1" smtClean="0"/>
              <a:t>dtype</a:t>
            </a:r>
            <a:r>
              <a:rPr lang="en-US" dirty="0" smtClean="0"/>
              <a:t>=</a:t>
            </a:r>
            <a:r>
              <a:rPr lang="en-US" dirty="0" err="1" smtClean="0"/>
              <a:t>int</a:t>
            </a:r>
            <a:r>
              <a:rPr lang="en-US" dirty="0" smtClean="0"/>
              <a:t>)</a:t>
            </a:r>
          </a:p>
          <a:p>
            <a:pPr marL="0" indent="0">
              <a:buNone/>
            </a:pPr>
            <a:r>
              <a:rPr lang="en-US" dirty="0" smtClean="0"/>
              <a:t>array([[0, 1, 0, 0, 0, 0, 0, 0],</a:t>
            </a:r>
          </a:p>
          <a:p>
            <a:pPr marL="0" indent="0">
              <a:buNone/>
            </a:pPr>
            <a:r>
              <a:rPr lang="en-US" dirty="0" smtClean="0"/>
              <a:t>            [0, 0, 1, 0, 0, 0, 0, 0],</a:t>
            </a:r>
          </a:p>
          <a:p>
            <a:pPr marL="0" indent="0">
              <a:buNone/>
            </a:pPr>
            <a:r>
              <a:rPr lang="en-US" dirty="0" smtClean="0"/>
              <a:t>            [0, 0, 0, 1, 0, 0, 0, 0],</a:t>
            </a:r>
          </a:p>
          <a:p>
            <a:pPr marL="0" indent="0">
              <a:buNone/>
            </a:pPr>
            <a:r>
              <a:rPr lang="en-US" dirty="0" smtClean="0"/>
              <a:t>            [0, 0, 0, 0, 1, 0, 0, 0],</a:t>
            </a:r>
          </a:p>
          <a:p>
            <a:pPr marL="0" indent="0">
              <a:buNone/>
            </a:pPr>
            <a:r>
              <a:rPr lang="en-US" dirty="0" smtClean="0"/>
              <a:t>            [0, 0, 0, 0, 0, 1, 0, 0]])</a:t>
            </a:r>
            <a:endParaRPr lang="en-US" dirty="0"/>
          </a:p>
        </p:txBody>
      </p:sp>
      <p:pic>
        <p:nvPicPr>
          <p:cNvPr id="4" name="Picture 3"/>
          <p:cNvPicPr>
            <a:picLocks noChangeAspect="1"/>
          </p:cNvPicPr>
          <p:nvPr/>
        </p:nvPicPr>
        <p:blipFill>
          <a:blip r:embed="rId2" cstate="print"/>
          <a:stretch>
            <a:fillRect/>
          </a:stretch>
        </p:blipFill>
        <p:spPr>
          <a:xfrm>
            <a:off x="6315217" y="2119881"/>
            <a:ext cx="4229100" cy="3000375"/>
          </a:xfrm>
          <a:prstGeom prst="rect">
            <a:avLst/>
          </a:prstGeom>
        </p:spPr>
      </p:pic>
    </p:spTree>
    <p:extLst>
      <p:ext uri="{BB962C8B-B14F-4D97-AF65-F5344CB8AC3E}">
        <p14:creationId xmlns:p14="http://schemas.microsoft.com/office/powerpoint/2010/main" xmlns="" val="2246498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 – Special type of Array</a:t>
            </a:r>
            <a:endParaRPr lang="en-US" dirty="0"/>
          </a:p>
        </p:txBody>
      </p:sp>
      <p:sp>
        <p:nvSpPr>
          <p:cNvPr id="3" name="Content Placeholder 2"/>
          <p:cNvSpPr>
            <a:spLocks noGrp="1"/>
          </p:cNvSpPr>
          <p:nvPr>
            <p:ph idx="1"/>
          </p:nvPr>
        </p:nvSpPr>
        <p:spPr/>
        <p:txBody>
          <a:bodyPr/>
          <a:lstStyle/>
          <a:p>
            <a:pPr marL="0" indent="0">
              <a:buNone/>
            </a:pPr>
            <a:r>
              <a:rPr lang="en-US" dirty="0" smtClean="0"/>
              <a:t>&gt;&gt;&gt; </a:t>
            </a:r>
            <a:r>
              <a:rPr lang="en-US" dirty="0" err="1" smtClean="0"/>
              <a:t>np.empty</a:t>
            </a:r>
            <a:r>
              <a:rPr lang="en-US" dirty="0" smtClean="0"/>
              <a:t>( (2,3) )                      # uninitialized, output may vary</a:t>
            </a:r>
          </a:p>
          <a:p>
            <a:pPr marL="0" indent="0">
              <a:buNone/>
            </a:pPr>
            <a:r>
              <a:rPr lang="en-US" dirty="0" smtClean="0"/>
              <a:t>array([[  3.73603959e-262,   6.02658058e-154,   6.55490914e-260],</a:t>
            </a:r>
          </a:p>
          <a:p>
            <a:pPr marL="0" indent="0">
              <a:buNone/>
            </a:pPr>
            <a:r>
              <a:rPr lang="en-US" dirty="0" smtClean="0"/>
              <a:t>       [  5.30498948e-313,   3.14673309e-307,   1.00000000e+000]])</a:t>
            </a:r>
            <a:endParaRPr lang="en-US" dirty="0"/>
          </a:p>
        </p:txBody>
      </p:sp>
    </p:spTree>
    <p:extLst>
      <p:ext uri="{BB962C8B-B14F-4D97-AF65-F5344CB8AC3E}">
        <p14:creationId xmlns:p14="http://schemas.microsoft.com/office/powerpoint/2010/main" xmlns="" val="3355961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a:t>
            </a:r>
            <a:endParaRPr lang="en-US" dirty="0"/>
          </a:p>
        </p:txBody>
      </p:sp>
      <p:sp>
        <p:nvSpPr>
          <p:cNvPr id="3" name="Content Placeholder 2"/>
          <p:cNvSpPr>
            <a:spLocks noGrp="1"/>
          </p:cNvSpPr>
          <p:nvPr>
            <p:ph idx="1"/>
          </p:nvPr>
        </p:nvSpPr>
        <p:spPr/>
        <p:txBody>
          <a:bodyPr/>
          <a:lstStyle/>
          <a:p>
            <a:pPr marL="0" indent="0">
              <a:buNone/>
            </a:pPr>
            <a:r>
              <a:rPr lang="en-US" dirty="0" smtClean="0"/>
              <a:t>Arithmetic operators on arrays apply elementwise. A new array is created and filled with the result.</a:t>
            </a:r>
            <a:endParaRPr lang="en-US" dirty="0"/>
          </a:p>
        </p:txBody>
      </p:sp>
    </p:spTree>
    <p:extLst>
      <p:ext uri="{BB962C8B-B14F-4D97-AF65-F5344CB8AC3E}">
        <p14:creationId xmlns:p14="http://schemas.microsoft.com/office/powerpoint/2010/main" xmlns="" val="2462332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&gt;&gt;&gt; a = </a:t>
            </a:r>
            <a:r>
              <a:rPr lang="en-US" dirty="0" err="1" smtClean="0"/>
              <a:t>np.array</a:t>
            </a:r>
            <a:r>
              <a:rPr lang="en-US" dirty="0" smtClean="0"/>
              <a:t>( [20,30,40,50] )</a:t>
            </a:r>
          </a:p>
          <a:p>
            <a:pPr marL="0" indent="0">
              <a:buNone/>
            </a:pPr>
            <a:r>
              <a:rPr lang="en-US" dirty="0" smtClean="0"/>
              <a:t>&gt;&gt;&gt; b = </a:t>
            </a:r>
            <a:r>
              <a:rPr lang="en-US" dirty="0" err="1" smtClean="0"/>
              <a:t>np.arange</a:t>
            </a:r>
            <a:r>
              <a:rPr lang="en-US" dirty="0" smtClean="0"/>
              <a:t>( 4 )</a:t>
            </a:r>
          </a:p>
          <a:p>
            <a:pPr marL="0" indent="0">
              <a:buNone/>
            </a:pPr>
            <a:r>
              <a:rPr lang="en-US" dirty="0" smtClean="0"/>
              <a:t>&gt;&gt;&gt; b</a:t>
            </a:r>
          </a:p>
          <a:p>
            <a:pPr marL="0" indent="0">
              <a:buNone/>
            </a:pPr>
            <a:r>
              <a:rPr lang="en-US" dirty="0" smtClean="0"/>
              <a:t>array([0, 1, 2, 3])</a:t>
            </a:r>
          </a:p>
          <a:p>
            <a:pPr marL="0" indent="0">
              <a:buNone/>
            </a:pPr>
            <a:r>
              <a:rPr lang="en-US" dirty="0" smtClean="0"/>
              <a:t>&gt;&gt;&gt; c = a-b</a:t>
            </a:r>
          </a:p>
          <a:p>
            <a:pPr marL="0" indent="0">
              <a:buNone/>
            </a:pPr>
            <a:r>
              <a:rPr lang="en-US" dirty="0" smtClean="0"/>
              <a:t>&gt;&gt;&gt; c</a:t>
            </a:r>
          </a:p>
          <a:p>
            <a:pPr marL="0" indent="0">
              <a:buNone/>
            </a:pPr>
            <a:r>
              <a:rPr lang="en-US" dirty="0" smtClean="0"/>
              <a:t>array([20, 29, 38, 47])</a:t>
            </a:r>
          </a:p>
          <a:p>
            <a:pPr marL="0" indent="0">
              <a:buNone/>
            </a:pPr>
            <a:r>
              <a:rPr lang="en-US" dirty="0" smtClean="0"/>
              <a:t>&gt;&gt;&gt; b**2</a:t>
            </a:r>
          </a:p>
          <a:p>
            <a:pPr marL="0" indent="0">
              <a:buNone/>
            </a:pPr>
            <a:r>
              <a:rPr lang="en-US" dirty="0" smtClean="0"/>
              <a:t>array([0, 1, 4, 9])</a:t>
            </a:r>
          </a:p>
          <a:p>
            <a:pPr marL="0" indent="0">
              <a:buNone/>
            </a:pPr>
            <a:r>
              <a:rPr lang="en-US" dirty="0" smtClean="0"/>
              <a:t>&gt;&gt;&gt; a&lt;35</a:t>
            </a:r>
          </a:p>
          <a:p>
            <a:pPr marL="0" indent="0">
              <a:buNone/>
            </a:pPr>
            <a:r>
              <a:rPr lang="en-US" dirty="0" smtClean="0"/>
              <a:t>array([ True, True, False, False], </a:t>
            </a:r>
            <a:r>
              <a:rPr lang="en-US" dirty="0" err="1" smtClean="0"/>
              <a:t>dtype</a:t>
            </a:r>
            <a:r>
              <a:rPr lang="en-US" dirty="0" smtClean="0"/>
              <a:t>=bool)</a:t>
            </a:r>
            <a:endParaRPr lang="en-US" dirty="0"/>
          </a:p>
        </p:txBody>
      </p:sp>
    </p:spTree>
    <p:extLst>
      <p:ext uri="{BB962C8B-B14F-4D97-AF65-F5344CB8AC3E}">
        <p14:creationId xmlns:p14="http://schemas.microsoft.com/office/powerpoint/2010/main" xmlns="" val="360030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 - start</a:t>
            </a:r>
            <a:endParaRPr lang="en-US" dirty="0"/>
          </a:p>
        </p:txBody>
      </p:sp>
      <p:sp>
        <p:nvSpPr>
          <p:cNvPr id="3" name="Content Placeholder 2"/>
          <p:cNvSpPr>
            <a:spLocks noGrp="1"/>
          </p:cNvSpPr>
          <p:nvPr>
            <p:ph idx="1"/>
          </p:nvPr>
        </p:nvSpPr>
        <p:spPr/>
        <p:txBody>
          <a:bodyPr/>
          <a:lstStyle/>
          <a:p>
            <a:r>
              <a:rPr lang="en-US" dirty="0" smtClean="0"/>
              <a:t>There are several ways to create arrays.</a:t>
            </a:r>
          </a:p>
          <a:p>
            <a:endParaRPr lang="en-US" dirty="0" smtClean="0"/>
          </a:p>
          <a:p>
            <a:r>
              <a:rPr lang="en-US" dirty="0" smtClean="0"/>
              <a:t>For example, you can create an array from a regular Python list or tuple using the array function. The type of the resulting array is deduced from the type of the elements in the sequences.</a:t>
            </a:r>
            <a:endParaRPr lang="en-US" dirty="0"/>
          </a:p>
        </p:txBody>
      </p:sp>
    </p:spTree>
    <p:extLst>
      <p:ext uri="{BB962C8B-B14F-4D97-AF65-F5344CB8AC3E}">
        <p14:creationId xmlns:p14="http://schemas.microsoft.com/office/powerpoint/2010/main" xmlns="" val="1228672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&gt;&gt;&gt; A = </a:t>
            </a:r>
            <a:r>
              <a:rPr lang="en-US" dirty="0" err="1" smtClean="0"/>
              <a:t>np.array</a:t>
            </a:r>
            <a:r>
              <a:rPr lang="en-US" dirty="0" smtClean="0"/>
              <a:t>( [[1,1],</a:t>
            </a:r>
          </a:p>
          <a:p>
            <a:pPr marL="0" indent="0">
              <a:buNone/>
            </a:pPr>
            <a:r>
              <a:rPr lang="en-US" dirty="0" smtClean="0"/>
              <a:t>...             [0,1]] )</a:t>
            </a:r>
          </a:p>
          <a:p>
            <a:pPr marL="0" indent="0">
              <a:buNone/>
            </a:pPr>
            <a:r>
              <a:rPr lang="en-US" dirty="0" smtClean="0"/>
              <a:t>&gt;&gt;&gt; B = </a:t>
            </a:r>
            <a:r>
              <a:rPr lang="en-US" dirty="0" err="1" smtClean="0"/>
              <a:t>np.array</a:t>
            </a:r>
            <a:r>
              <a:rPr lang="en-US" dirty="0" smtClean="0"/>
              <a:t>( [[2,0],</a:t>
            </a:r>
          </a:p>
          <a:p>
            <a:pPr marL="0" indent="0">
              <a:buNone/>
            </a:pPr>
            <a:r>
              <a:rPr lang="en-US" dirty="0" smtClean="0"/>
              <a:t>...             [3,4]] )</a:t>
            </a:r>
          </a:p>
          <a:p>
            <a:pPr marL="0" indent="0">
              <a:buNone/>
            </a:pPr>
            <a:r>
              <a:rPr lang="en-US" dirty="0" smtClean="0"/>
              <a:t>&gt;&gt;&gt; A*B                         # elementwise product</a:t>
            </a:r>
          </a:p>
          <a:p>
            <a:pPr marL="0" indent="0">
              <a:buNone/>
            </a:pPr>
            <a:r>
              <a:rPr lang="en-US" dirty="0" smtClean="0"/>
              <a:t>array([[2, 0],</a:t>
            </a:r>
          </a:p>
          <a:p>
            <a:pPr marL="0" indent="0">
              <a:buNone/>
            </a:pPr>
            <a:r>
              <a:rPr lang="en-US" dirty="0" smtClean="0"/>
              <a:t>       [0, 4]])</a:t>
            </a:r>
          </a:p>
          <a:p>
            <a:pPr marL="0" indent="0">
              <a:buNone/>
            </a:pPr>
            <a:r>
              <a:rPr lang="en-US" dirty="0" smtClean="0"/>
              <a:t>&gt;&gt;&gt; A.dot(B)                    # matrix product</a:t>
            </a:r>
          </a:p>
          <a:p>
            <a:pPr marL="0" indent="0">
              <a:buNone/>
            </a:pPr>
            <a:r>
              <a:rPr lang="en-US" dirty="0" smtClean="0"/>
              <a:t>array([[5, 4],</a:t>
            </a:r>
          </a:p>
          <a:p>
            <a:pPr marL="0" indent="0">
              <a:buNone/>
            </a:pPr>
            <a:r>
              <a:rPr lang="en-US" dirty="0" smtClean="0"/>
              <a:t>       [3, 4]])</a:t>
            </a:r>
          </a:p>
          <a:p>
            <a:pPr marL="0" indent="0">
              <a:buNone/>
            </a:pPr>
            <a:r>
              <a:rPr lang="en-US" dirty="0" smtClean="0"/>
              <a:t>&gt;&gt;&gt; np.dot(A, B)                # another matrix product</a:t>
            </a:r>
          </a:p>
          <a:p>
            <a:pPr marL="0" indent="0">
              <a:buNone/>
            </a:pPr>
            <a:r>
              <a:rPr lang="en-US" dirty="0" smtClean="0"/>
              <a:t>array([[5, 4],</a:t>
            </a:r>
          </a:p>
          <a:p>
            <a:pPr marL="0" indent="0">
              <a:buNone/>
            </a:pPr>
            <a:r>
              <a:rPr lang="en-US" dirty="0" smtClean="0"/>
              <a:t>       [3, 4]])</a:t>
            </a:r>
            <a:endParaRPr lang="en-US" dirty="0"/>
          </a:p>
        </p:txBody>
      </p:sp>
    </p:spTree>
    <p:extLst>
      <p:ext uri="{BB962C8B-B14F-4D97-AF65-F5344CB8AC3E}">
        <p14:creationId xmlns:p14="http://schemas.microsoft.com/office/powerpoint/2010/main" xmlns="" val="3937740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Slicing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u="sng" dirty="0" smtClean="0"/>
              <a:t>Shape of an Array: </a:t>
            </a:r>
          </a:p>
          <a:p>
            <a:pPr marL="0" indent="0">
              <a:buNone/>
            </a:pPr>
            <a:r>
              <a:rPr lang="en-US" dirty="0" smtClean="0"/>
              <a:t>&gt;&gt;&gt; x = </a:t>
            </a:r>
            <a:r>
              <a:rPr lang="en-US" dirty="0" err="1" smtClean="0"/>
              <a:t>np.array</a:t>
            </a:r>
            <a:r>
              <a:rPr lang="en-US" dirty="0" smtClean="0"/>
              <a:t>([ [67, 63, 87],</a:t>
            </a:r>
          </a:p>
          <a:p>
            <a:pPr marL="0" indent="0">
              <a:buNone/>
            </a:pPr>
            <a:r>
              <a:rPr lang="en-US" dirty="0" smtClean="0"/>
              <a:t>               	          [77, 69, 59],</a:t>
            </a:r>
          </a:p>
          <a:p>
            <a:pPr marL="0" indent="0">
              <a:buNone/>
            </a:pPr>
            <a:r>
              <a:rPr lang="en-US" dirty="0" smtClean="0"/>
              <a:t>               	          [85, 87, 99],</a:t>
            </a:r>
          </a:p>
          <a:p>
            <a:pPr marL="0" indent="0">
              <a:buNone/>
            </a:pPr>
            <a:r>
              <a:rPr lang="en-US" dirty="0" smtClean="0"/>
              <a:t>               	          [79, 72, 71],</a:t>
            </a:r>
          </a:p>
          <a:p>
            <a:pPr marL="0" indent="0">
              <a:buNone/>
            </a:pPr>
            <a:r>
              <a:rPr lang="en-US" dirty="0" smtClean="0"/>
              <a:t>             	          [63, 89, 93],</a:t>
            </a:r>
          </a:p>
          <a:p>
            <a:pPr marL="0" indent="0">
              <a:buNone/>
            </a:pPr>
            <a:r>
              <a:rPr lang="en-US" dirty="0" smtClean="0"/>
              <a:t>                                [68, 92, 78]])</a:t>
            </a:r>
          </a:p>
          <a:p>
            <a:pPr marL="0" indent="0">
              <a:buNone/>
            </a:pPr>
            <a:r>
              <a:rPr lang="en-US" dirty="0" smtClean="0"/>
              <a:t>&gt;&gt;&gt;print(</a:t>
            </a:r>
            <a:r>
              <a:rPr lang="en-US" dirty="0" err="1" smtClean="0"/>
              <a:t>np.shape</a:t>
            </a:r>
            <a:r>
              <a:rPr lang="en-US" dirty="0" smtClean="0"/>
              <a:t>(x))</a:t>
            </a:r>
          </a:p>
          <a:p>
            <a:pPr marL="0" indent="0">
              <a:buNone/>
            </a:pPr>
            <a:r>
              <a:rPr lang="en-US" dirty="0" smtClean="0"/>
              <a:t>(6, 3)		</a:t>
            </a:r>
            <a:endParaRPr lang="en-US" dirty="0"/>
          </a:p>
          <a:p>
            <a:pPr marL="0" indent="0">
              <a:buNone/>
            </a:pPr>
            <a:endParaRPr lang="en-US" u="sng" dirty="0" smtClean="0"/>
          </a:p>
          <a:p>
            <a:pPr marL="0" indent="0">
              <a:buNone/>
            </a:pPr>
            <a:endParaRPr lang="en-US" u="sng" dirty="0"/>
          </a:p>
        </p:txBody>
      </p:sp>
      <p:pic>
        <p:nvPicPr>
          <p:cNvPr id="4" name="Picture 3"/>
          <p:cNvPicPr>
            <a:picLocks noChangeAspect="1"/>
          </p:cNvPicPr>
          <p:nvPr/>
        </p:nvPicPr>
        <p:blipFill>
          <a:blip r:embed="rId2" cstate="print"/>
          <a:stretch>
            <a:fillRect/>
          </a:stretch>
        </p:blipFill>
        <p:spPr>
          <a:xfrm>
            <a:off x="5809444" y="2201069"/>
            <a:ext cx="2892834" cy="2473962"/>
          </a:xfrm>
          <a:prstGeom prst="rect">
            <a:avLst/>
          </a:prstGeom>
        </p:spPr>
      </p:pic>
      <p:pic>
        <p:nvPicPr>
          <p:cNvPr id="5" name="Picture 4"/>
          <p:cNvPicPr>
            <a:picLocks noChangeAspect="1"/>
          </p:cNvPicPr>
          <p:nvPr/>
        </p:nvPicPr>
        <p:blipFill>
          <a:blip r:embed="rId3" cstate="print"/>
          <a:stretch>
            <a:fillRect/>
          </a:stretch>
        </p:blipFill>
        <p:spPr>
          <a:xfrm>
            <a:off x="8893373" y="2201069"/>
            <a:ext cx="2524125" cy="2524125"/>
          </a:xfrm>
          <a:prstGeom prst="rect">
            <a:avLst/>
          </a:prstGeom>
        </p:spPr>
      </p:pic>
    </p:spTree>
    <p:extLst>
      <p:ext uri="{BB962C8B-B14F-4D97-AF65-F5344CB8AC3E}">
        <p14:creationId xmlns:p14="http://schemas.microsoft.com/office/powerpoint/2010/main" xmlns="" val="2148749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Slicing</a:t>
            </a:r>
            <a:endParaRPr lang="en-US" dirty="0"/>
          </a:p>
        </p:txBody>
      </p:sp>
      <p:sp>
        <p:nvSpPr>
          <p:cNvPr id="3" name="Content Placeholder 2"/>
          <p:cNvSpPr>
            <a:spLocks noGrp="1"/>
          </p:cNvSpPr>
          <p:nvPr>
            <p:ph idx="1"/>
          </p:nvPr>
        </p:nvSpPr>
        <p:spPr/>
        <p:txBody>
          <a:bodyPr/>
          <a:lstStyle/>
          <a:p>
            <a:pPr marL="0" indent="0">
              <a:buNone/>
            </a:pPr>
            <a:r>
              <a:rPr lang="en-US" dirty="0" smtClean="0"/>
              <a:t>&gt;&gt;&gt; F = </a:t>
            </a:r>
            <a:r>
              <a:rPr lang="en-US" dirty="0" err="1" smtClean="0"/>
              <a:t>np.array</a:t>
            </a:r>
            <a:r>
              <a:rPr lang="en-US" dirty="0" smtClean="0"/>
              <a:t>([1, 1, 2, 3, 5, 8, 13, 21])</a:t>
            </a:r>
          </a:p>
          <a:p>
            <a:pPr marL="0" indent="0">
              <a:buNone/>
            </a:pPr>
            <a:r>
              <a:rPr lang="en-US" dirty="0" smtClean="0"/>
              <a:t># print the first element of F</a:t>
            </a:r>
          </a:p>
          <a:p>
            <a:pPr marL="0" indent="0">
              <a:buNone/>
            </a:pPr>
            <a:r>
              <a:rPr lang="en-US" dirty="0" smtClean="0"/>
              <a:t>&gt;&gt;&gt; print(F[0])</a:t>
            </a:r>
          </a:p>
          <a:p>
            <a:pPr marL="0" indent="0">
              <a:buNone/>
            </a:pPr>
            <a:r>
              <a:rPr lang="en-US" dirty="0"/>
              <a:t>1</a:t>
            </a:r>
            <a:endParaRPr lang="en-US" dirty="0" smtClean="0"/>
          </a:p>
          <a:p>
            <a:pPr marL="0" indent="0">
              <a:buNone/>
            </a:pPr>
            <a:r>
              <a:rPr lang="en-US" dirty="0" smtClean="0"/>
              <a:t># print the last element of F</a:t>
            </a:r>
          </a:p>
          <a:p>
            <a:pPr marL="0" indent="0">
              <a:buNone/>
            </a:pPr>
            <a:r>
              <a:rPr lang="en-US" dirty="0" smtClean="0"/>
              <a:t>&gt;&gt;&gt; print(F[-1])</a:t>
            </a:r>
          </a:p>
          <a:p>
            <a:pPr marL="0" indent="0">
              <a:buNone/>
            </a:pPr>
            <a:r>
              <a:rPr lang="en-US" dirty="0" smtClean="0"/>
              <a:t>21</a:t>
            </a:r>
            <a:endParaRPr lang="en-US" dirty="0"/>
          </a:p>
        </p:txBody>
      </p:sp>
    </p:spTree>
    <p:extLst>
      <p:ext uri="{BB962C8B-B14F-4D97-AF65-F5344CB8AC3E}">
        <p14:creationId xmlns:p14="http://schemas.microsoft.com/office/powerpoint/2010/main" xmlns="" val="4266935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Slicing</a:t>
            </a:r>
            <a:endParaRPr lang="en-US" dirty="0"/>
          </a:p>
        </p:txBody>
      </p:sp>
      <p:sp>
        <p:nvSpPr>
          <p:cNvPr id="3" name="Content Placeholder 2"/>
          <p:cNvSpPr>
            <a:spLocks noGrp="1"/>
          </p:cNvSpPr>
          <p:nvPr>
            <p:ph idx="1"/>
          </p:nvPr>
        </p:nvSpPr>
        <p:spPr/>
        <p:txBody>
          <a:bodyPr/>
          <a:lstStyle/>
          <a:p>
            <a:pPr marL="0" indent="0">
              <a:buNone/>
            </a:pPr>
            <a:r>
              <a:rPr lang="en-US" u="sng" dirty="0" smtClean="0"/>
              <a:t>Indexing multidimensional arrays:</a:t>
            </a:r>
          </a:p>
          <a:p>
            <a:pPr marL="0" indent="0">
              <a:buNone/>
            </a:pPr>
            <a:endParaRPr lang="en-US" dirty="0"/>
          </a:p>
          <a:p>
            <a:pPr marL="0" indent="0">
              <a:buNone/>
            </a:pPr>
            <a:r>
              <a:rPr lang="en-US" dirty="0" smtClean="0"/>
              <a:t>&gt;&gt;&gt; A = </a:t>
            </a:r>
            <a:r>
              <a:rPr lang="en-US" dirty="0" err="1" smtClean="0"/>
              <a:t>np.array</a:t>
            </a:r>
            <a:r>
              <a:rPr lang="en-US" dirty="0" smtClean="0"/>
              <a:t>([ [3.4, 8.7, 9.9], </a:t>
            </a:r>
          </a:p>
          <a:p>
            <a:pPr marL="0" indent="0">
              <a:buNone/>
            </a:pPr>
            <a:r>
              <a:rPr lang="en-US" dirty="0" smtClean="0"/>
              <a:t>                                 [1.1, -7.8, -0.7],</a:t>
            </a:r>
          </a:p>
          <a:p>
            <a:pPr marL="0" indent="0">
              <a:buNone/>
            </a:pPr>
            <a:r>
              <a:rPr lang="en-US" dirty="0" smtClean="0"/>
              <a:t>                                 [4.1, 12.3, 4.8]])</a:t>
            </a:r>
          </a:p>
          <a:p>
            <a:pPr marL="0" indent="0">
              <a:buNone/>
            </a:pPr>
            <a:r>
              <a:rPr lang="en-US" dirty="0" smtClean="0"/>
              <a:t>&gt;&gt;&gt; print(A[1][0])</a:t>
            </a:r>
          </a:p>
          <a:p>
            <a:pPr marL="0" indent="0">
              <a:buNone/>
            </a:pPr>
            <a:r>
              <a:rPr lang="en-US" dirty="0" smtClean="0"/>
              <a:t>1.1</a:t>
            </a:r>
          </a:p>
          <a:p>
            <a:pPr marL="0" indent="0">
              <a:buNone/>
            </a:pPr>
            <a:endParaRPr lang="en-US" dirty="0"/>
          </a:p>
        </p:txBody>
      </p:sp>
    </p:spTree>
    <p:extLst>
      <p:ext uri="{BB962C8B-B14F-4D97-AF65-F5344CB8AC3E}">
        <p14:creationId xmlns:p14="http://schemas.microsoft.com/office/powerpoint/2010/main" xmlns="" val="2194250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Slicing</a:t>
            </a:r>
            <a:endParaRPr lang="en-US" dirty="0"/>
          </a:p>
        </p:txBody>
      </p:sp>
      <p:sp>
        <p:nvSpPr>
          <p:cNvPr id="3" name="Content Placeholder 2"/>
          <p:cNvSpPr>
            <a:spLocks noGrp="1"/>
          </p:cNvSpPr>
          <p:nvPr>
            <p:ph idx="1"/>
          </p:nvPr>
        </p:nvSpPr>
        <p:spPr/>
        <p:txBody>
          <a:bodyPr/>
          <a:lstStyle/>
          <a:p>
            <a:pPr marL="0" indent="0">
              <a:buNone/>
            </a:pPr>
            <a:r>
              <a:rPr lang="en-US" u="sng" dirty="0" smtClean="0"/>
              <a:t>Indexing multidimensional arrays:</a:t>
            </a:r>
          </a:p>
          <a:p>
            <a:pPr marL="0" indent="0">
              <a:buNone/>
            </a:pPr>
            <a:endParaRPr lang="en-US" dirty="0" smtClean="0"/>
          </a:p>
          <a:p>
            <a:pPr marL="0" indent="0">
              <a:buNone/>
            </a:pPr>
            <a:r>
              <a:rPr lang="en-US" dirty="0" smtClean="0"/>
              <a:t>&gt;&gt;&gt; </a:t>
            </a:r>
            <a:r>
              <a:rPr lang="en-US" dirty="0" err="1" smtClean="0"/>
              <a:t>tmp</a:t>
            </a:r>
            <a:r>
              <a:rPr lang="en-US" dirty="0" smtClean="0"/>
              <a:t> = A[1]</a:t>
            </a:r>
          </a:p>
          <a:p>
            <a:pPr marL="0" indent="0">
              <a:buNone/>
            </a:pPr>
            <a:r>
              <a:rPr lang="en-US" dirty="0" smtClean="0"/>
              <a:t>&gt;&gt;&gt; print(</a:t>
            </a:r>
            <a:r>
              <a:rPr lang="en-US" dirty="0" err="1" smtClean="0"/>
              <a:t>tmp</a:t>
            </a:r>
            <a:r>
              <a:rPr lang="en-US" dirty="0" smtClean="0"/>
              <a:t>)</a:t>
            </a:r>
          </a:p>
          <a:p>
            <a:pPr marL="0" indent="0">
              <a:buNone/>
            </a:pPr>
            <a:r>
              <a:rPr lang="en-US" dirty="0" smtClean="0"/>
              <a:t>[ 1.1 -7.8 -0.7]</a:t>
            </a:r>
          </a:p>
          <a:p>
            <a:pPr marL="0" indent="0">
              <a:buNone/>
            </a:pPr>
            <a:r>
              <a:rPr lang="en-US" dirty="0" smtClean="0"/>
              <a:t>&gt;&gt;&gt; print(</a:t>
            </a:r>
            <a:r>
              <a:rPr lang="en-US" dirty="0" err="1" smtClean="0"/>
              <a:t>tmp</a:t>
            </a:r>
            <a:r>
              <a:rPr lang="en-US" dirty="0" smtClean="0"/>
              <a:t>[0])</a:t>
            </a:r>
          </a:p>
          <a:p>
            <a:pPr marL="0" indent="0">
              <a:buNone/>
            </a:pPr>
            <a:r>
              <a:rPr lang="en-US" dirty="0" smtClean="0"/>
              <a:t>1.1</a:t>
            </a:r>
            <a:endParaRPr lang="en-US" dirty="0"/>
          </a:p>
        </p:txBody>
      </p:sp>
    </p:spTree>
    <p:extLst>
      <p:ext uri="{BB962C8B-B14F-4D97-AF65-F5344CB8AC3E}">
        <p14:creationId xmlns:p14="http://schemas.microsoft.com/office/powerpoint/2010/main" xmlns="" val="2731462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Slicing</a:t>
            </a:r>
            <a:endParaRPr lang="en-US" dirty="0"/>
          </a:p>
        </p:txBody>
      </p:sp>
      <p:sp>
        <p:nvSpPr>
          <p:cNvPr id="3" name="Content Placeholder 2"/>
          <p:cNvSpPr>
            <a:spLocks noGrp="1"/>
          </p:cNvSpPr>
          <p:nvPr>
            <p:ph idx="1"/>
          </p:nvPr>
        </p:nvSpPr>
        <p:spPr/>
        <p:txBody>
          <a:bodyPr>
            <a:normAutofit fontScale="85000" lnSpcReduction="20000"/>
          </a:bodyPr>
          <a:lstStyle/>
          <a:p>
            <a:r>
              <a:rPr lang="en-US" u="sng" dirty="0" smtClean="0"/>
              <a:t>Slicing 1D Array</a:t>
            </a:r>
          </a:p>
          <a:p>
            <a:endParaRPr lang="en-US" dirty="0"/>
          </a:p>
          <a:p>
            <a:pPr marL="0" indent="0">
              <a:buNone/>
            </a:pPr>
            <a:r>
              <a:rPr lang="en-US" dirty="0" smtClean="0"/>
              <a:t>&gt;&gt;&gt; S = </a:t>
            </a:r>
            <a:r>
              <a:rPr lang="en-US" dirty="0" err="1" smtClean="0"/>
              <a:t>np.array</a:t>
            </a:r>
            <a:r>
              <a:rPr lang="en-US" dirty="0" smtClean="0"/>
              <a:t>([0, 1, 2, 3, 4, 5, 6, 7, 8, 9])</a:t>
            </a:r>
          </a:p>
          <a:p>
            <a:pPr marL="0" indent="0">
              <a:buNone/>
            </a:pPr>
            <a:r>
              <a:rPr lang="en-US" dirty="0" smtClean="0"/>
              <a:t>&gt;&gt;&gt; print(S[2:5])</a:t>
            </a:r>
          </a:p>
          <a:p>
            <a:pPr marL="0" indent="0">
              <a:buNone/>
            </a:pPr>
            <a:r>
              <a:rPr lang="en-US" dirty="0" smtClean="0"/>
              <a:t>[2 3 4]</a:t>
            </a:r>
          </a:p>
          <a:p>
            <a:pPr marL="0" indent="0">
              <a:buNone/>
            </a:pPr>
            <a:r>
              <a:rPr lang="en-US" dirty="0" smtClean="0"/>
              <a:t>&gt;&gt;&gt; print(S[:4])</a:t>
            </a:r>
          </a:p>
          <a:p>
            <a:pPr marL="0" indent="0">
              <a:buNone/>
            </a:pPr>
            <a:r>
              <a:rPr lang="en-US" dirty="0" smtClean="0"/>
              <a:t>[0 1 2 3]</a:t>
            </a:r>
          </a:p>
          <a:p>
            <a:pPr marL="0" indent="0">
              <a:buNone/>
            </a:pPr>
            <a:r>
              <a:rPr lang="en-US" dirty="0" smtClean="0"/>
              <a:t>&gt;&gt;&gt; print(S[6:])</a:t>
            </a:r>
          </a:p>
          <a:p>
            <a:pPr marL="0" indent="0">
              <a:buNone/>
            </a:pPr>
            <a:r>
              <a:rPr lang="en-US" dirty="0" smtClean="0"/>
              <a:t>[6 7 8 9]</a:t>
            </a:r>
          </a:p>
          <a:p>
            <a:pPr marL="0" indent="0">
              <a:buNone/>
            </a:pPr>
            <a:r>
              <a:rPr lang="en-US" dirty="0" smtClean="0"/>
              <a:t>&gt;&gt;&gt; print(S[:])</a:t>
            </a:r>
          </a:p>
          <a:p>
            <a:pPr marL="0" indent="0">
              <a:buNone/>
            </a:pPr>
            <a:r>
              <a:rPr lang="en-US" dirty="0" smtClean="0"/>
              <a:t>[0 1 2 3 4 5 6 7 8 9]</a:t>
            </a:r>
            <a:endParaRPr lang="en-US" dirty="0"/>
          </a:p>
          <a:p>
            <a:pPr marL="0" indent="0">
              <a:buNone/>
            </a:pPr>
            <a:endParaRPr lang="en-US" dirty="0"/>
          </a:p>
        </p:txBody>
      </p:sp>
    </p:spTree>
    <p:extLst>
      <p:ext uri="{BB962C8B-B14F-4D97-AF65-F5344CB8AC3E}">
        <p14:creationId xmlns:p14="http://schemas.microsoft.com/office/powerpoint/2010/main" xmlns="" val="1648496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Slicing</a:t>
            </a:r>
            <a:endParaRPr lang="en-US" dirty="0"/>
          </a:p>
        </p:txBody>
      </p:sp>
      <p:sp>
        <p:nvSpPr>
          <p:cNvPr id="3" name="Content Placeholder 2"/>
          <p:cNvSpPr>
            <a:spLocks noGrp="1"/>
          </p:cNvSpPr>
          <p:nvPr>
            <p:ph idx="1"/>
          </p:nvPr>
        </p:nvSpPr>
        <p:spPr/>
        <p:txBody>
          <a:bodyPr>
            <a:normAutofit fontScale="85000" lnSpcReduction="20000"/>
          </a:bodyPr>
          <a:lstStyle/>
          <a:p>
            <a:r>
              <a:rPr lang="en-US" u="sng" dirty="0"/>
              <a:t>M</a:t>
            </a:r>
            <a:r>
              <a:rPr lang="en-US" u="sng" dirty="0" smtClean="0"/>
              <a:t>ultidimensional Slicing</a:t>
            </a:r>
            <a:endParaRPr lang="en-US" dirty="0" smtClean="0"/>
          </a:p>
          <a:p>
            <a:pPr marL="0" indent="0">
              <a:buNone/>
            </a:pPr>
            <a:r>
              <a:rPr lang="en-US" dirty="0" smtClean="0"/>
              <a:t>&gt;&gt;&gt; A = </a:t>
            </a:r>
            <a:r>
              <a:rPr lang="en-US" dirty="0" err="1" smtClean="0"/>
              <a:t>np.array</a:t>
            </a:r>
            <a:r>
              <a:rPr lang="en-US" dirty="0" smtClean="0"/>
              <a:t>([</a:t>
            </a:r>
          </a:p>
          <a:p>
            <a:pPr marL="0" indent="0">
              <a:buNone/>
            </a:pPr>
            <a:r>
              <a:rPr lang="en-US" dirty="0" smtClean="0"/>
              <a:t>			[11, 12, 13, 14, 15],</a:t>
            </a:r>
          </a:p>
          <a:p>
            <a:pPr marL="0" indent="0">
              <a:buNone/>
            </a:pPr>
            <a:r>
              <a:rPr lang="en-US" dirty="0" smtClean="0"/>
              <a:t>			[21, 22, 23, 24, 25],</a:t>
            </a:r>
          </a:p>
          <a:p>
            <a:pPr marL="0" indent="0">
              <a:buNone/>
            </a:pPr>
            <a:r>
              <a:rPr lang="en-US" dirty="0" smtClean="0"/>
              <a:t>			[31, 32, 33, 34, 35],</a:t>
            </a:r>
          </a:p>
          <a:p>
            <a:pPr marL="0" indent="0">
              <a:buNone/>
            </a:pPr>
            <a:r>
              <a:rPr lang="en-US" dirty="0" smtClean="0"/>
              <a:t>			[41, 42, 43, 44, 45],</a:t>
            </a:r>
          </a:p>
          <a:p>
            <a:pPr marL="0" indent="0">
              <a:buNone/>
            </a:pPr>
            <a:r>
              <a:rPr lang="en-US" dirty="0" smtClean="0"/>
              <a:t>			[51, 52, 53, 54, 55]])</a:t>
            </a:r>
          </a:p>
          <a:p>
            <a:pPr marL="0" indent="0">
              <a:buNone/>
            </a:pPr>
            <a:r>
              <a:rPr lang="en-US" dirty="0" smtClean="0"/>
              <a:t>&gt;&gt;&gt; print(A[:3, 2:])</a:t>
            </a:r>
          </a:p>
          <a:p>
            <a:pPr marL="0" indent="0">
              <a:buNone/>
            </a:pPr>
            <a:r>
              <a:rPr lang="en-US" dirty="0" smtClean="0"/>
              <a:t>[[13 14 15]</a:t>
            </a:r>
          </a:p>
          <a:p>
            <a:pPr marL="0" indent="0">
              <a:buNone/>
            </a:pPr>
            <a:r>
              <a:rPr lang="en-US" dirty="0" smtClean="0"/>
              <a:t> [23 24 25]</a:t>
            </a:r>
          </a:p>
          <a:p>
            <a:pPr marL="0" indent="0">
              <a:buNone/>
            </a:pPr>
            <a:r>
              <a:rPr lang="en-US" dirty="0" smtClean="0"/>
              <a:t> [33 34 35]]</a:t>
            </a:r>
          </a:p>
        </p:txBody>
      </p:sp>
      <p:pic>
        <p:nvPicPr>
          <p:cNvPr id="5" name="Picture 4"/>
          <p:cNvPicPr>
            <a:picLocks noChangeAspect="1"/>
          </p:cNvPicPr>
          <p:nvPr/>
        </p:nvPicPr>
        <p:blipFill>
          <a:blip r:embed="rId2" cstate="print"/>
          <a:stretch>
            <a:fillRect/>
          </a:stretch>
        </p:blipFill>
        <p:spPr>
          <a:xfrm>
            <a:off x="7502430" y="1825625"/>
            <a:ext cx="3115527" cy="3584990"/>
          </a:xfrm>
          <a:prstGeom prst="rect">
            <a:avLst/>
          </a:prstGeom>
        </p:spPr>
      </p:pic>
    </p:spTree>
    <p:extLst>
      <p:ext uri="{BB962C8B-B14F-4D97-AF65-F5344CB8AC3E}">
        <p14:creationId xmlns:p14="http://schemas.microsoft.com/office/powerpoint/2010/main" xmlns="" val="3936864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Slicing</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a:t>M</a:t>
            </a:r>
            <a:r>
              <a:rPr lang="en-US" u="sng" dirty="0" smtClean="0"/>
              <a:t>ultidimensional Slicing</a:t>
            </a:r>
            <a:endParaRPr lang="en-US" dirty="0" smtClean="0"/>
          </a:p>
          <a:p>
            <a:pPr marL="0" indent="0">
              <a:buNone/>
            </a:pPr>
            <a:r>
              <a:rPr lang="en-US" dirty="0" smtClean="0"/>
              <a:t>&gt;&gt;&gt; A = </a:t>
            </a:r>
            <a:r>
              <a:rPr lang="en-US" dirty="0" err="1" smtClean="0"/>
              <a:t>np.array</a:t>
            </a:r>
            <a:r>
              <a:rPr lang="en-US" dirty="0" smtClean="0"/>
              <a:t>([</a:t>
            </a:r>
          </a:p>
          <a:p>
            <a:pPr marL="0" indent="0">
              <a:buNone/>
            </a:pPr>
            <a:r>
              <a:rPr lang="en-US" dirty="0" smtClean="0"/>
              <a:t>			[11, 12, 13, 14, 15],</a:t>
            </a:r>
          </a:p>
          <a:p>
            <a:pPr marL="0" indent="0">
              <a:buNone/>
            </a:pPr>
            <a:r>
              <a:rPr lang="en-US" dirty="0" smtClean="0"/>
              <a:t>			[21, 22, 23, 24, 25],</a:t>
            </a:r>
          </a:p>
          <a:p>
            <a:pPr marL="0" indent="0">
              <a:buNone/>
            </a:pPr>
            <a:r>
              <a:rPr lang="en-US" dirty="0" smtClean="0"/>
              <a:t>			[31, 32, 33, 34, 35],</a:t>
            </a:r>
          </a:p>
          <a:p>
            <a:pPr marL="0" indent="0">
              <a:buNone/>
            </a:pPr>
            <a:r>
              <a:rPr lang="en-US" dirty="0" smtClean="0"/>
              <a:t>			[41, 42, 43, 44, 45],</a:t>
            </a:r>
          </a:p>
          <a:p>
            <a:pPr marL="0" indent="0">
              <a:buNone/>
            </a:pPr>
            <a:r>
              <a:rPr lang="en-US" dirty="0" smtClean="0"/>
              <a:t>			[51, 52, 53, 54, 55]])</a:t>
            </a:r>
          </a:p>
          <a:p>
            <a:pPr marL="0" indent="0">
              <a:buNone/>
            </a:pPr>
            <a:r>
              <a:rPr lang="en-US" dirty="0" smtClean="0"/>
              <a:t>&gt;&gt;&gt; print(A[3:, :]) </a:t>
            </a:r>
          </a:p>
          <a:p>
            <a:pPr marL="0" indent="0">
              <a:buNone/>
            </a:pPr>
            <a:r>
              <a:rPr lang="en-US" dirty="0" smtClean="0"/>
              <a:t>[[41 42 43 44 45]</a:t>
            </a:r>
          </a:p>
          <a:p>
            <a:pPr marL="0" indent="0">
              <a:buNone/>
            </a:pPr>
            <a:r>
              <a:rPr lang="en-US" dirty="0" smtClean="0"/>
              <a:t> [51 52 53 54 55]]</a:t>
            </a:r>
          </a:p>
        </p:txBody>
      </p:sp>
      <p:pic>
        <p:nvPicPr>
          <p:cNvPr id="5" name="Picture 4"/>
          <p:cNvPicPr>
            <a:picLocks noChangeAspect="1"/>
          </p:cNvPicPr>
          <p:nvPr/>
        </p:nvPicPr>
        <p:blipFill>
          <a:blip r:embed="rId2" cstate="print"/>
          <a:stretch>
            <a:fillRect/>
          </a:stretch>
        </p:blipFill>
        <p:spPr>
          <a:xfrm>
            <a:off x="7529725" y="1825625"/>
            <a:ext cx="3033641" cy="3449208"/>
          </a:xfrm>
          <a:prstGeom prst="rect">
            <a:avLst/>
          </a:prstGeom>
        </p:spPr>
      </p:pic>
    </p:spTree>
    <p:extLst>
      <p:ext uri="{BB962C8B-B14F-4D97-AF65-F5344CB8AC3E}">
        <p14:creationId xmlns:p14="http://schemas.microsoft.com/office/powerpoint/2010/main" xmlns="" val="197869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Slicing</a:t>
            </a:r>
            <a:endParaRPr lang="en-US" dirty="0"/>
          </a:p>
        </p:txBody>
      </p:sp>
      <p:sp>
        <p:nvSpPr>
          <p:cNvPr id="3" name="Content Placeholder 2"/>
          <p:cNvSpPr>
            <a:spLocks noGrp="1"/>
          </p:cNvSpPr>
          <p:nvPr>
            <p:ph idx="1"/>
          </p:nvPr>
        </p:nvSpPr>
        <p:spPr/>
        <p:txBody>
          <a:bodyPr>
            <a:normAutofit fontScale="62500" lnSpcReduction="20000"/>
          </a:bodyPr>
          <a:lstStyle/>
          <a:p>
            <a:r>
              <a:rPr lang="en-US" u="sng" dirty="0"/>
              <a:t>M</a:t>
            </a:r>
            <a:r>
              <a:rPr lang="en-US" u="sng" dirty="0" smtClean="0"/>
              <a:t>ultidimensional Slicing</a:t>
            </a:r>
            <a:endParaRPr lang="en-US" dirty="0" smtClean="0"/>
          </a:p>
          <a:p>
            <a:pPr marL="0" indent="0">
              <a:buNone/>
            </a:pPr>
            <a:r>
              <a:rPr lang="en-US" dirty="0" smtClean="0"/>
              <a:t>&gt;&gt;&gt; A = </a:t>
            </a:r>
            <a:r>
              <a:rPr lang="en-US" dirty="0" err="1" smtClean="0"/>
              <a:t>np.array</a:t>
            </a:r>
            <a:r>
              <a:rPr lang="en-US" dirty="0" smtClean="0"/>
              <a:t>([</a:t>
            </a:r>
          </a:p>
          <a:p>
            <a:pPr marL="0" indent="0">
              <a:buNone/>
            </a:pPr>
            <a:r>
              <a:rPr lang="en-US" dirty="0" smtClean="0"/>
              <a:t>			[11, 12, 13, 14, 15],</a:t>
            </a:r>
          </a:p>
          <a:p>
            <a:pPr marL="0" indent="0">
              <a:buNone/>
            </a:pPr>
            <a:r>
              <a:rPr lang="en-US" dirty="0" smtClean="0"/>
              <a:t>			[21, 22, 23, 24, 25],</a:t>
            </a:r>
          </a:p>
          <a:p>
            <a:pPr marL="0" indent="0">
              <a:buNone/>
            </a:pPr>
            <a:r>
              <a:rPr lang="en-US" dirty="0" smtClean="0"/>
              <a:t>			[31, 32, 33, 34, 35],</a:t>
            </a:r>
          </a:p>
          <a:p>
            <a:pPr marL="0" indent="0">
              <a:buNone/>
            </a:pPr>
            <a:r>
              <a:rPr lang="en-US" dirty="0" smtClean="0"/>
              <a:t>			[41, 42, 43, 44, 45],</a:t>
            </a:r>
          </a:p>
          <a:p>
            <a:pPr marL="0" indent="0">
              <a:buNone/>
            </a:pPr>
            <a:r>
              <a:rPr lang="en-US" dirty="0" smtClean="0"/>
              <a:t>			[51, 52, 53, 54, 55]])</a:t>
            </a:r>
          </a:p>
          <a:p>
            <a:pPr marL="0" indent="0">
              <a:buNone/>
            </a:pPr>
            <a:r>
              <a:rPr lang="en-US" dirty="0" smtClean="0"/>
              <a:t>&gt;&gt;&gt;print(A[:, 4:])</a:t>
            </a:r>
          </a:p>
          <a:p>
            <a:pPr marL="0" indent="0">
              <a:buNone/>
            </a:pPr>
            <a:r>
              <a:rPr lang="en-US" dirty="0" smtClean="0"/>
              <a:t>[[15]</a:t>
            </a:r>
          </a:p>
          <a:p>
            <a:pPr marL="0" indent="0">
              <a:buNone/>
            </a:pPr>
            <a:r>
              <a:rPr lang="en-US" dirty="0" smtClean="0"/>
              <a:t> [25]</a:t>
            </a:r>
          </a:p>
          <a:p>
            <a:pPr marL="0" indent="0">
              <a:buNone/>
            </a:pPr>
            <a:r>
              <a:rPr lang="en-US" dirty="0" smtClean="0"/>
              <a:t> [35]</a:t>
            </a:r>
          </a:p>
          <a:p>
            <a:pPr marL="0" indent="0">
              <a:buNone/>
            </a:pPr>
            <a:r>
              <a:rPr lang="en-US" dirty="0" smtClean="0"/>
              <a:t> [45]</a:t>
            </a:r>
          </a:p>
          <a:p>
            <a:pPr marL="0" indent="0">
              <a:buNone/>
            </a:pPr>
            <a:r>
              <a:rPr lang="en-US" dirty="0" smtClean="0"/>
              <a:t> [55]]</a:t>
            </a:r>
          </a:p>
        </p:txBody>
      </p:sp>
      <p:pic>
        <p:nvPicPr>
          <p:cNvPr id="4" name="Picture 3"/>
          <p:cNvPicPr>
            <a:picLocks noChangeAspect="1"/>
          </p:cNvPicPr>
          <p:nvPr/>
        </p:nvPicPr>
        <p:blipFill>
          <a:blip r:embed="rId2" cstate="print"/>
          <a:stretch>
            <a:fillRect/>
          </a:stretch>
        </p:blipFill>
        <p:spPr>
          <a:xfrm>
            <a:off x="7529724" y="1825625"/>
            <a:ext cx="3088234" cy="3511280"/>
          </a:xfrm>
          <a:prstGeom prst="rect">
            <a:avLst/>
          </a:prstGeom>
        </p:spPr>
      </p:pic>
    </p:spTree>
    <p:extLst>
      <p:ext uri="{BB962C8B-B14F-4D97-AF65-F5344CB8AC3E}">
        <p14:creationId xmlns:p14="http://schemas.microsoft.com/office/powerpoint/2010/main" xmlns="" val="701640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Slicing</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a:t>M</a:t>
            </a:r>
            <a:r>
              <a:rPr lang="en-US" u="sng" dirty="0" smtClean="0"/>
              <a:t>ultidimensional Slicing</a:t>
            </a:r>
            <a:endParaRPr lang="en-US" dirty="0" smtClean="0"/>
          </a:p>
          <a:p>
            <a:pPr marL="0" indent="0">
              <a:buNone/>
            </a:pPr>
            <a:r>
              <a:rPr lang="en-US" dirty="0" smtClean="0"/>
              <a:t>&gt;&gt;&gt; X = </a:t>
            </a:r>
            <a:r>
              <a:rPr lang="en-US" dirty="0" err="1" smtClean="0"/>
              <a:t>np.arange</a:t>
            </a:r>
            <a:r>
              <a:rPr lang="en-US" dirty="0" smtClean="0"/>
              <a:t>(28).reshape(4, 7)</a:t>
            </a:r>
          </a:p>
          <a:p>
            <a:pPr marL="0" indent="0">
              <a:buNone/>
            </a:pPr>
            <a:r>
              <a:rPr lang="en-US" dirty="0" smtClean="0"/>
              <a:t>&gt;&gt;&gt; print(X)</a:t>
            </a:r>
          </a:p>
          <a:p>
            <a:pPr marL="0" indent="0">
              <a:buNone/>
            </a:pPr>
            <a:r>
              <a:rPr lang="en-US" dirty="0" smtClean="0"/>
              <a:t>[[ 0  1  2  3  4  5  6]</a:t>
            </a:r>
          </a:p>
          <a:p>
            <a:pPr marL="0" indent="0">
              <a:buNone/>
            </a:pPr>
            <a:r>
              <a:rPr lang="en-US" dirty="0" smtClean="0"/>
              <a:t> [ 7  8  9 10 11 12 13]</a:t>
            </a:r>
          </a:p>
          <a:p>
            <a:pPr marL="0" indent="0">
              <a:buNone/>
            </a:pPr>
            <a:r>
              <a:rPr lang="en-US" dirty="0" smtClean="0"/>
              <a:t> [14 15 16 17 18 19 20]</a:t>
            </a:r>
          </a:p>
          <a:p>
            <a:pPr marL="0" indent="0">
              <a:buNone/>
            </a:pPr>
            <a:r>
              <a:rPr lang="en-US" dirty="0" smtClean="0"/>
              <a:t> [21 22 23 24 25 26 27]]</a:t>
            </a:r>
          </a:p>
          <a:p>
            <a:pPr marL="0" indent="0">
              <a:buNone/>
            </a:pPr>
            <a:r>
              <a:rPr lang="en-US" dirty="0" smtClean="0"/>
              <a:t>&gt;&gt;&gt; print(X[::2, ::3])</a:t>
            </a:r>
          </a:p>
          <a:p>
            <a:pPr marL="0" indent="0">
              <a:buNone/>
            </a:pPr>
            <a:r>
              <a:rPr lang="en-US" dirty="0" smtClean="0"/>
              <a:t>[[ 0  3  6]</a:t>
            </a:r>
          </a:p>
          <a:p>
            <a:pPr marL="0" indent="0">
              <a:buNone/>
            </a:pPr>
            <a:r>
              <a:rPr lang="en-US" dirty="0" smtClean="0"/>
              <a:t> [14 17 20]]</a:t>
            </a:r>
          </a:p>
        </p:txBody>
      </p:sp>
      <p:pic>
        <p:nvPicPr>
          <p:cNvPr id="5" name="Picture 4"/>
          <p:cNvPicPr>
            <a:picLocks noChangeAspect="1"/>
          </p:cNvPicPr>
          <p:nvPr/>
        </p:nvPicPr>
        <p:blipFill>
          <a:blip r:embed="rId2" cstate="print"/>
          <a:stretch>
            <a:fillRect/>
          </a:stretch>
        </p:blipFill>
        <p:spPr>
          <a:xfrm>
            <a:off x="6751801" y="1825625"/>
            <a:ext cx="3810584" cy="2650841"/>
          </a:xfrm>
          <a:prstGeom prst="rect">
            <a:avLst/>
          </a:prstGeom>
        </p:spPr>
      </p:pic>
    </p:spTree>
    <p:extLst>
      <p:ext uri="{BB962C8B-B14F-4D97-AF65-F5344CB8AC3E}">
        <p14:creationId xmlns:p14="http://schemas.microsoft.com/office/powerpoint/2010/main" xmlns="" val="25537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&gt;&gt;&gt; import </a:t>
            </a:r>
            <a:r>
              <a:rPr lang="en-US" dirty="0" err="1" smtClean="0"/>
              <a:t>numpy</a:t>
            </a:r>
            <a:r>
              <a:rPr lang="en-US" dirty="0" smtClean="0"/>
              <a:t> as np</a:t>
            </a:r>
          </a:p>
          <a:p>
            <a:pPr marL="0" indent="0">
              <a:buNone/>
            </a:pPr>
            <a:r>
              <a:rPr lang="en-US" dirty="0" smtClean="0"/>
              <a:t>&gt;&gt;&gt; a = </a:t>
            </a:r>
            <a:r>
              <a:rPr lang="en-US" dirty="0" err="1" smtClean="0"/>
              <a:t>np.array</a:t>
            </a:r>
            <a:r>
              <a:rPr lang="en-US" dirty="0" smtClean="0"/>
              <a:t>([2,3,4])</a:t>
            </a:r>
          </a:p>
          <a:p>
            <a:pPr marL="0" indent="0">
              <a:buNone/>
            </a:pPr>
            <a:r>
              <a:rPr lang="en-US" dirty="0" smtClean="0"/>
              <a:t>&gt;&gt;&gt; a</a:t>
            </a:r>
          </a:p>
          <a:p>
            <a:pPr marL="0" indent="0">
              <a:buNone/>
            </a:pPr>
            <a:r>
              <a:rPr lang="en-US" dirty="0" smtClean="0"/>
              <a:t>array([2, 3, 4])</a:t>
            </a:r>
          </a:p>
          <a:p>
            <a:pPr marL="0" indent="0">
              <a:buNone/>
            </a:pPr>
            <a:r>
              <a:rPr lang="en-US" dirty="0" smtClean="0"/>
              <a:t>&gt;&gt;&gt; </a:t>
            </a:r>
            <a:r>
              <a:rPr lang="en-US" dirty="0" err="1" smtClean="0"/>
              <a:t>a.dtype</a:t>
            </a:r>
            <a:endParaRPr lang="en-US" dirty="0" smtClean="0"/>
          </a:p>
          <a:p>
            <a:pPr marL="0" indent="0">
              <a:buNone/>
            </a:pPr>
            <a:r>
              <a:rPr lang="en-US" dirty="0" err="1" smtClean="0"/>
              <a:t>dtype</a:t>
            </a:r>
            <a:r>
              <a:rPr lang="en-US" dirty="0" smtClean="0"/>
              <a:t>('int64')</a:t>
            </a:r>
          </a:p>
          <a:p>
            <a:pPr marL="0" indent="0">
              <a:buNone/>
            </a:pPr>
            <a:r>
              <a:rPr lang="en-US" dirty="0" smtClean="0"/>
              <a:t>&gt;&gt;&gt; b = </a:t>
            </a:r>
            <a:r>
              <a:rPr lang="en-US" dirty="0" err="1" smtClean="0"/>
              <a:t>np.array</a:t>
            </a:r>
            <a:r>
              <a:rPr lang="en-US" dirty="0" smtClean="0"/>
              <a:t>([1.2, 3.5, 5.1])</a:t>
            </a:r>
          </a:p>
          <a:p>
            <a:pPr marL="0" indent="0">
              <a:buNone/>
            </a:pPr>
            <a:r>
              <a:rPr lang="en-US" dirty="0" smtClean="0"/>
              <a:t>&gt;&gt;&gt; </a:t>
            </a:r>
            <a:r>
              <a:rPr lang="en-US" dirty="0" err="1" smtClean="0"/>
              <a:t>b.dtype</a:t>
            </a:r>
            <a:endParaRPr lang="en-US" dirty="0" smtClean="0"/>
          </a:p>
          <a:p>
            <a:pPr marL="0" indent="0">
              <a:buNone/>
            </a:pPr>
            <a:r>
              <a:rPr lang="en-US" dirty="0" err="1" smtClean="0"/>
              <a:t>dtype</a:t>
            </a:r>
            <a:r>
              <a:rPr lang="en-US" dirty="0" smtClean="0"/>
              <a:t>('float64')</a:t>
            </a:r>
            <a:endParaRPr lang="en-US" dirty="0"/>
          </a:p>
        </p:txBody>
      </p:sp>
    </p:spTree>
    <p:extLst>
      <p:ext uri="{BB962C8B-B14F-4D97-AF65-F5344CB8AC3E}">
        <p14:creationId xmlns:p14="http://schemas.microsoft.com/office/powerpoint/2010/main" xmlns="" val="464128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Slicing</a:t>
            </a:r>
            <a:endParaRPr lang="en-US" dirty="0"/>
          </a:p>
        </p:txBody>
      </p:sp>
      <p:sp>
        <p:nvSpPr>
          <p:cNvPr id="3" name="Content Placeholder 2"/>
          <p:cNvSpPr>
            <a:spLocks noGrp="1"/>
          </p:cNvSpPr>
          <p:nvPr>
            <p:ph idx="1"/>
          </p:nvPr>
        </p:nvSpPr>
        <p:spPr/>
        <p:txBody>
          <a:bodyPr>
            <a:normAutofit fontScale="77500" lnSpcReduction="20000"/>
          </a:bodyPr>
          <a:lstStyle/>
          <a:p>
            <a:r>
              <a:rPr lang="en-US" u="sng" dirty="0"/>
              <a:t>M</a:t>
            </a:r>
            <a:r>
              <a:rPr lang="en-US" u="sng" dirty="0" smtClean="0"/>
              <a:t>ultidimensional Slicing</a:t>
            </a:r>
            <a:endParaRPr lang="en-US" dirty="0" smtClean="0"/>
          </a:p>
          <a:p>
            <a:pPr marL="0" indent="0">
              <a:buNone/>
            </a:pPr>
            <a:r>
              <a:rPr lang="en-US" dirty="0" smtClean="0"/>
              <a:t>&gt;&gt;&gt; X = </a:t>
            </a:r>
            <a:r>
              <a:rPr lang="en-US" dirty="0" err="1" smtClean="0"/>
              <a:t>np.arange</a:t>
            </a:r>
            <a:r>
              <a:rPr lang="en-US" dirty="0" smtClean="0"/>
              <a:t>(28).reshape(4, 7)</a:t>
            </a:r>
          </a:p>
          <a:p>
            <a:pPr marL="0" indent="0">
              <a:buNone/>
            </a:pPr>
            <a:r>
              <a:rPr lang="en-US" dirty="0" smtClean="0"/>
              <a:t>&gt;&gt;&gt; print(X)</a:t>
            </a:r>
          </a:p>
          <a:p>
            <a:pPr marL="0" indent="0">
              <a:buNone/>
            </a:pPr>
            <a:r>
              <a:rPr lang="en-US" dirty="0" smtClean="0"/>
              <a:t>[[ 0  1  2  3  4  5  6]</a:t>
            </a:r>
          </a:p>
          <a:p>
            <a:pPr marL="0" indent="0">
              <a:buNone/>
            </a:pPr>
            <a:r>
              <a:rPr lang="en-US" dirty="0" smtClean="0"/>
              <a:t> [ 7  8  9 10 11 12 13]</a:t>
            </a:r>
          </a:p>
          <a:p>
            <a:pPr marL="0" indent="0">
              <a:buNone/>
            </a:pPr>
            <a:r>
              <a:rPr lang="en-US" dirty="0" smtClean="0"/>
              <a:t> [14 15 16 17 18 19 20]</a:t>
            </a:r>
          </a:p>
          <a:p>
            <a:pPr marL="0" indent="0">
              <a:buNone/>
            </a:pPr>
            <a:r>
              <a:rPr lang="en-US" dirty="0" smtClean="0"/>
              <a:t> [21 22 23 24 25 26 27]]</a:t>
            </a:r>
          </a:p>
          <a:p>
            <a:pPr marL="0" indent="0">
              <a:buNone/>
            </a:pPr>
            <a:r>
              <a:rPr lang="en-US" dirty="0" smtClean="0"/>
              <a:t>&gt;&gt;&gt; print(X[::, ::3])</a:t>
            </a:r>
          </a:p>
          <a:p>
            <a:pPr marL="0" indent="0">
              <a:buNone/>
            </a:pPr>
            <a:r>
              <a:rPr lang="en-US" dirty="0" smtClean="0"/>
              <a:t>[[ 0  3  6]</a:t>
            </a:r>
          </a:p>
          <a:p>
            <a:pPr marL="0" indent="0">
              <a:buNone/>
            </a:pPr>
            <a:r>
              <a:rPr lang="en-US" dirty="0" smtClean="0"/>
              <a:t> [ 7 10 13]</a:t>
            </a:r>
          </a:p>
          <a:p>
            <a:pPr marL="0" indent="0">
              <a:buNone/>
            </a:pPr>
            <a:r>
              <a:rPr lang="en-US" dirty="0" smtClean="0"/>
              <a:t> [14 17 20]</a:t>
            </a:r>
          </a:p>
          <a:p>
            <a:pPr marL="0" indent="0">
              <a:buNone/>
            </a:pPr>
            <a:r>
              <a:rPr lang="en-US" dirty="0" smtClean="0"/>
              <a:t> [21 24 27]]</a:t>
            </a:r>
          </a:p>
        </p:txBody>
      </p:sp>
      <p:pic>
        <p:nvPicPr>
          <p:cNvPr id="4" name="Picture 3"/>
          <p:cNvPicPr>
            <a:picLocks noChangeAspect="1"/>
          </p:cNvPicPr>
          <p:nvPr/>
        </p:nvPicPr>
        <p:blipFill>
          <a:blip r:embed="rId2" cstate="print"/>
          <a:stretch>
            <a:fillRect/>
          </a:stretch>
        </p:blipFill>
        <p:spPr>
          <a:xfrm>
            <a:off x="6751800" y="1825623"/>
            <a:ext cx="3893454" cy="2732905"/>
          </a:xfrm>
          <a:prstGeom prst="rect">
            <a:avLst/>
          </a:prstGeom>
        </p:spPr>
      </p:pic>
    </p:spTree>
    <p:extLst>
      <p:ext uri="{BB962C8B-B14F-4D97-AF65-F5344CB8AC3E}">
        <p14:creationId xmlns:p14="http://schemas.microsoft.com/office/powerpoint/2010/main" xmlns="" val="3326940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Slicing</a:t>
            </a:r>
            <a:endParaRPr lang="en-US" dirty="0"/>
          </a:p>
        </p:txBody>
      </p:sp>
      <p:sp>
        <p:nvSpPr>
          <p:cNvPr id="3" name="Content Placeholder 2"/>
          <p:cNvSpPr>
            <a:spLocks noGrp="1"/>
          </p:cNvSpPr>
          <p:nvPr>
            <p:ph idx="1"/>
          </p:nvPr>
        </p:nvSpPr>
        <p:spPr/>
        <p:txBody>
          <a:bodyPr>
            <a:normAutofit/>
          </a:bodyPr>
          <a:lstStyle/>
          <a:p>
            <a:r>
              <a:rPr lang="en-US" dirty="0" smtClean="0"/>
              <a:t>Remember: </a:t>
            </a:r>
            <a:r>
              <a:rPr lang="en-US" dirty="0"/>
              <a:t>A</a:t>
            </a:r>
            <a:r>
              <a:rPr lang="en-US" dirty="0" smtClean="0"/>
              <a:t> slicing operation on an array creates a view on the original array. </a:t>
            </a:r>
            <a:r>
              <a:rPr lang="en-US" dirty="0"/>
              <a:t>I</a:t>
            </a:r>
            <a:r>
              <a:rPr lang="en-US" dirty="0" smtClean="0"/>
              <a:t>f we modify a view, the original array will be modified as well.</a:t>
            </a:r>
          </a:p>
          <a:p>
            <a:pPr marL="0" indent="0">
              <a:buNone/>
            </a:pPr>
            <a:r>
              <a:rPr lang="en-US" dirty="0" smtClean="0"/>
              <a:t>&gt;&gt;&gt; A = </a:t>
            </a:r>
            <a:r>
              <a:rPr lang="en-US" dirty="0" err="1" smtClean="0"/>
              <a:t>np.array</a:t>
            </a:r>
            <a:r>
              <a:rPr lang="en-US" dirty="0" smtClean="0"/>
              <a:t>([0, 1, 2, 3, 4, 5, 6, 7, 8, 9])</a:t>
            </a:r>
          </a:p>
          <a:p>
            <a:pPr marL="0" indent="0">
              <a:buNone/>
            </a:pPr>
            <a:r>
              <a:rPr lang="en-US" dirty="0" smtClean="0"/>
              <a:t>&gt;&gt;&gt; S = A[2:6]</a:t>
            </a:r>
          </a:p>
          <a:p>
            <a:pPr marL="0" indent="0">
              <a:buNone/>
            </a:pPr>
            <a:r>
              <a:rPr lang="en-US" dirty="0" smtClean="0"/>
              <a:t>&gt;&gt;&gt; S[0] = 22</a:t>
            </a:r>
          </a:p>
          <a:p>
            <a:pPr marL="0" indent="0">
              <a:buNone/>
            </a:pPr>
            <a:r>
              <a:rPr lang="en-US" dirty="0" smtClean="0"/>
              <a:t>&gt;&gt;&gt; S[1] = 23</a:t>
            </a:r>
          </a:p>
          <a:p>
            <a:pPr marL="0" indent="0">
              <a:buNone/>
            </a:pPr>
            <a:r>
              <a:rPr lang="en-US" dirty="0" smtClean="0"/>
              <a:t>&gt;&gt;&gt; print(A)</a:t>
            </a:r>
          </a:p>
          <a:p>
            <a:pPr marL="0" indent="0">
              <a:buNone/>
            </a:pPr>
            <a:r>
              <a:rPr lang="en-US" dirty="0" smtClean="0"/>
              <a:t>[ 0  1 22 23  4  5  6  7  8  9]</a:t>
            </a:r>
          </a:p>
        </p:txBody>
      </p:sp>
    </p:spTree>
    <p:extLst>
      <p:ext uri="{BB962C8B-B14F-4D97-AF65-F5344CB8AC3E}">
        <p14:creationId xmlns:p14="http://schemas.microsoft.com/office/powerpoint/2010/main" xmlns="" val="2149316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Copying Arrays</a:t>
            </a:r>
            <a:endParaRPr lang="en-US" dirty="0"/>
          </a:p>
        </p:txBody>
      </p:sp>
      <p:sp>
        <p:nvSpPr>
          <p:cNvPr id="3" name="Content Placeholder 2"/>
          <p:cNvSpPr>
            <a:spLocks noGrp="1"/>
          </p:cNvSpPr>
          <p:nvPr>
            <p:ph idx="1"/>
          </p:nvPr>
        </p:nvSpPr>
        <p:spPr/>
        <p:txBody>
          <a:bodyPr/>
          <a:lstStyle/>
          <a:p>
            <a:r>
              <a:rPr lang="en-US" dirty="0" err="1" smtClean="0"/>
              <a:t>numpy.copy</a:t>
            </a:r>
            <a:r>
              <a:rPr lang="en-US" dirty="0" smtClean="0"/>
              <a:t>()</a:t>
            </a:r>
          </a:p>
          <a:p>
            <a:pPr marL="0" indent="0">
              <a:buNone/>
            </a:pPr>
            <a:r>
              <a:rPr lang="en-US" dirty="0" smtClean="0"/>
              <a:t>&gt;&gt;&gt; import </a:t>
            </a:r>
            <a:r>
              <a:rPr lang="en-US" dirty="0" err="1" smtClean="0"/>
              <a:t>numpy</a:t>
            </a:r>
            <a:r>
              <a:rPr lang="en-US" dirty="0" smtClean="0"/>
              <a:t> as np</a:t>
            </a:r>
          </a:p>
          <a:p>
            <a:pPr marL="0" indent="0">
              <a:buNone/>
            </a:pPr>
            <a:r>
              <a:rPr lang="en-US" dirty="0" smtClean="0"/>
              <a:t>&gt;&gt;&gt; x = </a:t>
            </a:r>
            <a:r>
              <a:rPr lang="en-US" dirty="0" err="1" smtClean="0"/>
              <a:t>np.array</a:t>
            </a:r>
            <a:r>
              <a:rPr lang="en-US" dirty="0" smtClean="0"/>
              <a:t>([[42,22,12],[44,53,66]], order='F')</a:t>
            </a:r>
          </a:p>
          <a:p>
            <a:pPr marL="0" indent="0">
              <a:buNone/>
            </a:pPr>
            <a:r>
              <a:rPr lang="en-US" dirty="0" smtClean="0"/>
              <a:t>&gt;&gt;&gt; y = </a:t>
            </a:r>
            <a:r>
              <a:rPr lang="en-US" dirty="0" err="1" smtClean="0"/>
              <a:t>x.copy</a:t>
            </a:r>
            <a:r>
              <a:rPr lang="en-US" dirty="0" smtClean="0"/>
              <a:t>()</a:t>
            </a:r>
          </a:p>
          <a:p>
            <a:pPr marL="0" indent="0">
              <a:buNone/>
            </a:pPr>
            <a:r>
              <a:rPr lang="en-US" dirty="0" smtClean="0"/>
              <a:t>&gt;&gt;&gt; x[0,0] = 1001</a:t>
            </a:r>
          </a:p>
          <a:p>
            <a:pPr marL="0" indent="0">
              <a:buNone/>
            </a:pPr>
            <a:r>
              <a:rPr lang="en-US" dirty="0" smtClean="0"/>
              <a:t>&gt;&gt;&gt; print(x)</a:t>
            </a:r>
          </a:p>
          <a:p>
            <a:pPr marL="0" indent="0">
              <a:buNone/>
            </a:pPr>
            <a:r>
              <a:rPr lang="en-US" dirty="0" smtClean="0"/>
              <a:t>&gt;&gt;&gt; print(y)</a:t>
            </a:r>
            <a:endParaRPr lang="en-US" dirty="0"/>
          </a:p>
        </p:txBody>
      </p:sp>
    </p:spTree>
    <p:extLst>
      <p:ext uri="{BB962C8B-B14F-4D97-AF65-F5344CB8AC3E}">
        <p14:creationId xmlns:p14="http://schemas.microsoft.com/office/powerpoint/2010/main" xmlns="" val="1019087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 Create an arbitrary one dimensional array called "v".</a:t>
            </a:r>
          </a:p>
          <a:p>
            <a:endParaRPr lang="en-US" dirty="0" smtClean="0"/>
          </a:p>
          <a:p>
            <a:r>
              <a:rPr lang="en-US" dirty="0" smtClean="0"/>
              <a:t>2) Create a new array which consists of the odd indices of previously created array "v".</a:t>
            </a:r>
          </a:p>
          <a:p>
            <a:endParaRPr lang="en-US" dirty="0" smtClean="0"/>
          </a:p>
          <a:p>
            <a:r>
              <a:rPr lang="en-US" dirty="0" smtClean="0"/>
              <a:t>3) Create a new array in backwards ordering from v.</a:t>
            </a:r>
          </a:p>
          <a:p>
            <a:endParaRPr lang="en-US" dirty="0" smtClean="0"/>
          </a:p>
          <a:p>
            <a:r>
              <a:rPr lang="en-US" dirty="0" smtClean="0"/>
              <a:t>4) What will be the output of the following code:</a:t>
            </a:r>
          </a:p>
          <a:p>
            <a:pPr marL="0" indent="0">
              <a:buNone/>
            </a:pPr>
            <a:r>
              <a:rPr lang="en-US" dirty="0" smtClean="0"/>
              <a:t>	a = </a:t>
            </a:r>
            <a:r>
              <a:rPr lang="en-US" dirty="0" err="1" smtClean="0"/>
              <a:t>np.array</a:t>
            </a:r>
            <a:r>
              <a:rPr lang="en-US" dirty="0" smtClean="0"/>
              <a:t>([1, 2, 3, 4, 5])</a:t>
            </a:r>
          </a:p>
          <a:p>
            <a:pPr marL="0" indent="0">
              <a:buNone/>
            </a:pPr>
            <a:r>
              <a:rPr lang="en-US" dirty="0" smtClean="0"/>
              <a:t>	b = a[1:4]</a:t>
            </a:r>
          </a:p>
          <a:p>
            <a:pPr marL="0" indent="0">
              <a:buNone/>
            </a:pPr>
            <a:r>
              <a:rPr lang="en-US" dirty="0" smtClean="0"/>
              <a:t>	b[0] = 200</a:t>
            </a:r>
          </a:p>
          <a:p>
            <a:pPr marL="0" indent="0">
              <a:buNone/>
            </a:pPr>
            <a:r>
              <a:rPr lang="en-US" dirty="0" smtClean="0"/>
              <a:t>	print(a[1])</a:t>
            </a:r>
          </a:p>
          <a:p>
            <a:pPr marL="0" indent="0">
              <a:buNone/>
            </a:pPr>
            <a:endParaRPr lang="en-US" dirty="0" smtClean="0"/>
          </a:p>
        </p:txBody>
      </p:sp>
    </p:spTree>
    <p:extLst>
      <p:ext uri="{BB962C8B-B14F-4D97-AF65-F5344CB8AC3E}">
        <p14:creationId xmlns:p14="http://schemas.microsoft.com/office/powerpoint/2010/main" xmlns="" val="4241859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5) Create a two dimensional array called "m".</a:t>
            </a:r>
          </a:p>
          <a:p>
            <a:pPr marL="0" indent="0">
              <a:buNone/>
            </a:pPr>
            <a:endParaRPr lang="en-US" dirty="0" smtClean="0"/>
          </a:p>
          <a:p>
            <a:pPr marL="0" indent="0">
              <a:buNone/>
            </a:pPr>
            <a:r>
              <a:rPr lang="en-US" dirty="0" smtClean="0"/>
              <a:t>6) Create a new array from m, in which the elements of each row are in reverse order.</a:t>
            </a:r>
          </a:p>
          <a:p>
            <a:pPr marL="0" indent="0">
              <a:buNone/>
            </a:pPr>
            <a:endParaRPr lang="en-US" dirty="0" smtClean="0"/>
          </a:p>
          <a:p>
            <a:pPr marL="0" indent="0">
              <a:buNone/>
            </a:pPr>
            <a:r>
              <a:rPr lang="en-US" dirty="0" smtClean="0"/>
              <a:t>7) Another one, where the rows are in reverse order.</a:t>
            </a:r>
          </a:p>
          <a:p>
            <a:pPr marL="0" indent="0">
              <a:buNone/>
            </a:pPr>
            <a:endParaRPr lang="en-US" dirty="0" smtClean="0"/>
          </a:p>
          <a:p>
            <a:pPr marL="0" indent="0">
              <a:buNone/>
            </a:pPr>
            <a:r>
              <a:rPr lang="en-US" dirty="0" smtClean="0"/>
              <a:t>8) Create an array from m, where columns and rows are in reverse order.</a:t>
            </a:r>
          </a:p>
          <a:p>
            <a:pPr marL="0" indent="0">
              <a:buNone/>
            </a:pPr>
            <a:endParaRPr lang="en-US" dirty="0" smtClean="0"/>
          </a:p>
          <a:p>
            <a:pPr marL="0" indent="0">
              <a:buNone/>
            </a:pPr>
            <a:r>
              <a:rPr lang="en-US" dirty="0" smtClean="0"/>
              <a:t>9) Cut of the first and last row and the first and last column.</a:t>
            </a:r>
          </a:p>
          <a:p>
            <a:pPr marL="0" indent="0">
              <a:buNone/>
            </a:pPr>
            <a:endParaRPr lang="en-US" dirty="0" smtClean="0"/>
          </a:p>
        </p:txBody>
      </p:sp>
    </p:spTree>
    <p:extLst>
      <p:ext uri="{BB962C8B-B14F-4D97-AF65-F5344CB8AC3E}">
        <p14:creationId xmlns:p14="http://schemas.microsoft.com/office/powerpoint/2010/main" xmlns="" val="257289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a:t>
            </a:r>
            <a:endParaRPr lang="en-US" dirty="0"/>
          </a:p>
        </p:txBody>
      </p:sp>
      <p:sp>
        <p:nvSpPr>
          <p:cNvPr id="3" name="Content Placeholder 2"/>
          <p:cNvSpPr>
            <a:spLocks noGrp="1"/>
          </p:cNvSpPr>
          <p:nvPr>
            <p:ph idx="1"/>
          </p:nvPr>
        </p:nvSpPr>
        <p:spPr/>
        <p:txBody>
          <a:bodyPr/>
          <a:lstStyle/>
          <a:p>
            <a:pPr marL="0" indent="0">
              <a:buNone/>
            </a:pPr>
            <a:r>
              <a:rPr lang="en-US" dirty="0" smtClean="0"/>
              <a:t>A frequent error consists in calling array with multiple numeric arguments, rather than providing a single list of numbers as an argument.</a:t>
            </a:r>
          </a:p>
          <a:p>
            <a:pPr marL="0" indent="0">
              <a:buNone/>
            </a:pPr>
            <a:endParaRPr lang="en-US" dirty="0"/>
          </a:p>
          <a:p>
            <a:pPr marL="0" indent="0">
              <a:buNone/>
            </a:pPr>
            <a:r>
              <a:rPr lang="en-US" dirty="0" smtClean="0"/>
              <a:t>&gt;&gt;&gt; a = </a:t>
            </a:r>
            <a:r>
              <a:rPr lang="en-US" dirty="0" err="1" smtClean="0"/>
              <a:t>np.array</a:t>
            </a:r>
            <a:r>
              <a:rPr lang="en-US" dirty="0" smtClean="0"/>
              <a:t>(1,2,3,4)    # WRONG</a:t>
            </a:r>
          </a:p>
          <a:p>
            <a:pPr marL="0" indent="0">
              <a:buNone/>
            </a:pPr>
            <a:r>
              <a:rPr lang="en-US" dirty="0" smtClean="0"/>
              <a:t>&gt;&gt;&gt; a = </a:t>
            </a:r>
            <a:r>
              <a:rPr lang="en-US" dirty="0" err="1" smtClean="0"/>
              <a:t>np.array</a:t>
            </a:r>
            <a:r>
              <a:rPr lang="en-US" dirty="0" smtClean="0"/>
              <a:t>([1,2,3,4])  # RIGHT</a:t>
            </a:r>
            <a:endParaRPr lang="en-US" dirty="0"/>
          </a:p>
        </p:txBody>
      </p:sp>
    </p:spTree>
    <p:extLst>
      <p:ext uri="{BB962C8B-B14F-4D97-AF65-F5344CB8AC3E}">
        <p14:creationId xmlns:p14="http://schemas.microsoft.com/office/powerpoint/2010/main" xmlns="" val="12346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a:t>
            </a:r>
            <a:endParaRPr lang="en-US" dirty="0"/>
          </a:p>
        </p:txBody>
      </p:sp>
      <p:sp>
        <p:nvSpPr>
          <p:cNvPr id="3" name="Content Placeholder 2"/>
          <p:cNvSpPr>
            <a:spLocks noGrp="1"/>
          </p:cNvSpPr>
          <p:nvPr>
            <p:ph idx="1"/>
          </p:nvPr>
        </p:nvSpPr>
        <p:spPr/>
        <p:txBody>
          <a:bodyPr/>
          <a:lstStyle/>
          <a:p>
            <a:r>
              <a:rPr lang="en-US" dirty="0"/>
              <a:t>A</a:t>
            </a:r>
            <a:r>
              <a:rPr lang="en-US" dirty="0" smtClean="0"/>
              <a:t>rray transforms sequences of sequences into two-dimensional arrays, sequences of sequences of sequences into three-dimensional arrays, and so on.</a:t>
            </a:r>
          </a:p>
          <a:p>
            <a:endParaRPr lang="en-US" dirty="0"/>
          </a:p>
          <a:p>
            <a:pPr marL="0" indent="0">
              <a:buNone/>
            </a:pPr>
            <a:r>
              <a:rPr lang="en-US" dirty="0" smtClean="0"/>
              <a:t>&gt;&gt;&gt; b = </a:t>
            </a:r>
            <a:r>
              <a:rPr lang="en-US" dirty="0" err="1" smtClean="0"/>
              <a:t>np.array</a:t>
            </a:r>
            <a:r>
              <a:rPr lang="en-US" dirty="0" smtClean="0"/>
              <a:t>([(1.5,2,3), (4,5,6)])</a:t>
            </a:r>
          </a:p>
          <a:p>
            <a:pPr marL="0" indent="0">
              <a:buNone/>
            </a:pPr>
            <a:r>
              <a:rPr lang="en-US" dirty="0" smtClean="0"/>
              <a:t>&gt;&gt;&gt; b</a:t>
            </a:r>
          </a:p>
          <a:p>
            <a:pPr marL="0" indent="0">
              <a:buNone/>
            </a:pPr>
            <a:r>
              <a:rPr lang="en-US" dirty="0" smtClean="0"/>
              <a:t>array([[ 1.5,  2. ,  3. ],</a:t>
            </a:r>
          </a:p>
          <a:p>
            <a:pPr marL="0" indent="0">
              <a:buNone/>
            </a:pPr>
            <a:r>
              <a:rPr lang="en-US" dirty="0" smtClean="0"/>
              <a:t>            [ 4. ,  5. ,  6. ]])</a:t>
            </a:r>
            <a:endParaRPr lang="en-US" dirty="0"/>
          </a:p>
        </p:txBody>
      </p:sp>
    </p:spTree>
    <p:extLst>
      <p:ext uri="{BB962C8B-B14F-4D97-AF65-F5344CB8AC3E}">
        <p14:creationId xmlns:p14="http://schemas.microsoft.com/office/powerpoint/2010/main" xmlns="" val="400210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a:t>
            </a:r>
            <a:endParaRPr lang="en-US" dirty="0"/>
          </a:p>
        </p:txBody>
      </p:sp>
      <p:sp>
        <p:nvSpPr>
          <p:cNvPr id="3" name="Content Placeholder 2"/>
          <p:cNvSpPr>
            <a:spLocks noGrp="1"/>
          </p:cNvSpPr>
          <p:nvPr>
            <p:ph idx="1"/>
          </p:nvPr>
        </p:nvSpPr>
        <p:spPr/>
        <p:txBody>
          <a:bodyPr/>
          <a:lstStyle/>
          <a:p>
            <a:r>
              <a:rPr lang="en-US" dirty="0"/>
              <a:t>The type of the array can also be explicitly specified at creation time</a:t>
            </a:r>
            <a:r>
              <a:rPr lang="en-US" dirty="0" smtClean="0"/>
              <a:t>:</a:t>
            </a:r>
          </a:p>
          <a:p>
            <a:pPr marL="0" indent="0">
              <a:buNone/>
            </a:pPr>
            <a:r>
              <a:rPr lang="en-US" dirty="0" smtClean="0"/>
              <a:t>&gt;&gt;&gt; c = </a:t>
            </a:r>
            <a:r>
              <a:rPr lang="en-US" dirty="0" err="1" smtClean="0"/>
              <a:t>np.array</a:t>
            </a:r>
            <a:r>
              <a:rPr lang="en-US" dirty="0" smtClean="0"/>
              <a:t>( [ [1,2], [3,4] ], </a:t>
            </a:r>
            <a:r>
              <a:rPr lang="en-US" dirty="0" err="1" smtClean="0"/>
              <a:t>dtype</a:t>
            </a:r>
            <a:r>
              <a:rPr lang="en-US" dirty="0" smtClean="0"/>
              <a:t>=float64 )</a:t>
            </a:r>
          </a:p>
          <a:p>
            <a:pPr marL="0" indent="0">
              <a:buNone/>
            </a:pPr>
            <a:r>
              <a:rPr lang="en-US" dirty="0" smtClean="0"/>
              <a:t>&gt;&gt;&gt; c</a:t>
            </a:r>
          </a:p>
          <a:p>
            <a:pPr marL="0" indent="0">
              <a:buNone/>
            </a:pPr>
            <a:r>
              <a:rPr lang="en-US" dirty="0" smtClean="0"/>
              <a:t>array([[ </a:t>
            </a:r>
            <a:r>
              <a:rPr lang="en-US" dirty="0" smtClean="0"/>
              <a:t>1.,  </a:t>
            </a:r>
            <a:r>
              <a:rPr lang="en-US" dirty="0" smtClean="0"/>
              <a:t>2</a:t>
            </a:r>
            <a:r>
              <a:rPr lang="en-US" dirty="0" smtClean="0"/>
              <a:t>.],</a:t>
            </a:r>
            <a:endParaRPr lang="en-US" dirty="0" smtClean="0"/>
          </a:p>
          <a:p>
            <a:pPr marL="0" indent="0">
              <a:buNone/>
            </a:pPr>
            <a:r>
              <a:rPr lang="en-US" dirty="0" smtClean="0"/>
              <a:t>       [ </a:t>
            </a:r>
            <a:r>
              <a:rPr lang="en-US" smtClean="0"/>
              <a:t>3</a:t>
            </a:r>
            <a:r>
              <a:rPr lang="en-US" smtClean="0"/>
              <a:t>.,  </a:t>
            </a:r>
            <a:r>
              <a:rPr lang="en-US" smtClean="0"/>
              <a:t>4</a:t>
            </a:r>
            <a:r>
              <a:rPr lang="en-US" smtClean="0"/>
              <a:t>.]])</a:t>
            </a:r>
            <a:endParaRPr lang="en-US" dirty="0"/>
          </a:p>
        </p:txBody>
      </p:sp>
    </p:spTree>
    <p:extLst>
      <p:ext uri="{BB962C8B-B14F-4D97-AF65-F5344CB8AC3E}">
        <p14:creationId xmlns:p14="http://schemas.microsoft.com/office/powerpoint/2010/main" xmlns="" val="184735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Array</a:t>
            </a:r>
            <a:endParaRPr lang="en-US" dirty="0"/>
          </a:p>
        </p:txBody>
      </p:sp>
      <p:sp>
        <p:nvSpPr>
          <p:cNvPr id="3" name="Content Placeholder 2"/>
          <p:cNvSpPr>
            <a:spLocks noGrp="1"/>
          </p:cNvSpPr>
          <p:nvPr>
            <p:ph idx="1"/>
          </p:nvPr>
        </p:nvSpPr>
        <p:spPr/>
        <p:txBody>
          <a:bodyPr/>
          <a:lstStyle/>
          <a:p>
            <a:r>
              <a:rPr lang="en-US" dirty="0" err="1" smtClean="0"/>
              <a:t>NumPy’s</a:t>
            </a:r>
            <a:r>
              <a:rPr lang="en-US" dirty="0" smtClean="0"/>
              <a:t> array class is called </a:t>
            </a:r>
            <a:r>
              <a:rPr lang="en-US" dirty="0" err="1" smtClean="0"/>
              <a:t>ndarray</a:t>
            </a:r>
            <a:r>
              <a:rPr lang="en-US" dirty="0" smtClean="0"/>
              <a:t>.</a:t>
            </a:r>
          </a:p>
          <a:p>
            <a:endParaRPr lang="en-US" dirty="0"/>
          </a:p>
        </p:txBody>
      </p:sp>
    </p:spTree>
    <p:extLst>
      <p:ext uri="{BB962C8B-B14F-4D97-AF65-F5344CB8AC3E}">
        <p14:creationId xmlns:p14="http://schemas.microsoft.com/office/powerpoint/2010/main" xmlns="" val="218293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Array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&gt;&gt;&gt; import </a:t>
            </a:r>
            <a:r>
              <a:rPr lang="en-US" dirty="0" err="1" smtClean="0"/>
              <a:t>numpy</a:t>
            </a:r>
            <a:r>
              <a:rPr lang="en-US" dirty="0" smtClean="0"/>
              <a:t> as np</a:t>
            </a:r>
          </a:p>
          <a:p>
            <a:r>
              <a:rPr lang="en-US" dirty="0" smtClean="0"/>
              <a:t>&gt;&gt;&gt; a = </a:t>
            </a:r>
            <a:r>
              <a:rPr lang="en-US" dirty="0" err="1" smtClean="0"/>
              <a:t>np.arange</a:t>
            </a:r>
            <a:r>
              <a:rPr lang="en-US" dirty="0" smtClean="0"/>
              <a:t>(15).reshape(3, 5)</a:t>
            </a:r>
          </a:p>
          <a:p>
            <a:r>
              <a:rPr lang="en-US" dirty="0" smtClean="0"/>
              <a:t>&gt;&gt;&gt; a</a:t>
            </a:r>
          </a:p>
          <a:p>
            <a:pPr marL="0" indent="0">
              <a:buNone/>
            </a:pPr>
            <a:r>
              <a:rPr lang="en-US" dirty="0" smtClean="0"/>
              <a:t> array([[ 0,  1,  2,  3,  4],</a:t>
            </a:r>
          </a:p>
          <a:p>
            <a:pPr marL="0" indent="0">
              <a:buNone/>
            </a:pPr>
            <a:r>
              <a:rPr lang="en-US" dirty="0" smtClean="0"/>
              <a:t>             [ 5,  6,  7,  8,  9],</a:t>
            </a:r>
          </a:p>
          <a:p>
            <a:pPr marL="0" indent="0">
              <a:buNone/>
            </a:pPr>
            <a:r>
              <a:rPr lang="en-US" dirty="0" smtClean="0"/>
              <a:t>             [10, 11, 12, 13, 14]])</a:t>
            </a:r>
          </a:p>
          <a:p>
            <a:r>
              <a:rPr lang="en-US" dirty="0" smtClean="0"/>
              <a:t>&gt;&gt;&gt; </a:t>
            </a:r>
            <a:r>
              <a:rPr lang="en-US" dirty="0" err="1" smtClean="0"/>
              <a:t>a.shape</a:t>
            </a:r>
            <a:endParaRPr lang="en-US" dirty="0" smtClean="0"/>
          </a:p>
          <a:p>
            <a:pPr marL="0" indent="0">
              <a:buNone/>
            </a:pPr>
            <a:r>
              <a:rPr lang="en-US" dirty="0" smtClean="0"/>
              <a:t>   (3, 5)</a:t>
            </a:r>
          </a:p>
          <a:p>
            <a:r>
              <a:rPr lang="en-US" dirty="0" smtClean="0"/>
              <a:t>&gt;&gt;&gt; </a:t>
            </a:r>
            <a:r>
              <a:rPr lang="en-US" dirty="0" err="1" smtClean="0"/>
              <a:t>a.ndim</a:t>
            </a:r>
            <a:endParaRPr lang="en-US" dirty="0" smtClean="0"/>
          </a:p>
          <a:p>
            <a:pPr marL="0" indent="0">
              <a:buNone/>
            </a:pPr>
            <a:r>
              <a:rPr lang="en-US" dirty="0" smtClean="0"/>
              <a:t>   2</a:t>
            </a:r>
            <a:endParaRPr lang="en-US" dirty="0"/>
          </a:p>
        </p:txBody>
      </p:sp>
    </p:spTree>
    <p:extLst>
      <p:ext uri="{BB962C8B-B14F-4D97-AF65-F5344CB8AC3E}">
        <p14:creationId xmlns:p14="http://schemas.microsoft.com/office/powerpoint/2010/main" xmlns="" val="3742541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2116</Words>
  <Application>Microsoft Office PowerPoint</Application>
  <PresentationFormat>Custom</PresentationFormat>
  <Paragraphs>346</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NumPy Tutorial</vt:lpstr>
      <vt:lpstr>What is Numpy?</vt:lpstr>
      <vt:lpstr>Array Creation - start</vt:lpstr>
      <vt:lpstr>Array Creation</vt:lpstr>
      <vt:lpstr>Array Creation</vt:lpstr>
      <vt:lpstr>Array Creation</vt:lpstr>
      <vt:lpstr>Array Creation</vt:lpstr>
      <vt:lpstr>Examining Array</vt:lpstr>
      <vt:lpstr>Examining Array</vt:lpstr>
      <vt:lpstr>Examining Array</vt:lpstr>
      <vt:lpstr>Array Creation using np.arange()</vt:lpstr>
      <vt:lpstr>Slide 12</vt:lpstr>
      <vt:lpstr>Slide 13</vt:lpstr>
      <vt:lpstr>Slide 14</vt:lpstr>
      <vt:lpstr>Slide 15</vt:lpstr>
      <vt:lpstr>linspace()</vt:lpstr>
      <vt:lpstr>Slide 17</vt:lpstr>
      <vt:lpstr>Slide 18</vt:lpstr>
      <vt:lpstr>Slide 19</vt:lpstr>
      <vt:lpstr>Slide 20</vt:lpstr>
      <vt:lpstr>Array Creation – Special type of Array</vt:lpstr>
      <vt:lpstr>Array Creation – Special type of Array</vt:lpstr>
      <vt:lpstr>Array Creation – Special type of Array</vt:lpstr>
      <vt:lpstr>Array Creation – Special type of Array</vt:lpstr>
      <vt:lpstr>Array Creation – Special type of Array</vt:lpstr>
      <vt:lpstr>Array Creation – Special type of Array</vt:lpstr>
      <vt:lpstr>Array Creation – Special type of Array</vt:lpstr>
      <vt:lpstr>Basic Operations</vt:lpstr>
      <vt:lpstr>Slide 29</vt:lpstr>
      <vt:lpstr>Slide 30</vt:lpstr>
      <vt:lpstr>Indexing and Slicing</vt:lpstr>
      <vt:lpstr>Indexing and Slicing</vt:lpstr>
      <vt:lpstr>Indexing and Slicing</vt:lpstr>
      <vt:lpstr>Indexing and Slicing</vt:lpstr>
      <vt:lpstr>Indexing and Slicing</vt:lpstr>
      <vt:lpstr>Indexing and Slicing</vt:lpstr>
      <vt:lpstr>Indexing and Slicing</vt:lpstr>
      <vt:lpstr>Indexing and Slicing</vt:lpstr>
      <vt:lpstr>Indexing and Slicing</vt:lpstr>
      <vt:lpstr>Indexing and Slicing</vt:lpstr>
      <vt:lpstr>Indexing and Slicing</vt:lpstr>
      <vt:lpstr>Copying Arrays</vt:lpstr>
      <vt:lpstr>Exercises</vt:lpstr>
      <vt:lpstr>Exercises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Tutorial</dc:title>
  <dc:creator>Windows User</dc:creator>
  <cp:lastModifiedBy>Suman</cp:lastModifiedBy>
  <cp:revision>20</cp:revision>
  <dcterms:created xsi:type="dcterms:W3CDTF">2017-12-18T11:11:58Z</dcterms:created>
  <dcterms:modified xsi:type="dcterms:W3CDTF">2017-12-28T04:00:05Z</dcterms:modified>
</cp:coreProperties>
</file>