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6" r:id="rId7"/>
    <p:sldId id="277" r:id="rId8"/>
    <p:sldId id="278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4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num = 3.4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Try these two variations as well: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num = 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num = -4.5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if num&gt;0: 		</a:t>
            </a:r>
            <a:r>
              <a:rPr lang="en-US" sz="1600" dirty="0" smtClean="0">
                <a:cs typeface="Courier New" pitchFamily="49" charset="0"/>
              </a:rPr>
              <a:t># Note the colon for a code block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	print("Positive number")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elif num==0: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	print (“Zero")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else: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	print("Negative number")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Loop –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for word in ["computing", "with", "python"]: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		print(word)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computing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=======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Loop – </a:t>
            </a:r>
            <a:r>
              <a:rPr lang="en-US" dirty="0" smtClean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= 0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(count &lt; 9)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('The count is:', count)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count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count + 1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("Good bye!")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0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1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2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3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4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5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6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7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is: 8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Good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 </a:t>
            </a:r>
            <a:r>
              <a:rPr lang="en-US" sz="2000" dirty="0" smtClean="0"/>
              <a:t>function is a block of organized, reusable code that is used to perform a single, </a:t>
            </a:r>
            <a:r>
              <a:rPr lang="en-US" sz="2000" dirty="0" smtClean="0"/>
              <a:t>related </a:t>
            </a:r>
            <a:r>
              <a:rPr lang="en-US" sz="2000" dirty="0" smtClean="0"/>
              <a:t>action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def f1(a):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print('We are learning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'+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Python')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learning Python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 </a:t>
            </a:r>
            <a:r>
              <a:rPr lang="en-US" sz="2000" dirty="0" smtClean="0"/>
              <a:t>function is a block of organized, reusable code that is used to perform a single, </a:t>
            </a:r>
            <a:r>
              <a:rPr lang="en-US" sz="2000" dirty="0" smtClean="0"/>
              <a:t>related </a:t>
            </a:r>
            <a:r>
              <a:rPr lang="en-US" sz="2000" dirty="0" smtClean="0"/>
              <a:t>action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def f1(a):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print('We are learning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'+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Python')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learning Python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def f2(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f1(5,3)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=============================================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def f2(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=7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y=9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f1(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562600" cy="2209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def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f3(list1):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f3(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401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lst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029200" y="3886200"/>
            <a:ext cx="19050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2"/>
          </p:cNvCxnSpPr>
          <p:nvPr/>
        </p:nvCxnSpPr>
        <p:spPr>
          <a:xfrm rot="16200000" flipH="1">
            <a:off x="2478799" y="1748990"/>
            <a:ext cx="430768" cy="468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2133600"/>
            <a:ext cx="609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6553200" y="2318266"/>
            <a:ext cx="76200" cy="149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endCxn id="9" idx="0"/>
          </p:cNvCxnSpPr>
          <p:nvPr/>
        </p:nvCxnSpPr>
        <p:spPr>
          <a:xfrm>
            <a:off x="2286000" y="1447800"/>
            <a:ext cx="46482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 rot="5400000">
            <a:off x="24229" y="2462629"/>
            <a:ext cx="1371600" cy="71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543300" y="114300"/>
            <a:ext cx="3048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0" idx="1"/>
            <a:endCxn id="6" idx="3"/>
          </p:cNvCxnSpPr>
          <p:nvPr/>
        </p:nvCxnSpPr>
        <p:spPr>
          <a:xfrm rot="16200000" flipH="1">
            <a:off x="4090837" y="2043262"/>
            <a:ext cx="1495725" cy="2286000"/>
          </a:xfrm>
          <a:prstGeom prst="bentConnector3">
            <a:avLst>
              <a:gd name="adj1" fmla="val 13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562600" cy="22097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def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f3(list1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list1[0]='xyz'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f3(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'xyz',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786 , 2.23, 'john', 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'xyz',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786 , 2.23, 'john', 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401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lst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029200" y="3886200"/>
            <a:ext cx="19050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2"/>
          </p:cNvCxnSpPr>
          <p:nvPr/>
        </p:nvCxnSpPr>
        <p:spPr>
          <a:xfrm rot="16200000" flipH="1">
            <a:off x="2478799" y="1748990"/>
            <a:ext cx="430768" cy="468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2133600"/>
            <a:ext cx="609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 rot="5400000">
            <a:off x="6032223" y="3403323"/>
            <a:ext cx="180236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endCxn id="9" idx="0"/>
          </p:cNvCxnSpPr>
          <p:nvPr/>
        </p:nvCxnSpPr>
        <p:spPr>
          <a:xfrm>
            <a:off x="2286000" y="1600200"/>
            <a:ext cx="46482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 rot="5400000">
            <a:off x="138530" y="2653130"/>
            <a:ext cx="1066798" cy="637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543300" y="342899"/>
            <a:ext cx="3048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0" idx="1"/>
            <a:endCxn id="6" idx="3"/>
          </p:cNvCxnSpPr>
          <p:nvPr/>
        </p:nvCxnSpPr>
        <p:spPr>
          <a:xfrm rot="16200000" flipH="1">
            <a:off x="4205137" y="2157562"/>
            <a:ext cx="1267126" cy="2286000"/>
          </a:xfrm>
          <a:prstGeom prst="bentConnector3">
            <a:avLst>
              <a:gd name="adj1" fmla="val 83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6629400" cy="2209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def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f3(list1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print(list1)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=[ 'xyz', 11786 , 200.23,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lkjh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8870.2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f3(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70.2 ]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'xyz',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786 , 2.23, 'john', 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401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lst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029200" y="3886200"/>
            <a:ext cx="19050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2"/>
          </p:cNvCxnSpPr>
          <p:nvPr/>
        </p:nvCxnSpPr>
        <p:spPr>
          <a:xfrm rot="16200000" flipH="1">
            <a:off x="2478799" y="1748990"/>
            <a:ext cx="430768" cy="468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600200"/>
            <a:ext cx="609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 rot="5400000">
            <a:off x="6146523" y="2755623"/>
            <a:ext cx="2335768" cy="763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 rot="5400000">
            <a:off x="176630" y="2767430"/>
            <a:ext cx="914398" cy="561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238500" y="952499"/>
            <a:ext cx="228599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0" idx="1"/>
            <a:endCxn id="6" idx="3"/>
          </p:cNvCxnSpPr>
          <p:nvPr/>
        </p:nvCxnSpPr>
        <p:spPr>
          <a:xfrm rot="16200000" flipH="1">
            <a:off x="4147987" y="2100412"/>
            <a:ext cx="1038526" cy="2628900"/>
          </a:xfrm>
          <a:prstGeom prst="bentConnector3">
            <a:avLst>
              <a:gd name="adj1" fmla="val 8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743200" y="1676400"/>
            <a:ext cx="46482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4267200" y="0"/>
            <a:ext cx="228600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6400800" y="4953000"/>
            <a:ext cx="19050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List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2" idx="1"/>
            <a:endCxn id="23" idx="3"/>
          </p:cNvCxnSpPr>
          <p:nvPr/>
        </p:nvCxnSpPr>
        <p:spPr>
          <a:xfrm rot="16200000" flipH="1">
            <a:off x="4471837" y="2119462"/>
            <a:ext cx="2791125" cy="2971800"/>
          </a:xfrm>
          <a:prstGeom prst="bentConnector3">
            <a:avLst>
              <a:gd name="adj1" fmla="val 4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6629400" cy="2209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def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f3(list1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print(list1)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list1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=[ 'xyz', 11786 , 200.23, 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lkjh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 8870.2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print(list1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f3(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786 , 2.23, 'john', 70.2 ]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'xyz',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786 , 2.23, 'john', 70.2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401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lst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029200" y="3886200"/>
            <a:ext cx="19050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2"/>
          </p:cNvCxnSpPr>
          <p:nvPr/>
        </p:nvCxnSpPr>
        <p:spPr>
          <a:xfrm rot="16200000" flipH="1">
            <a:off x="2478799" y="1748990"/>
            <a:ext cx="430768" cy="468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600200"/>
            <a:ext cx="609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6204466" y="3461266"/>
            <a:ext cx="298346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 rot="5400000">
            <a:off x="176630" y="2767430"/>
            <a:ext cx="914398" cy="561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238500" y="952499"/>
            <a:ext cx="228599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0" idx="1"/>
            <a:endCxn id="6" idx="3"/>
          </p:cNvCxnSpPr>
          <p:nvPr/>
        </p:nvCxnSpPr>
        <p:spPr>
          <a:xfrm rot="16200000" flipH="1">
            <a:off x="4147987" y="2100412"/>
            <a:ext cx="1038526" cy="2628900"/>
          </a:xfrm>
          <a:prstGeom prst="bentConnector3">
            <a:avLst>
              <a:gd name="adj1" fmla="val 8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743200" y="1676400"/>
            <a:ext cx="46482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4267200" y="0"/>
            <a:ext cx="228600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6400800" y="4953000"/>
            <a:ext cx="19050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List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2" idx="1"/>
            <a:endCxn id="23" idx="3"/>
          </p:cNvCxnSpPr>
          <p:nvPr/>
        </p:nvCxnSpPr>
        <p:spPr>
          <a:xfrm rot="16200000" flipH="1">
            <a:off x="4471837" y="2119462"/>
            <a:ext cx="2791125" cy="2971800"/>
          </a:xfrm>
          <a:prstGeom prst="bentConnector3">
            <a:avLst>
              <a:gd name="adj1" fmla="val 4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Dictionary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534400" cy="51815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['one', 'two', 'three', 'four', 'five']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my_list_len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my_list_len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 print(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dirty="0" smtClean="0"/>
              <a:t>one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two</a:t>
            </a:r>
          </a:p>
          <a:p>
            <a:pPr>
              <a:buNone/>
            </a:pPr>
            <a:r>
              <a:rPr lang="en-US" sz="2000" dirty="0" smtClean="0"/>
              <a:t>three</a:t>
            </a:r>
          </a:p>
          <a:p>
            <a:pPr>
              <a:buNone/>
            </a:pPr>
            <a:r>
              <a:rPr lang="en-US" sz="2000" dirty="0" smtClean="0"/>
              <a:t>four</a:t>
            </a:r>
          </a:p>
          <a:p>
            <a:pPr>
              <a:buNone/>
            </a:pPr>
            <a:r>
              <a:rPr lang="en-US" sz="2000" dirty="0" smtClean="0"/>
              <a:t>five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534400" cy="51815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['one', 'two', 'three', 'four', 'five']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my_list_len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&gt;&gt;&gt; 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my_list_len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 print(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dirty="0" smtClean="0"/>
              <a:t>one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two</a:t>
            </a:r>
          </a:p>
          <a:p>
            <a:pPr>
              <a:buNone/>
            </a:pPr>
            <a:r>
              <a:rPr lang="en-US" sz="2000" dirty="0" smtClean="0"/>
              <a:t>three</a:t>
            </a:r>
          </a:p>
          <a:p>
            <a:pPr>
              <a:buNone/>
            </a:pPr>
            <a:r>
              <a:rPr lang="en-US" sz="2000" dirty="0" smtClean="0"/>
              <a:t>four</a:t>
            </a:r>
          </a:p>
          <a:p>
            <a:pPr>
              <a:buNone/>
            </a:pPr>
            <a:r>
              <a:rPr lang="en-US" sz="2000" dirty="0" smtClean="0"/>
              <a:t>five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Strings in Python are identified as a contiguous set of characters represented in the quotation marks. Python allows either pair of single or double quotes.</a:t>
            </a: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str</a:t>
            </a:r>
            <a:r>
              <a:rPr lang="en-US" sz="2500" dirty="0" smtClean="0"/>
              <a:t> = 'Hello Students!' 	</a:t>
            </a:r>
            <a:r>
              <a:rPr lang="en-US" sz="1800" dirty="0" smtClean="0"/>
              <a:t>#using single quotes</a:t>
            </a: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str</a:t>
            </a:r>
            <a:r>
              <a:rPr lang="en-US" sz="2500" dirty="0" smtClean="0"/>
              <a:t>=“Hello Students!”	</a:t>
            </a:r>
            <a:r>
              <a:rPr lang="en-US" sz="1800" dirty="0" smtClean="0"/>
              <a:t>#using single quotes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500" dirty="0" smtClean="0"/>
              <a:t>Printing String variable</a:t>
            </a:r>
          </a:p>
          <a:p>
            <a:pPr>
              <a:buNone/>
            </a:pPr>
            <a:r>
              <a:rPr lang="en-US" sz="2500" dirty="0" smtClean="0"/>
              <a:t>print (</a:t>
            </a:r>
            <a:r>
              <a:rPr lang="en-US" sz="2500" dirty="0" err="1" smtClean="0"/>
              <a:t>str</a:t>
            </a:r>
            <a:r>
              <a:rPr lang="en-US" sz="2500" dirty="0" smtClean="0"/>
              <a:t>)</a:t>
            </a:r>
            <a:r>
              <a:rPr lang="en-US" sz="1800" dirty="0" smtClean="0"/>
              <a:t>		# Prints complete string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str</a:t>
            </a:r>
            <a:r>
              <a:rPr lang="en-US" sz="2500" dirty="0" smtClean="0"/>
              <a:t> = 'Hello World!' </a:t>
            </a:r>
          </a:p>
          <a:p>
            <a:pPr>
              <a:buNone/>
            </a:pPr>
            <a:r>
              <a:rPr lang="en-US" sz="2500" dirty="0" smtClean="0"/>
              <a:t>print (</a:t>
            </a:r>
            <a:r>
              <a:rPr lang="en-US" sz="2500" dirty="0" err="1" smtClean="0"/>
              <a:t>str</a:t>
            </a:r>
            <a:r>
              <a:rPr lang="en-US" sz="2500" dirty="0" smtClean="0"/>
              <a:t>[0])</a:t>
            </a:r>
            <a:r>
              <a:rPr lang="en-US" dirty="0" smtClean="0"/>
              <a:t>		</a:t>
            </a:r>
            <a:r>
              <a:rPr lang="en-US" sz="2000" dirty="0" smtClean="0"/>
              <a:t># Prints first character of the string </a:t>
            </a:r>
          </a:p>
          <a:p>
            <a:pPr>
              <a:buNone/>
            </a:pPr>
            <a:r>
              <a:rPr lang="en-US" sz="2500" dirty="0" smtClean="0"/>
              <a:t>print (</a:t>
            </a:r>
            <a:r>
              <a:rPr lang="en-US" sz="2500" dirty="0" err="1" smtClean="0"/>
              <a:t>str</a:t>
            </a:r>
            <a:r>
              <a:rPr lang="en-US" sz="2500" dirty="0" smtClean="0"/>
              <a:t>[2:5]) </a:t>
            </a:r>
            <a:r>
              <a:rPr lang="en-US" dirty="0" smtClean="0"/>
              <a:t>	</a:t>
            </a:r>
            <a:r>
              <a:rPr lang="en-US" sz="2000" dirty="0" smtClean="0"/>
              <a:t># Prints characters starting from 3rd to 5th </a:t>
            </a:r>
          </a:p>
          <a:p>
            <a:pPr>
              <a:buNone/>
            </a:pPr>
            <a:r>
              <a:rPr lang="en-US" sz="2500" dirty="0" smtClean="0"/>
              <a:t>print (</a:t>
            </a:r>
            <a:r>
              <a:rPr lang="en-US" sz="2500" dirty="0" err="1" smtClean="0"/>
              <a:t>str</a:t>
            </a:r>
            <a:r>
              <a:rPr lang="en-US" sz="2500" dirty="0" smtClean="0"/>
              <a:t>[2:]) </a:t>
            </a:r>
            <a:r>
              <a:rPr lang="en-US" dirty="0" smtClean="0"/>
              <a:t>		</a:t>
            </a:r>
            <a:r>
              <a:rPr lang="en-US" sz="2000" dirty="0" smtClean="0"/>
              <a:t># Prints string starting from 3rd character </a:t>
            </a:r>
          </a:p>
          <a:p>
            <a:pPr>
              <a:buNone/>
            </a:pPr>
            <a:r>
              <a:rPr lang="en-US" sz="2500" dirty="0" smtClean="0"/>
              <a:t>print (</a:t>
            </a:r>
            <a:r>
              <a:rPr lang="en-US" sz="2500" dirty="0" err="1" smtClean="0"/>
              <a:t>str</a:t>
            </a:r>
            <a:r>
              <a:rPr lang="en-US" sz="2500" dirty="0" smtClean="0"/>
              <a:t> * 2) </a:t>
            </a:r>
            <a:r>
              <a:rPr lang="en-US" dirty="0" smtClean="0"/>
              <a:t>		</a:t>
            </a:r>
            <a:r>
              <a:rPr lang="en-US" sz="2000" dirty="0" smtClean="0"/>
              <a:t># Prints string two times </a:t>
            </a:r>
          </a:p>
          <a:p>
            <a:pPr>
              <a:buNone/>
            </a:pPr>
            <a:r>
              <a:rPr lang="en-US" sz="2500" dirty="0" smtClean="0"/>
              <a:t>print (</a:t>
            </a:r>
            <a:r>
              <a:rPr lang="en-US" sz="2500" dirty="0" err="1" smtClean="0"/>
              <a:t>str</a:t>
            </a:r>
            <a:r>
              <a:rPr lang="en-US" sz="2500" dirty="0" smtClean="0"/>
              <a:t> + "TEST") 	</a:t>
            </a:r>
            <a:r>
              <a:rPr lang="en-US" sz="2000" dirty="0" smtClean="0"/>
              <a:t># Prints concatenated string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Numeric –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Python supports three different numerical types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(signed integers) </a:t>
            </a:r>
          </a:p>
          <a:p>
            <a:pPr lvl="1"/>
            <a:r>
              <a:rPr lang="en-US" sz="2400" dirty="0" err="1" smtClean="0"/>
              <a:t>i</a:t>
            </a:r>
            <a:r>
              <a:rPr lang="en-US" sz="2400" dirty="0" smtClean="0"/>
              <a:t> = 29</a:t>
            </a:r>
          </a:p>
          <a:p>
            <a:r>
              <a:rPr lang="en-US" sz="2400" dirty="0" smtClean="0"/>
              <a:t>float (floating point real values)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=29.5</a:t>
            </a:r>
          </a:p>
          <a:p>
            <a:r>
              <a:rPr lang="en-US" sz="2400" dirty="0" smtClean="0"/>
              <a:t>complex (complex numbers)</a:t>
            </a:r>
          </a:p>
          <a:p>
            <a:pPr lvl="1"/>
            <a:r>
              <a:rPr lang="en-US" sz="2400" dirty="0" err="1" smtClean="0"/>
              <a:t>i</a:t>
            </a:r>
            <a:r>
              <a:rPr lang="en-US" sz="2400" dirty="0" smtClean="0"/>
              <a:t>=3.14j</a:t>
            </a:r>
            <a:endParaRPr lang="en-US" sz="24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 –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/>
              <a:t>	A </a:t>
            </a:r>
            <a:r>
              <a:rPr lang="en-US" sz="2500" b="1" dirty="0" smtClean="0"/>
              <a:t>list</a:t>
            </a:r>
            <a:r>
              <a:rPr lang="en-US" sz="2500" dirty="0" smtClean="0"/>
              <a:t> is a data structure in Python that is a mutable, or changeable, ordered sequence of elements. Each element or value that is inside of a list is called an item.</a:t>
            </a:r>
          </a:p>
          <a:p>
            <a:pPr>
              <a:buNone/>
            </a:pPr>
            <a:r>
              <a:rPr lang="en-US" sz="2500" dirty="0" smtClean="0"/>
              <a:t>	A </a:t>
            </a:r>
            <a:r>
              <a:rPr lang="en-US" sz="2500" b="1" dirty="0" smtClean="0"/>
              <a:t>list</a:t>
            </a:r>
            <a:r>
              <a:rPr lang="en-US" sz="2500" dirty="0" smtClean="0"/>
              <a:t> contains items separated by commas and enclosed within square brackets ([]).</a:t>
            </a:r>
          </a:p>
          <a:p>
            <a:pPr>
              <a:buNone/>
            </a:pPr>
            <a:r>
              <a:rPr lang="en-US" sz="2500" dirty="0" smtClean="0"/>
              <a:t>	A </a:t>
            </a:r>
            <a:r>
              <a:rPr lang="en-US" sz="2500" b="1" dirty="0" smtClean="0"/>
              <a:t>list</a:t>
            </a:r>
            <a:r>
              <a:rPr lang="en-US" sz="2500" dirty="0" smtClean="0"/>
              <a:t> contains items of different data type.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500" dirty="0" smtClean="0"/>
              <a:t>	list = [ '</a:t>
            </a:r>
            <a:r>
              <a:rPr lang="en-US" sz="2500" dirty="0" err="1" smtClean="0"/>
              <a:t>abcd</a:t>
            </a:r>
            <a:r>
              <a:rPr lang="en-US" sz="2500" dirty="0" smtClean="0"/>
              <a:t>', 786 , 2.23, 'john', 70.2 ]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 –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/>
              <a:t>	The values stored in a list can be accessed using the slice operator ([ ] and [:]) with indexes starting at 0 in the beginning of the list and working their way to end -1.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000" dirty="0" smtClean="0"/>
              <a:t>list = [ '</a:t>
            </a:r>
            <a:r>
              <a:rPr lang="en-US" sz="2000" dirty="0" err="1" smtClean="0"/>
              <a:t>abcd</a:t>
            </a:r>
            <a:r>
              <a:rPr lang="en-US" sz="2000" dirty="0" smtClean="0"/>
              <a:t>', 786 , 2.23, 'john', 70.2 ]</a:t>
            </a:r>
          </a:p>
          <a:p>
            <a:pPr>
              <a:buNone/>
            </a:pPr>
            <a:r>
              <a:rPr lang="en-US" sz="2000" dirty="0" smtClean="0"/>
              <a:t>	print (list) # Prints complete list </a:t>
            </a:r>
          </a:p>
          <a:p>
            <a:pPr>
              <a:buNone/>
            </a:pPr>
            <a:r>
              <a:rPr lang="en-US" sz="2000" dirty="0" smtClean="0"/>
              <a:t>	print (list[0]) # Prints first element of the list </a:t>
            </a:r>
          </a:p>
          <a:p>
            <a:pPr>
              <a:buNone/>
            </a:pPr>
            <a:r>
              <a:rPr lang="en-US" sz="2000" dirty="0" smtClean="0"/>
              <a:t>	print (list[1:3]) # Prints elements starting from 2nd till 3rd </a:t>
            </a:r>
          </a:p>
          <a:p>
            <a:pPr>
              <a:buNone/>
            </a:pPr>
            <a:r>
              <a:rPr lang="en-US" sz="2000" dirty="0" smtClean="0"/>
              <a:t>	print (list[2:]) # Prints elements starting from 3rd element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 –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/>
              <a:t>	</a:t>
            </a:r>
            <a:r>
              <a:rPr lang="en-US" sz="2400" dirty="0" smtClean="0"/>
              <a:t>The values stored in a list can be accessed using the slice operator ([ ] and [:]) with indexes starting at 0 in the beginning of the list and working their way to end -1.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200" dirty="0" smtClean="0"/>
              <a:t>	list = [ '</a:t>
            </a:r>
            <a:r>
              <a:rPr lang="en-US" sz="2200" dirty="0" err="1" smtClean="0"/>
              <a:t>abcd</a:t>
            </a:r>
            <a:r>
              <a:rPr lang="en-US" sz="2200" dirty="0" smtClean="0"/>
              <a:t>', 786 , 2.23, 'john', 70.2 ]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print (list) </a:t>
            </a:r>
            <a:r>
              <a:rPr lang="en-US" sz="2400" dirty="0" smtClean="0"/>
              <a:t>	  </a:t>
            </a:r>
            <a:r>
              <a:rPr lang="en-US" sz="1800" dirty="0" smtClean="0"/>
              <a:t># Prints complete list </a:t>
            </a:r>
          </a:p>
          <a:p>
            <a:pPr>
              <a:buNone/>
            </a:pPr>
            <a:r>
              <a:rPr lang="en-US" sz="1800" dirty="0" smtClean="0"/>
              <a:t>	&gt;&gt; ['</a:t>
            </a:r>
            <a:r>
              <a:rPr lang="en-US" sz="1800" dirty="0" err="1" smtClean="0"/>
              <a:t>abcd</a:t>
            </a:r>
            <a:r>
              <a:rPr lang="en-US" sz="1800" dirty="0" smtClean="0"/>
              <a:t>', 786, 2.23, 'john', 70]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print (list[0]) </a:t>
            </a:r>
            <a:r>
              <a:rPr lang="en-US" sz="2400" dirty="0" smtClean="0"/>
              <a:t>	  </a:t>
            </a:r>
            <a:r>
              <a:rPr lang="en-US" sz="1800" dirty="0" smtClean="0"/>
              <a:t># Prints first element of the list </a:t>
            </a:r>
          </a:p>
          <a:p>
            <a:pPr>
              <a:buNone/>
            </a:pPr>
            <a:r>
              <a:rPr lang="en-US" sz="1800" dirty="0" smtClean="0"/>
              <a:t>	&gt;&gt; </a:t>
            </a:r>
            <a:r>
              <a:rPr lang="en-US" sz="1800" dirty="0" err="1" smtClean="0"/>
              <a:t>abcd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print (list[1:3])   </a:t>
            </a:r>
            <a:r>
              <a:rPr lang="en-US" sz="1800" dirty="0" smtClean="0"/>
              <a:t># Prints elements starting from 2nd till 3rd</a:t>
            </a:r>
          </a:p>
          <a:p>
            <a:pPr>
              <a:buNone/>
            </a:pPr>
            <a:r>
              <a:rPr lang="en-US" sz="1800" dirty="0" smtClean="0"/>
              <a:t>	&gt;&gt; [786, 2.23]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 –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/>
              <a:t>	</a:t>
            </a:r>
            <a:r>
              <a:rPr lang="en-US" sz="2800" dirty="0" smtClean="0"/>
              <a:t>The plus (+) sign is the list concatenation operator, and the asterisk (*) is the repetition operator.</a:t>
            </a:r>
            <a:endParaRPr lang="en-US" sz="25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200" dirty="0" smtClean="0"/>
              <a:t>	list = [ '</a:t>
            </a:r>
            <a:r>
              <a:rPr lang="en-US" sz="2200" dirty="0" err="1" smtClean="0"/>
              <a:t>abcd</a:t>
            </a:r>
            <a:r>
              <a:rPr lang="en-US" sz="2200" dirty="0" smtClean="0"/>
              <a:t>', 786 , 2.23, 'john', 70.2 ] 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tinylist</a:t>
            </a:r>
            <a:r>
              <a:rPr lang="en-US" sz="2200" dirty="0" smtClean="0"/>
              <a:t> = [123, 'john']</a:t>
            </a:r>
          </a:p>
          <a:p>
            <a:pPr>
              <a:buNone/>
            </a:pPr>
            <a:r>
              <a:rPr lang="en-US" sz="2200" dirty="0" smtClean="0"/>
              <a:t>	print (list + </a:t>
            </a:r>
            <a:r>
              <a:rPr lang="en-US" sz="2200" dirty="0" err="1" smtClean="0"/>
              <a:t>tinylist</a:t>
            </a:r>
            <a:r>
              <a:rPr lang="en-US" sz="2200" dirty="0" smtClean="0"/>
              <a:t>) # Prints concatenated lists</a:t>
            </a:r>
          </a:p>
          <a:p>
            <a:pPr>
              <a:buNone/>
            </a:pPr>
            <a:r>
              <a:rPr lang="en-US" sz="2200" dirty="0" smtClean="0"/>
              <a:t>	&gt;&gt; </a:t>
            </a:r>
            <a:r>
              <a:rPr lang="en-US" sz="1800" dirty="0" smtClean="0"/>
              <a:t>['</a:t>
            </a:r>
            <a:r>
              <a:rPr lang="en-US" sz="1800" dirty="0" err="1" smtClean="0"/>
              <a:t>abcd</a:t>
            </a:r>
            <a:r>
              <a:rPr lang="en-US" sz="1800" dirty="0" smtClean="0"/>
              <a:t>', 786, 2.23, 'john', 70.200000000000003, 123, 'john']</a:t>
            </a:r>
          </a:p>
          <a:p>
            <a:pPr>
              <a:buNone/>
            </a:pPr>
            <a:r>
              <a:rPr lang="en-US" sz="2200" dirty="0" smtClean="0"/>
              <a:t>	print (</a:t>
            </a:r>
            <a:r>
              <a:rPr lang="en-US" sz="2200" dirty="0" err="1" smtClean="0"/>
              <a:t>tinylist</a:t>
            </a:r>
            <a:r>
              <a:rPr lang="en-US" sz="2200" dirty="0" smtClean="0"/>
              <a:t> * 2) # Prints list two times</a:t>
            </a:r>
          </a:p>
          <a:p>
            <a:pPr>
              <a:buNone/>
            </a:pPr>
            <a:r>
              <a:rPr lang="en-US" sz="2200" dirty="0" smtClean="0"/>
              <a:t>	&gt;&gt; </a:t>
            </a:r>
            <a:r>
              <a:rPr lang="en-US" sz="1800" dirty="0" smtClean="0"/>
              <a:t> [123, 'john', 123, 'john']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273</Words>
  <Application>Microsoft Office PowerPoint</Application>
  <PresentationFormat>On-screen Show (4:3)</PresentationFormat>
  <Paragraphs>212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</vt:lpstr>
      <vt:lpstr>Data types</vt:lpstr>
      <vt:lpstr>String</vt:lpstr>
      <vt:lpstr>String</vt:lpstr>
      <vt:lpstr>Numeric – Data type </vt:lpstr>
      <vt:lpstr>List – Data type </vt:lpstr>
      <vt:lpstr>List – Data type </vt:lpstr>
      <vt:lpstr>List – Data type </vt:lpstr>
      <vt:lpstr>List – Data type </vt:lpstr>
      <vt:lpstr>Decision Making</vt:lpstr>
      <vt:lpstr>Loop – FOR LOOP</vt:lpstr>
      <vt:lpstr>Loop – WHILE LOOP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Range Function</vt:lpstr>
      <vt:lpstr>Range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</dc:creator>
  <cp:lastModifiedBy>j</cp:lastModifiedBy>
  <cp:revision>21</cp:revision>
  <dcterms:created xsi:type="dcterms:W3CDTF">2006-08-16T00:00:00Z</dcterms:created>
  <dcterms:modified xsi:type="dcterms:W3CDTF">2017-12-27T02:11:28Z</dcterms:modified>
</cp:coreProperties>
</file>