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8" r:id="rId3"/>
    <p:sldId id="259" r:id="rId4"/>
    <p:sldId id="261" r:id="rId5"/>
    <p:sldId id="262" r:id="rId6"/>
    <p:sldId id="264" r:id="rId7"/>
    <p:sldId id="265" r:id="rId8"/>
    <p:sldId id="266" r:id="rId9"/>
    <p:sldId id="267" r:id="rId10"/>
    <p:sldId id="277" r:id="rId11"/>
    <p:sldId id="268" r:id="rId12"/>
    <p:sldId id="269" r:id="rId13"/>
    <p:sldId id="270" r:id="rId14"/>
    <p:sldId id="271" r:id="rId15"/>
    <p:sldId id="272" r:id="rId16"/>
    <p:sldId id="30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30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894" autoAdjust="0"/>
  </p:normalViewPr>
  <p:slideViewPr>
    <p:cSldViewPr>
      <p:cViewPr varScale="1">
        <p:scale>
          <a:sx n="59" d="100"/>
          <a:sy n="59" d="100"/>
        </p:scale>
        <p:origin x="-81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DD8A3-E5F7-499F-8115-7D03285356DB}" type="datetimeFigureOut">
              <a:rPr lang="en-US" smtClean="0"/>
              <a:pPr/>
              <a:t>5/5/2013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5F8A2-8920-4561-A7B6-F33680646D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web page trying to find out a local applet. It does not need to use the Internet connection . It</a:t>
            </a:r>
            <a:r>
              <a:rPr lang="en-US" baseline="0" dirty="0" smtClean="0"/>
              <a:t> simply search the directories in the local system and locates and loads the specified applet.</a:t>
            </a:r>
            <a:endParaRPr lang="en-US" dirty="0"/>
          </a:p>
        </p:txBody>
      </p:sp>
      <p:sp>
        <p:nvSpPr>
          <p:cNvPr id="4" name="Slide Number Placeholder 3"/>
          <p:cNvSpPr>
            <a:spLocks noGrp="1"/>
          </p:cNvSpPr>
          <p:nvPr>
            <p:ph type="sldNum" sz="quarter" idx="10"/>
          </p:nvPr>
        </p:nvSpPr>
        <p:spPr/>
        <p:txBody>
          <a:bodyPr/>
          <a:lstStyle/>
          <a:p>
            <a:fld id="{4FD5F8A2-8920-4561-A7B6-F33680646D5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locate and load remote applet we must know</a:t>
            </a:r>
            <a:r>
              <a:rPr lang="en-US" baseline="0" dirty="0" smtClean="0"/>
              <a:t> the applet’s address on the web. This address is known as Uniform resource Locator and must specify in the HTML’s document.  </a:t>
            </a:r>
            <a:endParaRPr lang="en-US" dirty="0"/>
          </a:p>
        </p:txBody>
      </p:sp>
      <p:sp>
        <p:nvSpPr>
          <p:cNvPr id="4" name="Slide Number Placeholder 3"/>
          <p:cNvSpPr>
            <a:spLocks noGrp="1"/>
          </p:cNvSpPr>
          <p:nvPr>
            <p:ph type="sldNum" sz="quarter" idx="10"/>
          </p:nvPr>
        </p:nvSpPr>
        <p:spPr/>
        <p:txBody>
          <a:bodyPr/>
          <a:lstStyle/>
          <a:p>
            <a:fld id="{4FD5F8A2-8920-4561-A7B6-F33680646D5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Inside </a:t>
            </a:r>
            <a:r>
              <a:rPr lang="en-US" sz="1200" b="1" kern="1200" baseline="0" dirty="0" smtClean="0">
                <a:solidFill>
                  <a:schemeClr val="tx1"/>
                </a:solidFill>
                <a:latin typeface="+mn-lt"/>
                <a:ea typeface="+mn-ea"/>
                <a:cs typeface="+mn-cs"/>
              </a:rPr>
              <a:t>paint( ) is a call to </a:t>
            </a:r>
            <a:r>
              <a:rPr lang="en-US" sz="1200" b="1" kern="1200" baseline="0" dirty="0" err="1" smtClean="0">
                <a:solidFill>
                  <a:schemeClr val="tx1"/>
                </a:solidFill>
                <a:latin typeface="+mn-lt"/>
                <a:ea typeface="+mn-ea"/>
                <a:cs typeface="+mn-cs"/>
              </a:rPr>
              <a:t>drawString</a:t>
            </a:r>
            <a:r>
              <a:rPr lang="en-US" sz="1200" b="1" kern="1200" baseline="0" dirty="0" smtClean="0">
                <a:solidFill>
                  <a:schemeClr val="tx1"/>
                </a:solidFill>
                <a:latin typeface="+mn-lt"/>
                <a:ea typeface="+mn-ea"/>
                <a:cs typeface="+mn-cs"/>
              </a:rPr>
              <a:t>( ), which is a member of the Graphics class. </a:t>
            </a:r>
            <a:r>
              <a:rPr lang="en-US" sz="1200" kern="1200" baseline="0" dirty="0" smtClean="0">
                <a:solidFill>
                  <a:schemeClr val="tx1"/>
                </a:solidFill>
                <a:latin typeface="+mn-lt"/>
                <a:ea typeface="+mn-ea"/>
                <a:cs typeface="+mn-cs"/>
              </a:rPr>
              <a:t>This method outputs a string beginning at the specified X,Y location</a:t>
            </a:r>
            <a:endParaRPr lang="en-US" dirty="0"/>
          </a:p>
        </p:txBody>
      </p:sp>
      <p:sp>
        <p:nvSpPr>
          <p:cNvPr id="4" name="Slide Number Placeholder 3"/>
          <p:cNvSpPr>
            <a:spLocks noGrp="1"/>
          </p:cNvSpPr>
          <p:nvPr>
            <p:ph type="sldNum" sz="quarter" idx="10"/>
          </p:nvPr>
        </p:nvSpPr>
        <p:spPr/>
        <p:txBody>
          <a:bodyPr/>
          <a:lstStyle/>
          <a:p>
            <a:fld id="{4FD5F8A2-8920-4561-A7B6-F33680646D51}"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D5F8A2-8920-4561-A7B6-F33680646D51}"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D5F8A2-8920-4561-A7B6-F33680646D51}"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2350" y="912813"/>
            <a:ext cx="7772400" cy="9921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235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475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CB127-2883-4EE7-B2D8-16B637B6DC21}" type="datetimeFigureOut">
              <a:rPr lang="en-US" smtClean="0"/>
              <a:pPr/>
              <a:t>5/5/2013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9B367-FA60-499E-A2E2-08B8B65E535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CB127-2883-4EE7-B2D8-16B637B6DC21}" type="datetimeFigureOut">
              <a:rPr lang="en-US" smtClean="0"/>
              <a:pPr/>
              <a:t>5/5/2013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9B367-FA60-499E-A2E2-08B8B65E535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pPr algn="l"/>
            <a:r>
              <a:rPr lang="en-US" dirty="0" smtClean="0"/>
              <a:t>Java Applet</a:t>
            </a:r>
            <a:endParaRPr lang="en-US" dirty="0"/>
          </a:p>
        </p:txBody>
      </p:sp>
      <p:sp>
        <p:nvSpPr>
          <p:cNvPr id="3" name="Subtitle 2"/>
          <p:cNvSpPr>
            <a:spLocks noGrp="1"/>
          </p:cNvSpPr>
          <p:nvPr>
            <p:ph type="subTitle" idx="1"/>
          </p:nvPr>
        </p:nvSpPr>
        <p:spPr>
          <a:xfrm>
            <a:off x="685800" y="1447800"/>
            <a:ext cx="8077200" cy="5105400"/>
          </a:xfrm>
        </p:spPr>
        <p:txBody>
          <a:bodyPr>
            <a:normAutofit/>
          </a:bodyPr>
          <a:lstStyle/>
          <a:p>
            <a:pPr algn="just"/>
            <a:r>
              <a:rPr lang="en-US" dirty="0">
                <a:solidFill>
                  <a:srgbClr val="00B050"/>
                </a:solidFill>
                <a:latin typeface="Cambria" pitchFamily="18" charset="0"/>
              </a:rPr>
              <a:t>In JAVA we write two types of programs or </a:t>
            </a:r>
            <a:r>
              <a:rPr lang="en-US" dirty="0" smtClean="0">
                <a:solidFill>
                  <a:srgbClr val="00B050"/>
                </a:solidFill>
                <a:latin typeface="Cambria" pitchFamily="18" charset="0"/>
              </a:rPr>
              <a:t>applications-</a:t>
            </a:r>
          </a:p>
          <a:p>
            <a:pPr algn="just"/>
            <a:r>
              <a:rPr lang="en-US" dirty="0" smtClean="0">
                <a:solidFill>
                  <a:srgbClr val="C00000"/>
                </a:solidFill>
              </a:rPr>
              <a:t>Standalone applications- </a:t>
            </a:r>
            <a:r>
              <a:rPr lang="en-US" sz="2400" dirty="0" smtClean="0">
                <a:solidFill>
                  <a:schemeClr val="tx1"/>
                </a:solidFill>
              </a:rPr>
              <a:t>is </a:t>
            </a:r>
            <a:r>
              <a:rPr lang="en-US" sz="2400" dirty="0">
                <a:solidFill>
                  <a:schemeClr val="tx1"/>
                </a:solidFill>
              </a:rPr>
              <a:t>one which runs in the context of local disk and whose result is </a:t>
            </a:r>
            <a:r>
              <a:rPr lang="en-US" sz="2400" dirty="0" smtClean="0">
                <a:solidFill>
                  <a:schemeClr val="tx1"/>
                </a:solidFill>
              </a:rPr>
              <a:t>not sharable</a:t>
            </a:r>
            <a:r>
              <a:rPr lang="en-US" sz="2400" dirty="0">
                <a:solidFill>
                  <a:schemeClr val="tx1"/>
                </a:solidFill>
              </a:rPr>
              <a:t>. Every standalone application runs from command prompt and it contains main </a:t>
            </a:r>
            <a:r>
              <a:rPr lang="en-US" sz="2400" dirty="0" smtClean="0">
                <a:solidFill>
                  <a:schemeClr val="tx1"/>
                </a:solidFill>
              </a:rPr>
              <a:t>method along </a:t>
            </a:r>
            <a:r>
              <a:rPr lang="en-US" sz="2400" dirty="0">
                <a:solidFill>
                  <a:schemeClr val="tx1"/>
                </a:solidFill>
              </a:rPr>
              <a:t>with </a:t>
            </a:r>
            <a:r>
              <a:rPr lang="en-US" sz="2400" dirty="0" err="1">
                <a:solidFill>
                  <a:schemeClr val="tx1"/>
                </a:solidFill>
              </a:rPr>
              <a:t>System.out.println</a:t>
            </a:r>
            <a:r>
              <a:rPr lang="en-US" sz="2400" dirty="0">
                <a:solidFill>
                  <a:schemeClr val="tx1"/>
                </a:solidFill>
              </a:rPr>
              <a:t> statements.</a:t>
            </a:r>
          </a:p>
          <a:p>
            <a:pPr algn="just"/>
            <a:r>
              <a:rPr lang="en-US" dirty="0">
                <a:solidFill>
                  <a:srgbClr val="C00000"/>
                </a:solidFill>
              </a:rPr>
              <a:t>Distributed </a:t>
            </a:r>
            <a:r>
              <a:rPr lang="en-US" dirty="0" smtClean="0">
                <a:solidFill>
                  <a:srgbClr val="C00000"/>
                </a:solidFill>
              </a:rPr>
              <a:t>application- </a:t>
            </a:r>
            <a:r>
              <a:rPr lang="en-US" sz="2400" dirty="0" smtClean="0">
                <a:solidFill>
                  <a:schemeClr val="tx1"/>
                </a:solidFill>
              </a:rPr>
              <a:t>is </a:t>
            </a:r>
            <a:r>
              <a:rPr lang="en-US" sz="2400" dirty="0">
                <a:solidFill>
                  <a:schemeClr val="tx1"/>
                </a:solidFill>
              </a:rPr>
              <a:t>one which runs in the context of browser or World Wide Web and </a:t>
            </a:r>
            <a:r>
              <a:rPr lang="en-US" sz="2400" dirty="0" smtClean="0">
                <a:solidFill>
                  <a:schemeClr val="tx1"/>
                </a:solidFill>
              </a:rPr>
              <a:t>it can </a:t>
            </a:r>
            <a:r>
              <a:rPr lang="en-US" sz="2400" dirty="0">
                <a:solidFill>
                  <a:schemeClr val="tx1"/>
                </a:solidFill>
              </a:rPr>
              <a:t>be accessed across the </a:t>
            </a:r>
            <a:r>
              <a:rPr lang="en-US" sz="2400" dirty="0" smtClean="0">
                <a:solidFill>
                  <a:schemeClr val="tx1"/>
                </a:solidFill>
              </a:rPr>
              <a:t>globe.</a:t>
            </a:r>
            <a:r>
              <a:rPr lang="en-US" sz="2400" dirty="0">
                <a:solidFill>
                  <a:schemeClr val="tx1"/>
                </a:solidFill>
              </a:rPr>
              <a:t> it does not contain main methods and </a:t>
            </a:r>
            <a:r>
              <a:rPr lang="en-US" sz="2400" dirty="0" err="1" smtClean="0">
                <a:solidFill>
                  <a:schemeClr val="tx1"/>
                </a:solidFill>
              </a:rPr>
              <a:t>System.out.println</a:t>
            </a:r>
            <a:r>
              <a:rPr lang="en-US" sz="2400" dirty="0" smtClean="0">
                <a:solidFill>
                  <a:schemeClr val="tx1"/>
                </a:solidFill>
              </a:rPr>
              <a:t> statements</a:t>
            </a:r>
            <a:r>
              <a:rPr lang="en-US" sz="2400" dirty="0">
                <a:solidFill>
                  <a:schemeClr val="tx1"/>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paint() method </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     This method is defined by the AWT and must be overridden by the applet. paint( ) is called each time that the applet must redisplay its output. The paint( ) method has one parameter of type Graphics. This parameter contains the graphics  context, which describes the graphics environment in which the applet is running</a:t>
            </a:r>
          </a:p>
          <a:p>
            <a:pPr marL="0" indent="0" algn="just">
              <a:buNone/>
            </a:pPr>
            <a:r>
              <a:rPr lang="en-US" sz="2400" dirty="0" smtClean="0"/>
              <a:t>     Syntax- </a:t>
            </a:r>
            <a:r>
              <a:rPr lang="en-US" dirty="0" smtClean="0">
                <a:solidFill>
                  <a:srgbClr val="C00000"/>
                </a:solidFill>
              </a:rPr>
              <a:t>public void paint(Graphics G)</a:t>
            </a:r>
          </a:p>
          <a:p>
            <a:pPr marL="0" indent="0" algn="just">
              <a:buNone/>
            </a:pPr>
            <a:r>
              <a:rPr lang="en-US" sz="2400" dirty="0" smtClean="0"/>
              <a:t>	      {</a:t>
            </a:r>
          </a:p>
          <a:p>
            <a:pPr marL="0" indent="0" algn="just">
              <a:buNone/>
            </a:pPr>
            <a:r>
              <a:rPr lang="en-US" sz="2400" dirty="0" smtClean="0"/>
              <a:t>                        //Anything display as output on window</a:t>
            </a:r>
          </a:p>
          <a:p>
            <a:pPr marL="0" indent="0" algn="just">
              <a:buNone/>
            </a:pPr>
            <a:r>
              <a:rPr lang="en-US" sz="24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pPr algn="l"/>
            <a:r>
              <a:rPr lang="en-US" dirty="0" smtClean="0"/>
              <a:t>STEPS for developing APPLET PROGRAM:</a:t>
            </a:r>
          </a:p>
        </p:txBody>
      </p:sp>
      <p:sp>
        <p:nvSpPr>
          <p:cNvPr id="3" name="Content Placeholder 2"/>
          <p:cNvSpPr>
            <a:spLocks noGrp="1"/>
          </p:cNvSpPr>
          <p:nvPr>
            <p:ph idx="1"/>
          </p:nvPr>
        </p:nvSpPr>
        <p:spPr>
          <a:xfrm>
            <a:off x="457200" y="1600200"/>
            <a:ext cx="8229600" cy="4876800"/>
          </a:xfrm>
        </p:spPr>
        <p:txBody>
          <a:bodyPr>
            <a:normAutofit/>
          </a:bodyPr>
          <a:lstStyle/>
          <a:p>
            <a:pPr marL="0" indent="0" algn="just">
              <a:buFont typeface="Wingdings" pitchFamily="2" charset="2"/>
              <a:buChar char="v"/>
            </a:pPr>
            <a:r>
              <a:rPr lang="en-US" sz="2600" dirty="0" smtClean="0"/>
              <a:t>Import </a:t>
            </a:r>
            <a:r>
              <a:rPr lang="en-US" sz="2600" dirty="0" err="1" smtClean="0"/>
              <a:t>java.applet.Applet</a:t>
            </a:r>
            <a:r>
              <a:rPr lang="en-US" sz="2600" dirty="0" smtClean="0"/>
              <a:t> package. </a:t>
            </a:r>
          </a:p>
          <a:p>
            <a:pPr marL="0" indent="0" algn="just">
              <a:buFont typeface="Wingdings" pitchFamily="2" charset="2"/>
              <a:buChar char="v"/>
            </a:pPr>
            <a:r>
              <a:rPr lang="en-US" sz="2600" dirty="0" smtClean="0"/>
              <a:t>Choose the user defined class that must extends </a:t>
            </a:r>
            <a:r>
              <a:rPr lang="en-US" sz="2600" dirty="0" err="1" smtClean="0"/>
              <a:t>java.applet.Applet</a:t>
            </a:r>
            <a:r>
              <a:rPr lang="en-US" sz="2600" dirty="0" smtClean="0"/>
              <a:t> class and ensure the modifier of the class must be public.</a:t>
            </a:r>
          </a:p>
          <a:p>
            <a:pPr marL="0" indent="0" algn="just">
              <a:buFont typeface="Wingdings" pitchFamily="2" charset="2"/>
              <a:buChar char="v"/>
            </a:pPr>
            <a:r>
              <a:rPr lang="en-US" sz="2600" dirty="0" smtClean="0"/>
              <a:t>Overwrite the life cycle methods of the applet if require.</a:t>
            </a:r>
          </a:p>
          <a:p>
            <a:pPr marL="0" indent="0" algn="just">
              <a:buFont typeface="Wingdings" pitchFamily="2" charset="2"/>
              <a:buChar char="v"/>
            </a:pPr>
            <a:r>
              <a:rPr lang="en-US" sz="2600" dirty="0" smtClean="0"/>
              <a:t>Save the program and compile.</a:t>
            </a:r>
          </a:p>
          <a:p>
            <a:pPr marL="0" indent="0" algn="just">
              <a:buFont typeface="Wingdings" pitchFamily="2" charset="2"/>
              <a:buChar char="v"/>
            </a:pPr>
            <a:r>
              <a:rPr lang="en-US" sz="2600" dirty="0" smtClean="0"/>
              <a:t>Run the applet: To run the applet we have two ways , there are-</a:t>
            </a:r>
          </a:p>
          <a:p>
            <a:pPr lvl="1" algn="just">
              <a:buFont typeface="Wingdings" pitchFamily="2" charset="2"/>
              <a:buChar char="q"/>
            </a:pPr>
            <a:r>
              <a:rPr lang="en-US" dirty="0" smtClean="0">
                <a:solidFill>
                  <a:srgbClr val="C00000"/>
                </a:solidFill>
              </a:rPr>
              <a:t> Using applet viewer tool.</a:t>
            </a:r>
          </a:p>
          <a:p>
            <a:pPr lvl="1" algn="just">
              <a:buFont typeface="Wingdings" pitchFamily="2" charset="2"/>
              <a:buChar char="q"/>
            </a:pPr>
            <a:r>
              <a:rPr lang="en-US" dirty="0" smtClean="0">
                <a:solidFill>
                  <a:srgbClr val="C00000"/>
                </a:solidFill>
              </a:rPr>
              <a:t> Using HTML program</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Using </a:t>
            </a:r>
            <a:r>
              <a:rPr lang="en-US" dirty="0" err="1" smtClean="0"/>
              <a:t>appletviewer</a:t>
            </a:r>
            <a:endParaRPr lang="en-US" dirty="0" smtClean="0"/>
          </a:p>
        </p:txBody>
      </p:sp>
      <p:sp>
        <p:nvSpPr>
          <p:cNvPr id="3" name="Content Placeholder 2"/>
          <p:cNvSpPr>
            <a:spLocks noGrp="1"/>
          </p:cNvSpPr>
          <p:nvPr>
            <p:ph idx="1"/>
          </p:nvPr>
        </p:nvSpPr>
        <p:spPr/>
        <p:txBody>
          <a:bodyPr/>
          <a:lstStyle/>
          <a:p>
            <a:pPr marL="0" indent="0" algn="just">
              <a:buNone/>
            </a:pPr>
            <a:r>
              <a:rPr lang="en-US" sz="2400" dirty="0" smtClean="0"/>
              <a:t>    </a:t>
            </a:r>
            <a:r>
              <a:rPr lang="en-US" sz="2400" dirty="0" err="1" smtClean="0"/>
              <a:t>Appletviewer</a:t>
            </a:r>
            <a:r>
              <a:rPr lang="en-US" sz="2400" dirty="0" smtClean="0"/>
              <a:t> is a tool supplied by SUN micro system to run the applet programs from the command prompt (in the case of browser is not supporting)</a:t>
            </a:r>
          </a:p>
          <a:p>
            <a:pPr marL="0" indent="0" algn="just">
              <a:buNone/>
            </a:pPr>
            <a:r>
              <a:rPr lang="en-US" sz="2400" dirty="0" smtClean="0"/>
              <a:t>    Syntax: </a:t>
            </a:r>
            <a:r>
              <a:rPr lang="en-US" sz="2400" dirty="0" err="1" smtClean="0"/>
              <a:t>appletviewer</a:t>
            </a:r>
            <a:r>
              <a:rPr lang="en-US" sz="2400" dirty="0" smtClean="0"/>
              <a:t> filename.java</a:t>
            </a:r>
          </a:p>
          <a:p>
            <a:pPr marL="0" indent="0" algn="just">
              <a:buNone/>
            </a:pPr>
            <a:r>
              <a:rPr lang="en-US" sz="2400" dirty="0" smtClean="0"/>
              <a:t>    For example:</a:t>
            </a:r>
          </a:p>
          <a:p>
            <a:pPr marL="0" indent="0" algn="just">
              <a:buNone/>
            </a:pPr>
            <a:r>
              <a:rPr lang="en-US" sz="2400" dirty="0" smtClean="0"/>
              <a:t>    </a:t>
            </a:r>
            <a:r>
              <a:rPr lang="en-US" sz="2400" dirty="0" err="1" smtClean="0"/>
              <a:t>appletviewer</a:t>
            </a:r>
            <a:r>
              <a:rPr lang="en-US" sz="2400" dirty="0" smtClean="0"/>
              <a:t> Ex_Applet.java.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marL="0" indent="0" algn="just">
              <a:buNone/>
            </a:pPr>
            <a:r>
              <a:rPr lang="en-US" sz="2400" dirty="0" smtClean="0"/>
              <a:t>When we use </a:t>
            </a:r>
            <a:r>
              <a:rPr lang="en-US" sz="2400" dirty="0" err="1" smtClean="0"/>
              <a:t>appletviewer</a:t>
            </a:r>
            <a:r>
              <a:rPr lang="en-US" sz="2400" dirty="0" smtClean="0"/>
              <a:t> to run the above applet, Ex_Apple.java program must contain the following tag within the multi line comment.</a:t>
            </a:r>
          </a:p>
          <a:p>
            <a:pPr marL="0" indent="0" algn="just">
              <a:buNone/>
            </a:pPr>
            <a:r>
              <a:rPr lang="en-US" sz="2400" dirty="0" smtClean="0"/>
              <a:t>/*&lt;applet code=“</a:t>
            </a:r>
            <a:r>
              <a:rPr lang="en-US" sz="2400" dirty="0" err="1" smtClean="0"/>
              <a:t>Ex_Applet</a:t>
            </a:r>
            <a:r>
              <a:rPr lang="en-US" sz="2400" dirty="0" smtClean="0"/>
              <a:t>” height=300 width=300&gt; &lt;/applet&gt;*/</a:t>
            </a:r>
          </a:p>
          <a:p>
            <a:pPr marL="0" indent="0" algn="just">
              <a:buNone/>
            </a:pPr>
            <a:endParaRPr lang="en-US" sz="2400" dirty="0" smtClean="0"/>
          </a:p>
          <a:p>
            <a:pPr marL="0" indent="0" algn="just">
              <a:buNone/>
            </a:pPr>
            <a:r>
              <a:rPr lang="en-US" sz="2400" dirty="0" smtClean="0"/>
              <a:t>Write a applet code that can display “Hello Java”.</a:t>
            </a:r>
          </a:p>
          <a:p>
            <a:pPr marL="0" indent="0" algn="just">
              <a:buNone/>
            </a:pPr>
            <a:r>
              <a:rPr lang="en-US" sz="2400" dirty="0" smtClean="0"/>
              <a:t>import </a:t>
            </a:r>
            <a:r>
              <a:rPr lang="en-US" sz="2400" dirty="0" err="1" smtClean="0"/>
              <a:t>java.applet.Applet</a:t>
            </a:r>
            <a:r>
              <a:rPr lang="en-US" sz="2400" dirty="0" smtClean="0"/>
              <a:t>;</a:t>
            </a:r>
          </a:p>
          <a:p>
            <a:pPr marL="0" indent="0" algn="just">
              <a:buNone/>
            </a:pPr>
            <a:r>
              <a:rPr lang="en-US" sz="2400" dirty="0" smtClean="0"/>
              <a:t>//import java.awt.*;</a:t>
            </a:r>
          </a:p>
          <a:p>
            <a:pPr marL="0" indent="0" algn="just">
              <a:buNone/>
            </a:pPr>
            <a:r>
              <a:rPr lang="en-US" sz="2400" dirty="0" smtClean="0"/>
              <a:t>/*&lt;applet code= "</a:t>
            </a:r>
            <a:r>
              <a:rPr lang="en-US" sz="2400" dirty="0" err="1" smtClean="0"/>
              <a:t>Ex_Applet</a:t>
            </a:r>
            <a:r>
              <a:rPr lang="en-US" sz="2400" dirty="0" smtClean="0"/>
              <a:t>" height=300 width=300&gt; &lt;/applet&gt;*/</a:t>
            </a:r>
          </a:p>
          <a:p>
            <a:pPr marL="0" indent="0" algn="just">
              <a:buNone/>
            </a:pPr>
            <a:r>
              <a:rPr lang="en-US" sz="2600" dirty="0" smtClean="0"/>
              <a:t>public class </a:t>
            </a:r>
            <a:r>
              <a:rPr lang="en-US" sz="2600" dirty="0" err="1" smtClean="0"/>
              <a:t>Ex_Applet</a:t>
            </a:r>
            <a:r>
              <a:rPr lang="en-US" sz="2600" dirty="0" smtClean="0"/>
              <a:t> extends Applet</a:t>
            </a:r>
          </a:p>
          <a:p>
            <a:pPr marL="0" indent="0" algn="just">
              <a:buNone/>
            </a:pPr>
            <a:r>
              <a:rPr lang="en-US" sz="2600" dirty="0" smtClean="0"/>
              <a:t>{</a:t>
            </a:r>
          </a:p>
          <a:p>
            <a:pPr marL="0" indent="0" algn="just">
              <a:buNone/>
            </a:pPr>
            <a:r>
              <a:rPr lang="en-US" sz="2600" dirty="0" smtClean="0"/>
              <a:t>	public void paint(</a:t>
            </a:r>
            <a:r>
              <a:rPr lang="en-US" sz="2600" dirty="0" err="1" smtClean="0"/>
              <a:t>java.awt.Graphics</a:t>
            </a:r>
            <a:r>
              <a:rPr lang="en-US" sz="2600" dirty="0" smtClean="0"/>
              <a:t> g)</a:t>
            </a:r>
          </a:p>
          <a:p>
            <a:pPr marL="0" indent="0" algn="just">
              <a:buNone/>
            </a:pPr>
            <a:r>
              <a:rPr lang="en-US" sz="2600" dirty="0" smtClean="0"/>
              <a:t>	{</a:t>
            </a:r>
          </a:p>
          <a:p>
            <a:pPr marL="0" indent="0" algn="just">
              <a:buNone/>
            </a:pPr>
            <a:r>
              <a:rPr lang="en-US" sz="2600" dirty="0" smtClean="0"/>
              <a:t>		</a:t>
            </a:r>
            <a:r>
              <a:rPr lang="en-US" sz="2600" dirty="0" err="1" smtClean="0"/>
              <a:t>g.drawString</a:t>
            </a:r>
            <a:r>
              <a:rPr lang="en-US" sz="2600" dirty="0" smtClean="0"/>
              <a:t> (“Hello World", 20, 15);</a:t>
            </a:r>
          </a:p>
          <a:p>
            <a:pPr marL="0" indent="0" algn="just">
              <a:buNone/>
            </a:pPr>
            <a:r>
              <a:rPr lang="en-US" sz="2600" dirty="0" smtClean="0"/>
              <a:t>	}</a:t>
            </a:r>
          </a:p>
          <a:p>
            <a:pPr marL="0" indent="0" algn="just">
              <a:buNone/>
            </a:pPr>
            <a:r>
              <a:rPr lang="en-US" sz="26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400" dirty="0" err="1" smtClean="0"/>
              <a:t>Complile</a:t>
            </a:r>
            <a:r>
              <a:rPr lang="en-US" sz="2400" dirty="0" smtClean="0"/>
              <a:t> the source file</a:t>
            </a:r>
          </a:p>
          <a:p>
            <a:pPr algn="just">
              <a:buNone/>
            </a:pPr>
            <a:r>
              <a:rPr lang="en-US" sz="2400" dirty="0" smtClean="0"/>
              <a:t>i.e. </a:t>
            </a:r>
            <a:r>
              <a:rPr lang="en-US" sz="2400" dirty="0" err="1" smtClean="0"/>
              <a:t>javac</a:t>
            </a:r>
            <a:r>
              <a:rPr lang="en-US" sz="2400" dirty="0" smtClean="0"/>
              <a:t> Ex_Applet.java</a:t>
            </a:r>
          </a:p>
          <a:p>
            <a:pPr algn="just">
              <a:buFont typeface="Wingdings" pitchFamily="2" charset="2"/>
              <a:buChar char="v"/>
            </a:pPr>
            <a:r>
              <a:rPr lang="en-US" sz="2400" dirty="0" smtClean="0"/>
              <a:t>Run using </a:t>
            </a:r>
            <a:r>
              <a:rPr lang="en-US" sz="2400" dirty="0" err="1" smtClean="0"/>
              <a:t>appletviewer</a:t>
            </a:r>
            <a:endParaRPr lang="en-US" sz="2400" dirty="0" smtClean="0"/>
          </a:p>
          <a:p>
            <a:pPr algn="just">
              <a:buNone/>
            </a:pPr>
            <a:r>
              <a:rPr lang="en-US" sz="2400" dirty="0" smtClean="0"/>
              <a:t>i.e. </a:t>
            </a:r>
            <a:r>
              <a:rPr lang="en-US" sz="2400" dirty="0" err="1" smtClean="0"/>
              <a:t>appletviewer</a:t>
            </a:r>
            <a:r>
              <a:rPr lang="en-US" sz="2400" dirty="0" smtClean="0"/>
              <a:t> Ex_Applet.java</a:t>
            </a:r>
            <a:endParaRPr lang="en-US" sz="2400" dirty="0"/>
          </a:p>
        </p:txBody>
      </p:sp>
      <p:pic>
        <p:nvPicPr>
          <p:cNvPr id="5" name="Picture 4" descr="1.bmp"/>
          <p:cNvPicPr>
            <a:picLocks noChangeAspect="1"/>
          </p:cNvPicPr>
          <p:nvPr/>
        </p:nvPicPr>
        <p:blipFill>
          <a:blip r:embed="rId2"/>
          <a:stretch>
            <a:fillRect/>
          </a:stretch>
        </p:blipFill>
        <p:spPr>
          <a:xfrm>
            <a:off x="4800600" y="1524000"/>
            <a:ext cx="4038600" cy="4876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Write a JAVA program which illustrates the life cycle methods of applet?</a:t>
            </a:r>
            <a:endParaRPr lang="en-US" dirty="0"/>
          </a:p>
        </p:txBody>
      </p:sp>
      <p:sp>
        <p:nvSpPr>
          <p:cNvPr id="3" name="Content Placeholder 2"/>
          <p:cNvSpPr>
            <a:spLocks noGrp="1"/>
          </p:cNvSpPr>
          <p:nvPr>
            <p:ph idx="1"/>
          </p:nvPr>
        </p:nvSpPr>
        <p:spPr>
          <a:xfrm>
            <a:off x="457200" y="1600200"/>
            <a:ext cx="8686800" cy="5257800"/>
          </a:xfrm>
        </p:spPr>
        <p:txBody>
          <a:bodyPr>
            <a:noAutofit/>
          </a:bodyPr>
          <a:lstStyle/>
          <a:p>
            <a:pPr>
              <a:buNone/>
            </a:pPr>
            <a:r>
              <a:rPr lang="en-US" sz="2400" dirty="0" smtClean="0"/>
              <a:t>import </a:t>
            </a:r>
            <a:r>
              <a:rPr lang="en-US" sz="2400" dirty="0" err="1" smtClean="0"/>
              <a:t>java.applet</a:t>
            </a:r>
            <a:r>
              <a:rPr lang="en-US" sz="2400" dirty="0" smtClean="0"/>
              <a:t>.*;</a:t>
            </a:r>
          </a:p>
          <a:p>
            <a:pPr>
              <a:buNone/>
            </a:pPr>
            <a:r>
              <a:rPr lang="en-US" sz="2400" dirty="0" smtClean="0"/>
              <a:t>import java.awt.*;</a:t>
            </a:r>
          </a:p>
          <a:p>
            <a:pPr>
              <a:buNone/>
            </a:pPr>
            <a:r>
              <a:rPr lang="en-US" sz="2400" dirty="0" smtClean="0"/>
              <a:t>/*&lt;applet code="</a:t>
            </a:r>
            <a:r>
              <a:rPr lang="en-US" sz="2400" dirty="0" err="1" smtClean="0"/>
              <a:t>Ex_Applet</a:t>
            </a:r>
            <a:r>
              <a:rPr lang="en-US" sz="2400" dirty="0" smtClean="0"/>
              <a:t>" height=300 width=300&gt; &lt;/applet&gt;*/</a:t>
            </a:r>
          </a:p>
          <a:p>
            <a:pPr>
              <a:buNone/>
            </a:pPr>
            <a:r>
              <a:rPr lang="en-US" sz="2400" dirty="0" smtClean="0"/>
              <a:t>public class </a:t>
            </a:r>
            <a:r>
              <a:rPr lang="en-US" sz="2400" dirty="0" err="1" smtClean="0"/>
              <a:t>Ex_Applet</a:t>
            </a:r>
            <a:r>
              <a:rPr lang="en-US" sz="2400" dirty="0" smtClean="0"/>
              <a:t> extends Applet</a:t>
            </a:r>
          </a:p>
          <a:p>
            <a:pPr>
              <a:buNone/>
            </a:pPr>
            <a:r>
              <a:rPr lang="en-US" sz="2400" dirty="0" smtClean="0"/>
              <a:t>{</a:t>
            </a:r>
          </a:p>
          <a:p>
            <a:pPr>
              <a:buNone/>
            </a:pPr>
            <a:r>
              <a:rPr lang="en-US" sz="2400" dirty="0" smtClean="0"/>
              <a:t>	String s=" ";</a:t>
            </a:r>
          </a:p>
          <a:p>
            <a:pPr>
              <a:buNone/>
            </a:pPr>
            <a:r>
              <a:rPr lang="en-US" sz="2400" dirty="0" smtClean="0"/>
              <a:t>	public void init ()</a:t>
            </a:r>
          </a:p>
          <a:p>
            <a:pPr>
              <a:buNone/>
            </a:pPr>
            <a:r>
              <a:rPr lang="en-US" sz="2400" dirty="0" smtClean="0"/>
              <a:t>	{</a:t>
            </a:r>
          </a:p>
          <a:p>
            <a:pPr>
              <a:buNone/>
            </a:pPr>
            <a:r>
              <a:rPr lang="en-US" sz="2400" dirty="0" smtClean="0"/>
              <a:t>		</a:t>
            </a:r>
            <a:r>
              <a:rPr lang="en-US" sz="2400" dirty="0" err="1" smtClean="0"/>
              <a:t>setBackground</a:t>
            </a:r>
            <a:r>
              <a:rPr lang="en-US" sz="2400" dirty="0" smtClean="0"/>
              <a:t> (</a:t>
            </a:r>
            <a:r>
              <a:rPr lang="en-US" sz="2400" dirty="0" err="1" smtClean="0"/>
              <a:t>Color.green</a:t>
            </a:r>
            <a:r>
              <a:rPr lang="en-US" sz="2400" dirty="0" smtClean="0"/>
              <a:t>);</a:t>
            </a:r>
          </a:p>
          <a:p>
            <a:pPr>
              <a:buNone/>
            </a:pPr>
            <a:r>
              <a:rPr lang="en-US" sz="2400" dirty="0" smtClean="0"/>
              <a:t>		</a:t>
            </a:r>
            <a:r>
              <a:rPr lang="en-US" sz="2400" dirty="0" err="1" smtClean="0"/>
              <a:t>setForeground</a:t>
            </a:r>
            <a:r>
              <a:rPr lang="en-US" sz="2400" dirty="0" smtClean="0"/>
              <a:t> (</a:t>
            </a:r>
            <a:r>
              <a:rPr lang="en-US" sz="2400" dirty="0" err="1" smtClean="0"/>
              <a:t>Color.red</a:t>
            </a:r>
            <a:r>
              <a:rPr lang="en-US" sz="2400" dirty="0" smtClean="0"/>
              <a:t>);</a:t>
            </a:r>
          </a:p>
          <a:p>
            <a:pPr>
              <a:buNone/>
            </a:pPr>
            <a:r>
              <a:rPr lang="en-US" sz="2400" dirty="0" smtClean="0"/>
              <a:t>		s=s+"1) INIT ";</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buNone/>
            </a:pPr>
            <a:r>
              <a:rPr lang="en-US" sz="2600" dirty="0" smtClean="0"/>
              <a:t>public void start ()</a:t>
            </a:r>
          </a:p>
          <a:p>
            <a:pPr>
              <a:buNone/>
            </a:pPr>
            <a:r>
              <a:rPr lang="en-US" sz="2600" dirty="0" smtClean="0"/>
              <a:t>	{</a:t>
            </a:r>
          </a:p>
          <a:p>
            <a:pPr>
              <a:buNone/>
            </a:pPr>
            <a:r>
              <a:rPr lang="en-US" sz="2600" dirty="0" smtClean="0"/>
              <a:t>		s=s+“2) START ";</a:t>
            </a:r>
          </a:p>
          <a:p>
            <a:pPr>
              <a:buNone/>
            </a:pPr>
            <a:r>
              <a:rPr lang="en-US" sz="2600" dirty="0" smtClean="0"/>
              <a:t>		</a:t>
            </a:r>
            <a:r>
              <a:rPr lang="en-US" sz="2600" dirty="0" err="1" smtClean="0"/>
              <a:t>System.out.println</a:t>
            </a:r>
            <a:r>
              <a:rPr lang="en-US" sz="2600" dirty="0" smtClean="0"/>
              <a:t>(s);</a:t>
            </a:r>
          </a:p>
          <a:p>
            <a:pPr>
              <a:buNone/>
            </a:pPr>
            <a:r>
              <a:rPr lang="en-US" sz="2600" dirty="0" smtClean="0"/>
              <a:t>	}</a:t>
            </a:r>
          </a:p>
          <a:p>
            <a:pPr>
              <a:buNone/>
            </a:pPr>
            <a:r>
              <a:rPr lang="en-US" sz="2600" dirty="0" smtClean="0"/>
              <a:t>public void stop ()</a:t>
            </a:r>
          </a:p>
          <a:p>
            <a:pPr>
              <a:buNone/>
            </a:pPr>
            <a:r>
              <a:rPr lang="en-US" sz="2600" dirty="0" smtClean="0"/>
              <a:t>	{</a:t>
            </a:r>
          </a:p>
          <a:p>
            <a:pPr>
              <a:buNone/>
            </a:pPr>
            <a:r>
              <a:rPr lang="en-US" sz="2600" dirty="0" smtClean="0"/>
              <a:t>		s=s+“3)  STOP ";</a:t>
            </a:r>
          </a:p>
          <a:p>
            <a:pPr>
              <a:buNone/>
            </a:pPr>
            <a:r>
              <a:rPr lang="en-US" sz="2600" dirty="0" smtClean="0"/>
              <a:t>	}</a:t>
            </a:r>
          </a:p>
          <a:p>
            <a:pPr>
              <a:buNone/>
            </a:pP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629400"/>
          </a:xfrm>
        </p:spPr>
        <p:txBody>
          <a:bodyPr>
            <a:noAutofit/>
          </a:bodyPr>
          <a:lstStyle/>
          <a:p>
            <a:pPr>
              <a:buNone/>
            </a:pPr>
            <a:r>
              <a:rPr lang="en-US" sz="2400" dirty="0" smtClean="0"/>
              <a:t>		public void destroy ()</a:t>
            </a:r>
          </a:p>
          <a:p>
            <a:pPr>
              <a:buNone/>
            </a:pPr>
            <a:r>
              <a:rPr lang="en-US" sz="2400" dirty="0" smtClean="0"/>
              <a:t>	{</a:t>
            </a:r>
          </a:p>
          <a:p>
            <a:pPr>
              <a:buNone/>
            </a:pPr>
            <a:r>
              <a:rPr lang="en-US" sz="2400" dirty="0" smtClean="0"/>
              <a:t>		s=s+“4) DESTROY ";</a:t>
            </a:r>
          </a:p>
          <a:p>
            <a:pPr>
              <a:buNone/>
            </a:pPr>
            <a:r>
              <a:rPr lang="en-US" sz="2400" dirty="0" smtClean="0"/>
              <a:t>		</a:t>
            </a:r>
            <a:r>
              <a:rPr lang="en-US" sz="2400" dirty="0" err="1" smtClean="0"/>
              <a:t>System.out.println</a:t>
            </a:r>
            <a:r>
              <a:rPr lang="en-US" sz="2400" dirty="0" smtClean="0"/>
              <a:t>(s);</a:t>
            </a:r>
          </a:p>
          <a:p>
            <a:pPr>
              <a:buNone/>
            </a:pPr>
            <a:r>
              <a:rPr lang="en-US" sz="2400" dirty="0" smtClean="0"/>
              <a:t>	}</a:t>
            </a:r>
          </a:p>
          <a:p>
            <a:pPr>
              <a:buNone/>
            </a:pPr>
            <a:r>
              <a:rPr lang="en-US" sz="2400" dirty="0" smtClean="0"/>
              <a:t>	public void paint (Graphics g)</a:t>
            </a:r>
          </a:p>
          <a:p>
            <a:pPr>
              <a:buNone/>
            </a:pPr>
            <a:r>
              <a:rPr lang="en-US" sz="2400" dirty="0" smtClean="0"/>
              <a:t>	{</a:t>
            </a:r>
          </a:p>
          <a:p>
            <a:pPr>
              <a:buNone/>
            </a:pPr>
            <a:r>
              <a:rPr lang="en-US" sz="2400" dirty="0" smtClean="0"/>
              <a:t>		</a:t>
            </a:r>
            <a:r>
              <a:rPr lang="fr-FR" sz="2400" dirty="0" smtClean="0"/>
              <a:t>Font f=new Font ("</a:t>
            </a:r>
            <a:r>
              <a:rPr lang="fr-FR" sz="2400" dirty="0" err="1" smtClean="0"/>
              <a:t>arial</a:t>
            </a:r>
            <a:r>
              <a:rPr lang="fr-FR" sz="2400" dirty="0" smtClean="0"/>
              <a:t>", </a:t>
            </a:r>
            <a:r>
              <a:rPr lang="fr-FR" sz="2400" dirty="0" err="1" smtClean="0"/>
              <a:t>Font.BOLD</a:t>
            </a:r>
            <a:r>
              <a:rPr lang="fr-FR" sz="2400" dirty="0" smtClean="0"/>
              <a:t>, 40);</a:t>
            </a:r>
          </a:p>
          <a:p>
            <a:pPr>
              <a:buNone/>
            </a:pPr>
            <a:r>
              <a:rPr lang="en-US" sz="2400" dirty="0" smtClean="0"/>
              <a:t>		</a:t>
            </a:r>
            <a:r>
              <a:rPr lang="en-US" sz="2400" dirty="0" err="1" smtClean="0"/>
              <a:t>g.setFont</a:t>
            </a:r>
            <a:r>
              <a:rPr lang="en-US" sz="2400" dirty="0" smtClean="0"/>
              <a:t> (f);</a:t>
            </a:r>
          </a:p>
          <a:p>
            <a:pPr>
              <a:buNone/>
            </a:pPr>
            <a:r>
              <a:rPr lang="en-US" sz="2400" dirty="0" smtClean="0"/>
              <a:t>		</a:t>
            </a:r>
            <a:r>
              <a:rPr lang="en-US" sz="2400" dirty="0" err="1" smtClean="0"/>
              <a:t>g.drawString</a:t>
            </a:r>
            <a:r>
              <a:rPr lang="en-US" sz="2400" dirty="0" smtClean="0"/>
              <a:t> (s,100,100);</a:t>
            </a:r>
          </a:p>
          <a:p>
            <a:pPr>
              <a:buNone/>
            </a:pPr>
            <a:r>
              <a:rPr lang="en-US" sz="2400" dirty="0" smtClean="0"/>
              <a:t>	}}//End of Ex_Applet1</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Output</a:t>
            </a:r>
            <a:endParaRPr lang="en-US" dirty="0"/>
          </a:p>
        </p:txBody>
      </p:sp>
      <p:pic>
        <p:nvPicPr>
          <p:cNvPr id="4" name="Content Placeholder 3" descr="2.bmp"/>
          <p:cNvPicPr>
            <a:picLocks noGrp="1" noChangeAspect="1"/>
          </p:cNvPicPr>
          <p:nvPr>
            <p:ph idx="1"/>
          </p:nvPr>
        </p:nvPicPr>
        <p:blipFill>
          <a:blip r:embed="rId2"/>
          <a:stretch>
            <a:fillRect/>
          </a:stretch>
        </p:blipFill>
        <p:spPr>
          <a:xfrm>
            <a:off x="609600" y="1447800"/>
            <a:ext cx="7848600" cy="431879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400" dirty="0" smtClean="0">
                <a:solidFill>
                  <a:srgbClr val="C00000"/>
                </a:solidFill>
              </a:rPr>
              <a:t>Now minimize and then maximize the applet window </a:t>
            </a:r>
            <a:endParaRPr lang="en-US" sz="2400" dirty="0">
              <a:solidFill>
                <a:srgbClr val="C00000"/>
              </a:solidFill>
            </a:endParaRPr>
          </a:p>
        </p:txBody>
      </p:sp>
      <p:pic>
        <p:nvPicPr>
          <p:cNvPr id="6" name="Content Placeholder 5" descr="3.bmp"/>
          <p:cNvPicPr>
            <a:picLocks noGrp="1" noChangeAspect="1"/>
          </p:cNvPicPr>
          <p:nvPr>
            <p:ph idx="1"/>
          </p:nvPr>
        </p:nvPicPr>
        <p:blipFill>
          <a:blip r:embed="rId3"/>
          <a:stretch>
            <a:fillRect/>
          </a:stretch>
        </p:blipFill>
        <p:spPr>
          <a:xfrm>
            <a:off x="152400" y="2465832"/>
            <a:ext cx="8734467" cy="43159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pPr algn="l"/>
            <a:r>
              <a:rPr lang="en-US" dirty="0" smtClean="0"/>
              <a:t>Contd..</a:t>
            </a:r>
            <a:endParaRPr lang="en-US" dirty="0"/>
          </a:p>
        </p:txBody>
      </p:sp>
      <p:sp>
        <p:nvSpPr>
          <p:cNvPr id="3" name="Subtitle 2"/>
          <p:cNvSpPr>
            <a:spLocks noGrp="1"/>
          </p:cNvSpPr>
          <p:nvPr>
            <p:ph type="subTitle" idx="1"/>
          </p:nvPr>
        </p:nvSpPr>
        <p:spPr>
          <a:xfrm>
            <a:off x="533400" y="1828800"/>
            <a:ext cx="7772400" cy="4724400"/>
          </a:xfrm>
        </p:spPr>
        <p:txBody>
          <a:bodyPr>
            <a:normAutofit/>
          </a:bodyPr>
          <a:lstStyle/>
          <a:p>
            <a:pPr algn="just">
              <a:buFont typeface="Wingdings" pitchFamily="2" charset="2"/>
              <a:buChar char="v"/>
            </a:pPr>
            <a:r>
              <a:rPr lang="en-US" sz="2400" dirty="0">
                <a:solidFill>
                  <a:schemeClr val="tx1"/>
                </a:solidFill>
              </a:rPr>
              <a:t>An applet is a JAVA program which runs in the context of browser or World Wide </a:t>
            </a:r>
            <a:r>
              <a:rPr lang="en-US" sz="2400" dirty="0" smtClean="0">
                <a:solidFill>
                  <a:schemeClr val="tx1"/>
                </a:solidFill>
              </a:rPr>
              <a:t>Web.</a:t>
            </a:r>
          </a:p>
          <a:p>
            <a:pPr algn="just">
              <a:buFont typeface="Wingdings" pitchFamily="2" charset="2"/>
              <a:buChar char="v"/>
            </a:pPr>
            <a:r>
              <a:rPr lang="en-US" sz="2400" dirty="0" smtClean="0">
                <a:solidFill>
                  <a:schemeClr val="tx1"/>
                </a:solidFill>
              </a:rPr>
              <a:t>They can be transmitted over the internet from one computer to another and run using </a:t>
            </a:r>
            <a:r>
              <a:rPr lang="en-US" sz="2400" dirty="0" err="1" smtClean="0">
                <a:solidFill>
                  <a:schemeClr val="tx1"/>
                </a:solidFill>
              </a:rPr>
              <a:t>appletViewer</a:t>
            </a:r>
            <a:r>
              <a:rPr lang="en-US" sz="2400" dirty="0" smtClean="0">
                <a:solidFill>
                  <a:schemeClr val="tx1"/>
                </a:solidFill>
              </a:rPr>
              <a:t> or any java supported web browser.</a:t>
            </a:r>
          </a:p>
          <a:p>
            <a:pPr algn="just"/>
            <a:r>
              <a:rPr lang="en-US" sz="2400" dirty="0" smtClean="0">
                <a:solidFill>
                  <a:schemeClr val="tx1"/>
                </a:solidFill>
              </a:rPr>
              <a:t>Category of an Applet –</a:t>
            </a:r>
          </a:p>
          <a:p>
            <a:pPr algn="just">
              <a:buFont typeface="Wingdings" pitchFamily="2" charset="2"/>
              <a:buChar char="v"/>
            </a:pPr>
            <a:r>
              <a:rPr lang="en-US" dirty="0" smtClean="0">
                <a:solidFill>
                  <a:srgbClr val="C00000"/>
                </a:solidFill>
              </a:rPr>
              <a:t>Local Applet</a:t>
            </a:r>
          </a:p>
          <a:p>
            <a:pPr algn="just">
              <a:buFont typeface="Wingdings" pitchFamily="2" charset="2"/>
              <a:buChar char="v"/>
            </a:pPr>
            <a:r>
              <a:rPr lang="en-US" dirty="0" smtClean="0">
                <a:solidFill>
                  <a:srgbClr val="C00000"/>
                </a:solidFill>
              </a:rPr>
              <a:t>Remote Applet</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If you click on the close button</a:t>
            </a:r>
            <a:endParaRPr lang="en-US" dirty="0"/>
          </a:p>
        </p:txBody>
      </p:sp>
      <p:pic>
        <p:nvPicPr>
          <p:cNvPr id="4" name="Content Placeholder 3" descr="4.bmp"/>
          <p:cNvPicPr>
            <a:picLocks noGrp="1" noChangeAspect="1"/>
          </p:cNvPicPr>
          <p:nvPr>
            <p:ph idx="1"/>
          </p:nvPr>
        </p:nvPicPr>
        <p:blipFill>
          <a:blip r:embed="rId3"/>
          <a:stretch>
            <a:fillRect/>
          </a:stretch>
        </p:blipFill>
        <p:spPr>
          <a:xfrm>
            <a:off x="1409700" y="2310606"/>
            <a:ext cx="6819900" cy="4090194"/>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 Description</a:t>
            </a:r>
            <a:endParaRPr lang="en-US" dirty="0"/>
          </a:p>
        </p:txBody>
      </p:sp>
      <p:sp>
        <p:nvSpPr>
          <p:cNvPr id="3" name="Content Placeholder 2"/>
          <p:cNvSpPr>
            <a:spLocks noGrp="1"/>
          </p:cNvSpPr>
          <p:nvPr>
            <p:ph idx="1"/>
          </p:nvPr>
        </p:nvSpPr>
        <p:spPr>
          <a:xfrm>
            <a:off x="457200" y="1600200"/>
            <a:ext cx="8458200" cy="4876800"/>
          </a:xfrm>
        </p:spPr>
        <p:txBody>
          <a:bodyPr/>
          <a:lstStyle/>
          <a:p>
            <a:pPr>
              <a:buNone/>
            </a:pPr>
            <a:r>
              <a:rPr lang="en-US" sz="2400" dirty="0" smtClean="0">
                <a:solidFill>
                  <a:srgbClr val="C00000"/>
                </a:solidFill>
              </a:rPr>
              <a:t>void </a:t>
            </a:r>
            <a:r>
              <a:rPr lang="en-US" sz="2400" dirty="0" err="1" smtClean="0">
                <a:solidFill>
                  <a:srgbClr val="C00000"/>
                </a:solidFill>
              </a:rPr>
              <a:t>setBackground</a:t>
            </a:r>
            <a:r>
              <a:rPr lang="en-US" sz="2400" dirty="0" smtClean="0">
                <a:solidFill>
                  <a:srgbClr val="C00000"/>
                </a:solidFill>
              </a:rPr>
              <a:t>(Color </a:t>
            </a:r>
            <a:r>
              <a:rPr lang="en-US" sz="2400" dirty="0" err="1" smtClean="0">
                <a:solidFill>
                  <a:srgbClr val="C00000"/>
                </a:solidFill>
              </a:rPr>
              <a:t>newColor</a:t>
            </a:r>
            <a:r>
              <a:rPr lang="en-US" sz="2400" dirty="0" smtClean="0">
                <a:solidFill>
                  <a:srgbClr val="C00000"/>
                </a:solidFill>
              </a:rPr>
              <a:t>)</a:t>
            </a:r>
          </a:p>
          <a:p>
            <a:pPr>
              <a:buFont typeface="Wingdings" pitchFamily="2" charset="2"/>
              <a:buChar char="v"/>
            </a:pPr>
            <a:r>
              <a:rPr lang="en-US" sz="2400" dirty="0" smtClean="0"/>
              <a:t>To set the background color of an applet’s window</a:t>
            </a:r>
          </a:p>
          <a:p>
            <a:pPr>
              <a:buNone/>
            </a:pPr>
            <a:r>
              <a:rPr lang="en-US" sz="2400" dirty="0" smtClean="0">
                <a:solidFill>
                  <a:srgbClr val="C00000"/>
                </a:solidFill>
              </a:rPr>
              <a:t>void </a:t>
            </a:r>
            <a:r>
              <a:rPr lang="en-US" sz="2400" dirty="0" err="1" smtClean="0">
                <a:solidFill>
                  <a:srgbClr val="C00000"/>
                </a:solidFill>
              </a:rPr>
              <a:t>setForeground</a:t>
            </a:r>
            <a:r>
              <a:rPr lang="en-US" sz="2400" dirty="0" smtClean="0">
                <a:solidFill>
                  <a:srgbClr val="C00000"/>
                </a:solidFill>
              </a:rPr>
              <a:t>(Color </a:t>
            </a:r>
            <a:r>
              <a:rPr lang="en-US" sz="2400" dirty="0" err="1" smtClean="0">
                <a:solidFill>
                  <a:srgbClr val="C00000"/>
                </a:solidFill>
              </a:rPr>
              <a:t>newColor</a:t>
            </a:r>
            <a:r>
              <a:rPr lang="en-US" sz="2400" dirty="0" smtClean="0">
                <a:solidFill>
                  <a:srgbClr val="C00000"/>
                </a:solidFill>
              </a:rPr>
              <a:t>)</a:t>
            </a:r>
          </a:p>
          <a:p>
            <a:pPr>
              <a:buFont typeface="Wingdings" pitchFamily="2" charset="2"/>
              <a:buChar char="v"/>
            </a:pPr>
            <a:r>
              <a:rPr lang="en-US" sz="2400" dirty="0" smtClean="0"/>
              <a:t>To set the Text color</a:t>
            </a:r>
          </a:p>
          <a:p>
            <a:pPr>
              <a:buNone/>
            </a:pPr>
            <a:r>
              <a:rPr lang="en-US" sz="2400" dirty="0" smtClean="0"/>
              <a:t>You can obtain the current settings for the background and </a:t>
            </a:r>
          </a:p>
          <a:p>
            <a:pPr>
              <a:buNone/>
            </a:pPr>
            <a:r>
              <a:rPr lang="en-US" sz="2400" dirty="0" smtClean="0"/>
              <a:t>foreground colors by calling </a:t>
            </a:r>
          </a:p>
          <a:p>
            <a:pPr>
              <a:buNone/>
            </a:pPr>
            <a:r>
              <a:rPr lang="en-US" sz="2400" dirty="0" smtClean="0">
                <a:solidFill>
                  <a:srgbClr val="C00000"/>
                </a:solidFill>
              </a:rPr>
              <a:t>Color </a:t>
            </a:r>
            <a:r>
              <a:rPr lang="en-US" sz="2400" dirty="0" err="1" smtClean="0">
                <a:solidFill>
                  <a:srgbClr val="C00000"/>
                </a:solidFill>
              </a:rPr>
              <a:t>getBackground</a:t>
            </a:r>
            <a:r>
              <a:rPr lang="en-US" sz="2400" dirty="0" smtClean="0">
                <a:solidFill>
                  <a:srgbClr val="C00000"/>
                </a:solidFill>
              </a:rPr>
              <a:t>( )</a:t>
            </a:r>
          </a:p>
          <a:p>
            <a:pPr>
              <a:buNone/>
            </a:pPr>
            <a:r>
              <a:rPr lang="en-US" sz="2400" dirty="0" smtClean="0">
                <a:solidFill>
                  <a:srgbClr val="C00000"/>
                </a:solidFill>
              </a:rPr>
              <a:t>Color </a:t>
            </a:r>
            <a:r>
              <a:rPr lang="en-US" sz="2400" dirty="0" err="1" smtClean="0">
                <a:solidFill>
                  <a:srgbClr val="C00000"/>
                </a:solidFill>
              </a:rPr>
              <a:t>getForeground</a:t>
            </a:r>
            <a:r>
              <a:rPr lang="en-US" sz="2400" dirty="0" smtClean="0">
                <a:solidFill>
                  <a:srgbClr val="C00000"/>
                </a:solidFill>
              </a:rPr>
              <a:t>( )</a:t>
            </a:r>
          </a:p>
          <a:p>
            <a:pPr>
              <a:buNone/>
            </a:pPr>
            <a:endParaRPr lang="en-US" sz="2400" dirty="0" smtClean="0"/>
          </a:p>
        </p:txBody>
      </p:sp>
      <p:graphicFrame>
        <p:nvGraphicFramePr>
          <p:cNvPr id="4" name="Table 3"/>
          <p:cNvGraphicFramePr>
            <a:graphicFrameLocks noGrp="1"/>
          </p:cNvGraphicFramePr>
          <p:nvPr/>
        </p:nvGraphicFramePr>
        <p:xfrm>
          <a:off x="533400" y="5181600"/>
          <a:ext cx="7848600" cy="1107440"/>
        </p:xfrm>
        <a:graphic>
          <a:graphicData uri="http://schemas.openxmlformats.org/drawingml/2006/table">
            <a:tbl>
              <a:tblPr>
                <a:tableStyleId>{616DA210-FB5B-4158-B5E0-FEB733F419BA}</a:tableStyleId>
              </a:tblPr>
              <a:tblGrid>
                <a:gridCol w="1569720"/>
                <a:gridCol w="1569720"/>
                <a:gridCol w="1569720"/>
                <a:gridCol w="1691640"/>
                <a:gridCol w="1447800"/>
              </a:tblGrid>
              <a:tr h="0">
                <a:tc>
                  <a:txBody>
                    <a:bodyPr/>
                    <a:lstStyle/>
                    <a:p>
                      <a:r>
                        <a:rPr lang="en-US" sz="1800" kern="1200" baseline="0" dirty="0" err="1" smtClean="0"/>
                        <a:t>Color.gray</a:t>
                      </a:r>
                      <a:endParaRPr lang="en-US" dirty="0"/>
                    </a:p>
                  </a:txBody>
                  <a:tcPr/>
                </a:tc>
                <a:tc>
                  <a:txBody>
                    <a:bodyPr/>
                    <a:lstStyle/>
                    <a:p>
                      <a:r>
                        <a:rPr lang="en-US" sz="1800" kern="1200" baseline="0" dirty="0" err="1" smtClean="0"/>
                        <a:t>Color.black</a:t>
                      </a:r>
                      <a:endParaRPr lang="en-US" dirty="0"/>
                    </a:p>
                  </a:txBody>
                  <a:tcPr/>
                </a:tc>
                <a:tc>
                  <a:txBody>
                    <a:bodyPr/>
                    <a:lstStyle/>
                    <a:p>
                      <a:r>
                        <a:rPr lang="en-US" sz="1800" kern="1200" baseline="0" dirty="0" err="1" smtClean="0"/>
                        <a:t>Color.orange</a:t>
                      </a:r>
                      <a:endParaRPr lang="en-US" dirty="0"/>
                    </a:p>
                  </a:txBody>
                  <a:tcPr/>
                </a:tc>
                <a:tc>
                  <a:txBody>
                    <a:bodyPr/>
                    <a:lstStyle/>
                    <a:p>
                      <a:r>
                        <a:rPr lang="en-US" sz="1800" kern="1200" baseline="0" dirty="0" err="1" smtClean="0"/>
                        <a:t>Color.darkGray</a:t>
                      </a:r>
                      <a:endParaRPr lang="en-US" dirty="0"/>
                    </a:p>
                  </a:txBody>
                  <a:tcPr/>
                </a:tc>
                <a:tc>
                  <a:txBody>
                    <a:bodyPr/>
                    <a:lstStyle/>
                    <a:p>
                      <a:r>
                        <a:rPr lang="en-US" sz="1800" kern="1200" baseline="0" dirty="0" err="1" smtClean="0"/>
                        <a:t>Color.yellow</a:t>
                      </a:r>
                      <a:endParaRPr lang="en-US" dirty="0"/>
                    </a:p>
                  </a:txBody>
                  <a:tcPr/>
                </a:tc>
              </a:tr>
              <a:tr h="370840">
                <a:tc>
                  <a:txBody>
                    <a:bodyPr/>
                    <a:lstStyle/>
                    <a:p>
                      <a:r>
                        <a:rPr lang="en-US" sz="1800" kern="1200" baseline="0" dirty="0" err="1" smtClean="0"/>
                        <a:t>Color.green</a:t>
                      </a:r>
                      <a:endParaRPr lang="en-US" dirty="0"/>
                    </a:p>
                  </a:txBody>
                  <a:tcPr/>
                </a:tc>
                <a:tc>
                  <a:txBody>
                    <a:bodyPr/>
                    <a:lstStyle/>
                    <a:p>
                      <a:r>
                        <a:rPr lang="en-US" sz="1800" kern="1200" baseline="0" dirty="0" err="1" smtClean="0"/>
                        <a:t>Color.magenta</a:t>
                      </a:r>
                      <a:endParaRPr lang="en-US" dirty="0"/>
                    </a:p>
                  </a:txBody>
                  <a:tcPr/>
                </a:tc>
                <a:tc>
                  <a:txBody>
                    <a:bodyPr/>
                    <a:lstStyle/>
                    <a:p>
                      <a:r>
                        <a:rPr lang="en-US" sz="1800" kern="1200" baseline="0" dirty="0" err="1" smtClean="0"/>
                        <a:t>Color.cyan</a:t>
                      </a:r>
                      <a:endParaRPr lang="en-US" dirty="0"/>
                    </a:p>
                  </a:txBody>
                  <a:tcPr/>
                </a:tc>
                <a:tc>
                  <a:txBody>
                    <a:bodyPr/>
                    <a:lstStyle/>
                    <a:p>
                      <a:r>
                        <a:rPr lang="en-US" sz="1800" kern="1200" baseline="0" dirty="0" err="1" smtClean="0"/>
                        <a:t>Color.red</a:t>
                      </a:r>
                      <a:endParaRPr lang="en-US" dirty="0"/>
                    </a:p>
                  </a:txBody>
                  <a:tcPr/>
                </a:tc>
                <a:tc>
                  <a:txBody>
                    <a:bodyPr/>
                    <a:lstStyle/>
                    <a:p>
                      <a:endParaRPr lang="en-US"/>
                    </a:p>
                  </a:txBody>
                  <a:tcPr/>
                </a:tc>
              </a:tr>
              <a:tr h="370840">
                <a:tc>
                  <a:txBody>
                    <a:bodyPr/>
                    <a:lstStyle/>
                    <a:p>
                      <a:r>
                        <a:rPr lang="en-US" sz="1800" kern="1200" baseline="0" dirty="0" err="1" smtClean="0"/>
                        <a:t>Color.lightGray</a:t>
                      </a:r>
                      <a:endParaRPr lang="en-US" dirty="0"/>
                    </a:p>
                  </a:txBody>
                  <a:tcPr/>
                </a:tc>
                <a:tc>
                  <a:txBody>
                    <a:bodyPr/>
                    <a:lstStyle/>
                    <a:p>
                      <a:r>
                        <a:rPr lang="en-US" sz="1800" kern="1200" baseline="0" dirty="0" err="1" smtClean="0"/>
                        <a:t>Color.blue</a:t>
                      </a:r>
                      <a:endParaRPr lang="en-US" dirty="0"/>
                    </a:p>
                  </a:txBody>
                  <a:tcPr/>
                </a:tc>
                <a:tc>
                  <a:txBody>
                    <a:bodyPr/>
                    <a:lstStyle/>
                    <a:p>
                      <a:r>
                        <a:rPr lang="en-US" sz="1800" kern="1200" baseline="0" dirty="0" err="1" smtClean="0"/>
                        <a:t>Color.pink</a:t>
                      </a:r>
                      <a:endParaRPr lang="en-US" dirty="0"/>
                    </a:p>
                  </a:txBody>
                  <a:tcPr/>
                </a:tc>
                <a:tc>
                  <a:txBody>
                    <a:bodyPr/>
                    <a:lstStyle/>
                    <a:p>
                      <a:r>
                        <a:rPr lang="en-US" sz="1800" kern="1200" baseline="0" dirty="0" err="1" smtClean="0"/>
                        <a:t>Color.white</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Using the Status Window</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gn="just">
              <a:buNone/>
            </a:pPr>
            <a:r>
              <a:rPr lang="en-US" sz="2400" dirty="0" smtClean="0"/>
              <a:t>In addition to displaying information in its window, an applet can </a:t>
            </a:r>
          </a:p>
          <a:p>
            <a:pPr algn="just">
              <a:buNone/>
            </a:pPr>
            <a:r>
              <a:rPr lang="en-US" sz="2400" dirty="0" smtClean="0"/>
              <a:t>also output a message to the status window of the browser or </a:t>
            </a:r>
          </a:p>
          <a:p>
            <a:pPr algn="just">
              <a:buNone/>
            </a:pPr>
            <a:r>
              <a:rPr lang="en-US" sz="2400" dirty="0" smtClean="0"/>
              <a:t>applet viewer on which it is running. To do so, call </a:t>
            </a:r>
            <a:r>
              <a:rPr lang="en-US" sz="2400" dirty="0" err="1" smtClean="0"/>
              <a:t>showStatus</a:t>
            </a:r>
            <a:r>
              <a:rPr lang="en-US" sz="2400" dirty="0" smtClean="0"/>
              <a:t>( ) </a:t>
            </a:r>
          </a:p>
          <a:p>
            <a:pPr algn="just">
              <a:buNone/>
            </a:pPr>
            <a:r>
              <a:rPr lang="en-US" sz="2400" dirty="0" smtClean="0"/>
              <a:t>with the string that you want displayed.</a:t>
            </a:r>
          </a:p>
          <a:p>
            <a:pPr algn="just">
              <a:buNone/>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8686800" cy="4525963"/>
          </a:xfrm>
        </p:spPr>
        <p:txBody>
          <a:bodyPr>
            <a:normAutofit/>
          </a:bodyPr>
          <a:lstStyle/>
          <a:p>
            <a:pPr>
              <a:buNone/>
            </a:pPr>
            <a:r>
              <a:rPr lang="en-US" sz="2400" dirty="0" smtClean="0"/>
              <a:t>import java.awt.*;</a:t>
            </a:r>
          </a:p>
          <a:p>
            <a:pPr>
              <a:buNone/>
            </a:pPr>
            <a:r>
              <a:rPr lang="en-US" sz="2400" dirty="0" smtClean="0"/>
              <a:t>import </a:t>
            </a:r>
            <a:r>
              <a:rPr lang="en-US" sz="2400" dirty="0" err="1" smtClean="0"/>
              <a:t>java.applet</a:t>
            </a:r>
            <a:r>
              <a:rPr lang="en-US" sz="2400" dirty="0" smtClean="0"/>
              <a:t>.*;</a:t>
            </a:r>
          </a:p>
          <a:p>
            <a:pPr>
              <a:buNone/>
            </a:pPr>
            <a:r>
              <a:rPr lang="en-US" sz="2400" dirty="0" smtClean="0"/>
              <a:t>/*</a:t>
            </a:r>
          </a:p>
          <a:p>
            <a:pPr>
              <a:buNone/>
            </a:pPr>
            <a:r>
              <a:rPr lang="en-US" sz="2400" dirty="0" smtClean="0"/>
              <a:t>&lt;applet code="</a:t>
            </a:r>
            <a:r>
              <a:rPr lang="en-US" sz="2400" dirty="0" err="1" smtClean="0"/>
              <a:t>Ex_Applet</a:t>
            </a:r>
            <a:r>
              <a:rPr lang="en-US" sz="2400" dirty="0" smtClean="0"/>
              <a:t>" width=300 height=50&gt; &lt;/applet&gt;*/</a:t>
            </a:r>
          </a:p>
          <a:p>
            <a:pPr>
              <a:buNone/>
            </a:pPr>
            <a:r>
              <a:rPr lang="en-US" sz="2400" dirty="0" smtClean="0"/>
              <a:t>public class </a:t>
            </a:r>
            <a:r>
              <a:rPr lang="en-US" sz="2400" dirty="0" err="1" smtClean="0"/>
              <a:t>Ex_Applet</a:t>
            </a:r>
            <a:r>
              <a:rPr lang="en-US" sz="2400" dirty="0" smtClean="0"/>
              <a:t> extends Applet{</a:t>
            </a:r>
          </a:p>
          <a:p>
            <a:pPr>
              <a:buNone/>
            </a:pPr>
            <a:r>
              <a:rPr lang="en-US" sz="2400" dirty="0" smtClean="0"/>
              <a:t>public void paint(Graphics g) {</a:t>
            </a:r>
          </a:p>
          <a:p>
            <a:pPr>
              <a:buNone/>
            </a:pPr>
            <a:r>
              <a:rPr lang="en-US" sz="2400" dirty="0" err="1" smtClean="0"/>
              <a:t>g.drawString</a:t>
            </a:r>
            <a:r>
              <a:rPr lang="en-US" sz="2400" dirty="0" smtClean="0"/>
              <a:t>("This is in the applet window.", 10, 20);</a:t>
            </a:r>
          </a:p>
          <a:p>
            <a:pPr>
              <a:buNone/>
            </a:pPr>
            <a:r>
              <a:rPr lang="en-US" sz="2400" dirty="0" err="1" smtClean="0"/>
              <a:t>showStatus</a:t>
            </a:r>
            <a:r>
              <a:rPr lang="en-US" sz="2400" dirty="0" smtClean="0"/>
              <a:t>("This is shown in the status window.");</a:t>
            </a:r>
          </a:p>
          <a:p>
            <a:pPr>
              <a:buNone/>
            </a:pPr>
            <a:r>
              <a:rPr lang="en-US" sz="2400" dirty="0" smtClean="0"/>
              <a:t>}</a:t>
            </a:r>
          </a:p>
          <a:p>
            <a:pPr>
              <a:buNone/>
            </a:pPr>
            <a:r>
              <a:rPr lang="en-US" sz="2400" dirty="0" smtClean="0"/>
              <a:t>}</a:t>
            </a:r>
          </a:p>
        </p:txBody>
      </p:sp>
      <p:pic>
        <p:nvPicPr>
          <p:cNvPr id="4" name="Picture 3" descr="5.bmp"/>
          <p:cNvPicPr>
            <a:picLocks noChangeAspect="1"/>
          </p:cNvPicPr>
          <p:nvPr/>
        </p:nvPicPr>
        <p:blipFill>
          <a:blip r:embed="rId2"/>
          <a:stretch>
            <a:fillRect/>
          </a:stretch>
        </p:blipFill>
        <p:spPr>
          <a:xfrm>
            <a:off x="228600" y="4648200"/>
            <a:ext cx="4419600" cy="1600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Using HTML</a:t>
            </a:r>
            <a:endParaRPr lang="en-US" dirty="0"/>
          </a:p>
        </p:txBody>
      </p:sp>
      <p:sp>
        <p:nvSpPr>
          <p:cNvPr id="3" name="Content Placeholder 2"/>
          <p:cNvSpPr>
            <a:spLocks noGrp="1"/>
          </p:cNvSpPr>
          <p:nvPr>
            <p:ph idx="1"/>
          </p:nvPr>
        </p:nvSpPr>
        <p:spPr>
          <a:xfrm>
            <a:off x="457200" y="1600201"/>
            <a:ext cx="7848600" cy="1142999"/>
          </a:xfrm>
        </p:spPr>
        <p:txBody>
          <a:bodyPr/>
          <a:lstStyle/>
          <a:p>
            <a:r>
              <a:rPr lang="en-US" dirty="0" smtClean="0"/>
              <a:t>It is mainly used for web page designing in the client machine</a:t>
            </a:r>
          </a:p>
          <a:p>
            <a:pPr>
              <a:buNone/>
            </a:pPr>
            <a:endParaRPr lang="en-US" dirty="0"/>
          </a:p>
        </p:txBody>
      </p:sp>
      <p:graphicFrame>
        <p:nvGraphicFramePr>
          <p:cNvPr id="4" name="Table 3"/>
          <p:cNvGraphicFramePr>
            <a:graphicFrameLocks noGrp="1"/>
          </p:cNvGraphicFramePr>
          <p:nvPr/>
        </p:nvGraphicFramePr>
        <p:xfrm>
          <a:off x="762000" y="2743200"/>
          <a:ext cx="7772400" cy="3815470"/>
        </p:xfrm>
        <a:graphic>
          <a:graphicData uri="http://schemas.openxmlformats.org/drawingml/2006/table">
            <a:tbl>
              <a:tblPr firstRow="1" bandRow="1">
                <a:tableStyleId>{5C22544A-7EE6-4342-B048-85BDC9FD1C3A}</a:tableStyleId>
              </a:tblPr>
              <a:tblGrid>
                <a:gridCol w="2817495"/>
                <a:gridCol w="4954905"/>
              </a:tblGrid>
              <a:tr h="411089">
                <a:tc gridSpan="2">
                  <a:txBody>
                    <a:bodyPr/>
                    <a:lstStyle/>
                    <a:p>
                      <a:pPr algn="ctr">
                        <a:buNone/>
                      </a:pPr>
                      <a:r>
                        <a:rPr lang="en-US" dirty="0" smtClean="0"/>
                        <a:t>HTML Tags and Their Functions</a:t>
                      </a:r>
                    </a:p>
                  </a:txBody>
                  <a:tcPr/>
                </a:tc>
                <a:tc hMerge="1">
                  <a:txBody>
                    <a:bodyPr/>
                    <a:lstStyle/>
                    <a:p>
                      <a:endParaRPr lang="en-US" dirty="0"/>
                    </a:p>
                  </a:txBody>
                  <a:tcPr/>
                </a:tc>
              </a:tr>
              <a:tr h="411089">
                <a:tc>
                  <a:txBody>
                    <a:bodyPr/>
                    <a:lstStyle/>
                    <a:p>
                      <a:pPr algn="just"/>
                      <a:r>
                        <a:rPr lang="en-US" b="1" dirty="0" smtClean="0">
                          <a:solidFill>
                            <a:srgbClr val="C00000"/>
                          </a:solidFill>
                        </a:rPr>
                        <a:t>&lt;HTML&gt;…..&lt;/HTML&gt;</a:t>
                      </a:r>
                      <a:endParaRPr lang="en-US" b="1" dirty="0">
                        <a:solidFill>
                          <a:srgbClr val="C00000"/>
                        </a:solidFill>
                      </a:endParaRPr>
                    </a:p>
                  </a:txBody>
                  <a:tcPr/>
                </a:tc>
                <a:tc>
                  <a:txBody>
                    <a:bodyPr/>
                    <a:lstStyle/>
                    <a:p>
                      <a:pPr algn="just"/>
                      <a:r>
                        <a:rPr lang="en-US" dirty="0" smtClean="0"/>
                        <a:t>Signifies</a:t>
                      </a:r>
                      <a:r>
                        <a:rPr lang="en-US" baseline="0" dirty="0" smtClean="0"/>
                        <a:t> the beginning and end of a HTML file</a:t>
                      </a:r>
                      <a:endParaRPr lang="en-US" dirty="0"/>
                    </a:p>
                  </a:txBody>
                  <a:tcPr/>
                </a:tc>
              </a:tr>
              <a:tr h="719406">
                <a:tc>
                  <a:txBody>
                    <a:bodyPr/>
                    <a:lstStyle/>
                    <a:p>
                      <a:pPr algn="just"/>
                      <a:r>
                        <a:rPr lang="en-US" b="1" dirty="0" smtClean="0">
                          <a:solidFill>
                            <a:srgbClr val="C00000"/>
                          </a:solidFill>
                        </a:rPr>
                        <a:t>&lt;HEAD&gt;…..&lt;/HEAD&gt;</a:t>
                      </a:r>
                      <a:endParaRPr lang="en-US" b="1" dirty="0">
                        <a:solidFill>
                          <a:srgbClr val="C00000"/>
                        </a:solidFill>
                      </a:endParaRPr>
                    </a:p>
                  </a:txBody>
                  <a:tcPr/>
                </a:tc>
                <a:tc>
                  <a:txBody>
                    <a:bodyPr/>
                    <a:lstStyle/>
                    <a:p>
                      <a:pPr algn="just"/>
                      <a:r>
                        <a:rPr lang="en-US" dirty="0" smtClean="0"/>
                        <a:t>The tag may include details about Web</a:t>
                      </a:r>
                      <a:r>
                        <a:rPr lang="en-US" baseline="0" dirty="0" smtClean="0"/>
                        <a:t> Page. Usually contains &lt;TITLE&gt; tag within it</a:t>
                      </a:r>
                      <a:endParaRPr lang="en-US" dirty="0"/>
                    </a:p>
                  </a:txBody>
                  <a:tcPr/>
                </a:tc>
              </a:tr>
              <a:tr h="719406">
                <a:tc>
                  <a:txBody>
                    <a:bodyPr/>
                    <a:lstStyle/>
                    <a:p>
                      <a:pPr algn="just"/>
                      <a:r>
                        <a:rPr lang="en-US" b="1" dirty="0" smtClean="0">
                          <a:solidFill>
                            <a:srgbClr val="C00000"/>
                          </a:solidFill>
                        </a:rPr>
                        <a:t>&lt;TITLE&gt;……&lt;/TITLE&gt;</a:t>
                      </a:r>
                      <a:endParaRPr lang="en-US" b="1" dirty="0">
                        <a:solidFill>
                          <a:srgbClr val="C00000"/>
                        </a:solidFill>
                      </a:endParaRPr>
                    </a:p>
                  </a:txBody>
                  <a:tcPr/>
                </a:tc>
                <a:tc>
                  <a:txBody>
                    <a:bodyPr/>
                    <a:lstStyle/>
                    <a:p>
                      <a:pPr algn="just"/>
                      <a:r>
                        <a:rPr lang="en-US" dirty="0" smtClean="0"/>
                        <a:t>The text contained it will appear in the title bar of the browser</a:t>
                      </a:r>
                      <a:endParaRPr lang="en-US" dirty="0"/>
                    </a:p>
                  </a:txBody>
                  <a:tcPr/>
                </a:tc>
              </a:tr>
              <a:tr h="0">
                <a:tc>
                  <a:txBody>
                    <a:bodyPr/>
                    <a:lstStyle/>
                    <a:p>
                      <a:pPr algn="just"/>
                      <a:r>
                        <a:rPr lang="en-US" b="1" dirty="0" smtClean="0">
                          <a:solidFill>
                            <a:srgbClr val="C00000"/>
                          </a:solidFill>
                        </a:rPr>
                        <a:t>&lt;APPLET&gt;….&lt;/APPLET&gt;</a:t>
                      </a:r>
                      <a:endParaRPr lang="en-US" b="1" dirty="0">
                        <a:solidFill>
                          <a:srgbClr val="C00000"/>
                        </a:solidFill>
                      </a:endParaRPr>
                    </a:p>
                  </a:txBody>
                  <a:tcPr/>
                </a:tc>
                <a:tc>
                  <a:txBody>
                    <a:bodyPr/>
                    <a:lstStyle/>
                    <a:p>
                      <a:pPr algn="just"/>
                      <a:r>
                        <a:rPr lang="en-US" dirty="0" smtClean="0"/>
                        <a:t>APPLET </a:t>
                      </a:r>
                      <a:r>
                        <a:rPr lang="en-US" baseline="0" dirty="0" smtClean="0"/>
                        <a:t> tag declares the applet details as its attributes</a:t>
                      </a:r>
                      <a:endParaRPr lang="en-US" dirty="0"/>
                    </a:p>
                  </a:txBody>
                  <a:tcPr/>
                </a:tc>
              </a:tr>
              <a:tr h="570524">
                <a:tc>
                  <a:txBody>
                    <a:bodyPr/>
                    <a:lstStyle/>
                    <a:p>
                      <a:pPr algn="just"/>
                      <a:r>
                        <a:rPr lang="en-US" b="1" dirty="0" smtClean="0">
                          <a:solidFill>
                            <a:srgbClr val="C00000"/>
                          </a:solidFill>
                        </a:rPr>
                        <a:t>&lt;PARAM…&gt;</a:t>
                      </a:r>
                      <a:endParaRPr lang="en-US" b="1" dirty="0">
                        <a:solidFill>
                          <a:srgbClr val="C00000"/>
                        </a:solidFill>
                      </a:endParaRPr>
                    </a:p>
                  </a:txBody>
                  <a:tcPr/>
                </a:tc>
                <a:tc>
                  <a:txBody>
                    <a:bodyPr/>
                    <a:lstStyle/>
                    <a:p>
                      <a:pPr algn="just"/>
                      <a:r>
                        <a:rPr lang="en-US" dirty="0" smtClean="0"/>
                        <a:t>Use</a:t>
                      </a:r>
                      <a:r>
                        <a:rPr lang="en-US" baseline="0" dirty="0" smtClean="0"/>
                        <a:t> to define user define parameters. The &lt;PARAM..&gt; tag need to place between the applet tags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dirty="0" smtClean="0"/>
              <a:t>&lt;HTML&gt;</a:t>
            </a:r>
          </a:p>
          <a:p>
            <a:pPr>
              <a:buNone/>
            </a:pPr>
            <a:r>
              <a:rPr lang="en-US" sz="2400" dirty="0" smtClean="0"/>
              <a:t>&lt;HEAD&gt;</a:t>
            </a:r>
          </a:p>
          <a:p>
            <a:pPr>
              <a:buNone/>
            </a:pPr>
            <a:r>
              <a:rPr lang="en-US" sz="2400" dirty="0" smtClean="0"/>
              <a:t>&lt;TITLE&gt;My company web page&lt;/TITLE&gt;</a:t>
            </a:r>
          </a:p>
          <a:p>
            <a:pPr>
              <a:buNone/>
            </a:pPr>
            <a:r>
              <a:rPr lang="en-US" sz="2400" dirty="0" smtClean="0"/>
              <a:t>&lt;/HEAD&gt;</a:t>
            </a:r>
          </a:p>
          <a:p>
            <a:pPr>
              <a:buNone/>
            </a:pPr>
            <a:r>
              <a:rPr lang="en-US" sz="2400" dirty="0" smtClean="0"/>
              <a:t>&lt;BODY BGCOLOR="CYAN"&gt;</a:t>
            </a:r>
          </a:p>
          <a:p>
            <a:pPr>
              <a:buNone/>
            </a:pPr>
            <a:r>
              <a:rPr lang="en-US" sz="2400" dirty="0" smtClean="0"/>
              <a:t>&lt;FONT SIZE=25 FACE="Monotype </a:t>
            </a:r>
            <a:r>
              <a:rPr lang="en-US" sz="2400" dirty="0" err="1" smtClean="0"/>
              <a:t>Corsiva</a:t>
            </a:r>
            <a:r>
              <a:rPr lang="en-US" sz="2400" dirty="0" smtClean="0"/>
              <a:t>"&gt;Append the applet code in body&lt;/FONT&gt;</a:t>
            </a:r>
          </a:p>
          <a:p>
            <a:pPr>
              <a:buNone/>
            </a:pPr>
            <a:r>
              <a:rPr lang="en-US" sz="2400" dirty="0" smtClean="0"/>
              <a:t>&lt;&gt;</a:t>
            </a:r>
          </a:p>
          <a:p>
            <a:pPr>
              <a:buNone/>
            </a:pPr>
            <a:r>
              <a:rPr lang="en-US" sz="2400" dirty="0" smtClean="0"/>
              <a:t>&lt;/BODY&gt;</a:t>
            </a:r>
          </a:p>
          <a:p>
            <a:pPr>
              <a:buNone/>
            </a:pPr>
            <a:r>
              <a:rPr lang="en-US" sz="2400" dirty="0" smtClean="0"/>
              <a:t>&lt;/HTML&gt;</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6.bmp"/>
          <p:cNvPicPr>
            <a:picLocks noChangeAspect="1"/>
          </p:cNvPicPr>
          <p:nvPr/>
        </p:nvPicPr>
        <p:blipFill>
          <a:blip r:embed="rId2"/>
          <a:stretch>
            <a:fillRect/>
          </a:stretch>
        </p:blipFill>
        <p:spPr>
          <a:xfrm>
            <a:off x="61912" y="304800"/>
            <a:ext cx="9020175" cy="6172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&lt;HTML&gt;</a:t>
            </a:r>
          </a:p>
          <a:p>
            <a:pPr>
              <a:buNone/>
            </a:pPr>
            <a:r>
              <a:rPr lang="en-US" sz="2400" dirty="0" smtClean="0"/>
              <a:t>&lt;HEAD&gt;</a:t>
            </a:r>
          </a:p>
          <a:p>
            <a:pPr>
              <a:buNone/>
            </a:pPr>
            <a:r>
              <a:rPr lang="en-US" sz="2400" dirty="0" smtClean="0"/>
              <a:t>&lt;TITLE&gt;HTML Web Page&lt;/TITLE&gt;</a:t>
            </a:r>
          </a:p>
          <a:p>
            <a:pPr>
              <a:buNone/>
            </a:pPr>
            <a:r>
              <a:rPr lang="en-US" sz="2400" dirty="0" smtClean="0"/>
              <a:t>&lt;/HEAD&gt;</a:t>
            </a:r>
          </a:p>
          <a:p>
            <a:pPr>
              <a:buNone/>
            </a:pPr>
            <a:r>
              <a:rPr lang="en-US" sz="2400" dirty="0" smtClean="0"/>
              <a:t>&lt;BODY BGCOLOR="CYAN"&gt;</a:t>
            </a:r>
          </a:p>
          <a:p>
            <a:pPr>
              <a:buNone/>
            </a:pPr>
            <a:r>
              <a:rPr lang="en-US" sz="2400" dirty="0" smtClean="0"/>
              <a:t>&lt;FONT SIZE=25 FACE="Monotype </a:t>
            </a:r>
            <a:r>
              <a:rPr lang="en-US" sz="2400" dirty="0" err="1" smtClean="0"/>
              <a:t>Corsiva</a:t>
            </a:r>
            <a:r>
              <a:rPr lang="en-US" sz="2400" dirty="0" smtClean="0"/>
              <a:t>"&gt;Append the applet code within body TAG&lt;/FONT&gt;</a:t>
            </a:r>
          </a:p>
          <a:p>
            <a:pPr>
              <a:buNone/>
            </a:pPr>
            <a:r>
              <a:rPr lang="en-US" sz="2400" dirty="0" smtClean="0">
                <a:solidFill>
                  <a:srgbClr val="C00000"/>
                </a:solidFill>
              </a:rPr>
              <a:t>&lt;applet code= "</a:t>
            </a:r>
            <a:r>
              <a:rPr lang="en-US" sz="2400" dirty="0" err="1" smtClean="0">
                <a:solidFill>
                  <a:srgbClr val="C00000"/>
                </a:solidFill>
              </a:rPr>
              <a:t>Ex_Applet</a:t>
            </a:r>
            <a:r>
              <a:rPr lang="en-US" sz="2400" dirty="0" smtClean="0">
                <a:solidFill>
                  <a:srgbClr val="C00000"/>
                </a:solidFill>
              </a:rPr>
              <a:t>" height=200 width=300&gt; &lt;/applet&gt;</a:t>
            </a:r>
          </a:p>
          <a:p>
            <a:pPr>
              <a:buNone/>
            </a:pPr>
            <a:r>
              <a:rPr lang="en-US" sz="2400" dirty="0" smtClean="0"/>
              <a:t>&lt;/BODY&gt;</a:t>
            </a:r>
          </a:p>
          <a:p>
            <a:pPr>
              <a:buNone/>
            </a:pPr>
            <a:r>
              <a:rPr lang="en-US" sz="2400" dirty="0" smtClean="0"/>
              <a:t>&lt;/HTML&gt;</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7.bmp"/>
          <p:cNvPicPr>
            <a:picLocks noGrp="1" noChangeAspect="1"/>
          </p:cNvPicPr>
          <p:nvPr>
            <p:ph idx="1"/>
          </p:nvPr>
        </p:nvPicPr>
        <p:blipFill>
          <a:blip r:embed="rId2"/>
          <a:stretch>
            <a:fillRect/>
          </a:stretch>
        </p:blipFill>
        <p:spPr>
          <a:xfrm>
            <a:off x="457200" y="228600"/>
            <a:ext cx="8382000" cy="6858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AWT Hierarchy</a:t>
            </a:r>
            <a:endParaRPr lang="en-US" dirty="0"/>
          </a:p>
        </p:txBody>
      </p:sp>
      <p:pic>
        <p:nvPicPr>
          <p:cNvPr id="4" name="Content Placeholder 3" descr="1.JPG"/>
          <p:cNvPicPr>
            <a:picLocks noGrp="1" noChangeAspect="1"/>
          </p:cNvPicPr>
          <p:nvPr>
            <p:ph idx="1"/>
          </p:nvPr>
        </p:nvPicPr>
        <p:blipFill>
          <a:blip r:embed="rId2"/>
          <a:stretch>
            <a:fillRect/>
          </a:stretch>
        </p:blipFill>
        <p:spPr>
          <a:xfrm>
            <a:off x="762001" y="1295400"/>
            <a:ext cx="7467600" cy="5334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772400" cy="1470025"/>
          </a:xfrm>
        </p:spPr>
        <p:txBody>
          <a:bodyPr/>
          <a:lstStyle/>
          <a:p>
            <a:pPr algn="l"/>
            <a:r>
              <a:rPr lang="en-US" dirty="0" smtClean="0"/>
              <a:t>Local Applet</a:t>
            </a:r>
            <a:endParaRPr lang="en-US" dirty="0"/>
          </a:p>
        </p:txBody>
      </p:sp>
      <p:sp>
        <p:nvSpPr>
          <p:cNvPr id="3" name="Subtitle 2"/>
          <p:cNvSpPr>
            <a:spLocks noGrp="1"/>
          </p:cNvSpPr>
          <p:nvPr>
            <p:ph type="subTitle" idx="1"/>
          </p:nvPr>
        </p:nvSpPr>
        <p:spPr>
          <a:xfrm>
            <a:off x="381000" y="1828800"/>
            <a:ext cx="8534400" cy="4724400"/>
          </a:xfrm>
        </p:spPr>
        <p:txBody>
          <a:bodyPr/>
          <a:lstStyle/>
          <a:p>
            <a:pPr algn="just">
              <a:buFont typeface="Wingdings" pitchFamily="2" charset="2"/>
              <a:buChar char="v"/>
            </a:pPr>
            <a:r>
              <a:rPr lang="en-US" sz="2400" dirty="0">
                <a:solidFill>
                  <a:schemeClr val="tx1"/>
                </a:solidFill>
              </a:rPr>
              <a:t>An applet developed locally and stored into local system or own machine is known as local applet</a:t>
            </a:r>
          </a:p>
          <a:p>
            <a:pPr algn="just"/>
            <a:endParaRPr lang="en-US" dirty="0"/>
          </a:p>
        </p:txBody>
      </p:sp>
      <p:grpSp>
        <p:nvGrpSpPr>
          <p:cNvPr id="25" name="Group 24"/>
          <p:cNvGrpSpPr/>
          <p:nvPr/>
        </p:nvGrpSpPr>
        <p:grpSpPr>
          <a:xfrm>
            <a:off x="2743200" y="4076700"/>
            <a:ext cx="3733800" cy="1866900"/>
            <a:chOff x="2743200" y="4076700"/>
            <a:chExt cx="3733800" cy="1866900"/>
          </a:xfrm>
        </p:grpSpPr>
        <p:sp>
          <p:nvSpPr>
            <p:cNvPr id="6" name="Rectangle 5"/>
            <p:cNvSpPr/>
            <p:nvPr/>
          </p:nvSpPr>
          <p:spPr>
            <a:xfrm rot="5400000">
              <a:off x="5086350" y="4552950"/>
              <a:ext cx="1866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5923754" y="3868647"/>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5923754" y="4152741"/>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578783" y="4933313"/>
              <a:ext cx="811696" cy="4220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2743200" y="4267200"/>
              <a:ext cx="2590800" cy="1676400"/>
              <a:chOff x="2743200" y="4267200"/>
              <a:chExt cx="2590800" cy="1676400"/>
            </a:xfrm>
          </p:grpSpPr>
          <p:grpSp>
            <p:nvGrpSpPr>
              <p:cNvPr id="11" name="Group 10"/>
              <p:cNvGrpSpPr/>
              <p:nvPr/>
            </p:nvGrpSpPr>
            <p:grpSpPr>
              <a:xfrm>
                <a:off x="2971800" y="4267200"/>
                <a:ext cx="1981200" cy="1219200"/>
                <a:chOff x="2590800" y="3352800"/>
                <a:chExt cx="1981200" cy="1219200"/>
              </a:xfrm>
            </p:grpSpPr>
            <p:sp>
              <p:nvSpPr>
                <p:cNvPr id="4" name="Rectangle 3"/>
                <p:cNvSpPr/>
                <p:nvPr/>
              </p:nvSpPr>
              <p:spPr>
                <a:xfrm>
                  <a:off x="2590800" y="3352800"/>
                  <a:ext cx="1981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743200" y="3505200"/>
                  <a:ext cx="1676400" cy="91440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2743200" y="5715000"/>
                <a:ext cx="2590800" cy="228600"/>
              </a:xfrm>
              <a:prstGeom prst="rect">
                <a:avLst/>
              </a:pr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5400000">
                <a:off x="3618706" y="56007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53297" y="5601097"/>
                <a:ext cx="227806"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rot="10800000">
              <a:off x="49530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791200" y="6019800"/>
            <a:ext cx="580608" cy="369332"/>
          </a:xfrm>
          <a:prstGeom prst="rect">
            <a:avLst/>
          </a:prstGeom>
          <a:noFill/>
        </p:spPr>
        <p:txBody>
          <a:bodyPr wrap="none" rtlCol="0">
            <a:spAutoFit/>
          </a:bodyPr>
          <a:lstStyle/>
          <a:p>
            <a:r>
              <a:rPr lang="en-US" b="1" dirty="0" smtClean="0"/>
              <a:t>CPU</a:t>
            </a:r>
            <a:endParaRPr lang="en-US" b="1" dirty="0"/>
          </a:p>
        </p:txBody>
      </p:sp>
      <p:sp>
        <p:nvSpPr>
          <p:cNvPr id="23" name="TextBox 22"/>
          <p:cNvSpPr txBox="1"/>
          <p:nvPr/>
        </p:nvSpPr>
        <p:spPr>
          <a:xfrm>
            <a:off x="5410200" y="3581400"/>
            <a:ext cx="1359924" cy="369332"/>
          </a:xfrm>
          <a:prstGeom prst="rect">
            <a:avLst/>
          </a:prstGeom>
          <a:noFill/>
        </p:spPr>
        <p:txBody>
          <a:bodyPr wrap="none" rtlCol="0">
            <a:spAutoFit/>
          </a:bodyPr>
          <a:lstStyle/>
          <a:p>
            <a:r>
              <a:rPr lang="en-US" b="1" dirty="0" smtClean="0"/>
              <a:t>Local Applet</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algn="l"/>
            <a:r>
              <a:rPr lang="en-US" dirty="0" smtClean="0"/>
              <a:t>Events Handling</a:t>
            </a:r>
            <a:endParaRPr lang="en-US" dirty="0"/>
          </a:p>
        </p:txBody>
      </p:sp>
      <p:sp>
        <p:nvSpPr>
          <p:cNvPr id="76803" name="Rectangle 3"/>
          <p:cNvSpPr>
            <a:spLocks noGrp="1" noChangeArrowheads="1"/>
          </p:cNvSpPr>
          <p:nvPr>
            <p:ph type="body" idx="1"/>
          </p:nvPr>
        </p:nvSpPr>
        <p:spPr>
          <a:xfrm>
            <a:off x="228600" y="1905000"/>
            <a:ext cx="8458200" cy="4495800"/>
          </a:xfrm>
        </p:spPr>
        <p:txBody>
          <a:bodyPr/>
          <a:lstStyle/>
          <a:p>
            <a:r>
              <a:rPr lang="en-US" dirty="0"/>
              <a:t>GUI components communicate with the rest of the applications through events.</a:t>
            </a:r>
          </a:p>
          <a:p>
            <a:r>
              <a:rPr lang="en-US" dirty="0"/>
              <a:t>The source of an event is the component that causes that event to occur.</a:t>
            </a:r>
          </a:p>
          <a:p>
            <a:r>
              <a:rPr lang="en-US" dirty="0"/>
              <a:t>The listener of an event is an object that receives the event and processes it appropriately.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a:r>
              <a:rPr lang="en-US" dirty="0" smtClean="0"/>
              <a:t>Events Handling</a:t>
            </a:r>
            <a:endParaRPr lang="en-US" dirty="0"/>
          </a:p>
        </p:txBody>
      </p:sp>
      <p:sp>
        <p:nvSpPr>
          <p:cNvPr id="91139" name="Rectangle 3"/>
          <p:cNvSpPr>
            <a:spLocks noGrp="1" noChangeArrowheads="1"/>
          </p:cNvSpPr>
          <p:nvPr>
            <p:ph type="body" idx="1"/>
          </p:nvPr>
        </p:nvSpPr>
        <p:spPr>
          <a:xfrm>
            <a:off x="228600" y="1752600"/>
            <a:ext cx="8458200" cy="4495800"/>
          </a:xfrm>
        </p:spPr>
        <p:txBody>
          <a:bodyPr>
            <a:normAutofit lnSpcReduction="10000"/>
          </a:bodyPr>
          <a:lstStyle/>
          <a:p>
            <a:r>
              <a:rPr lang="en-US" dirty="0"/>
              <a:t>Every time the user types a character or clicks the mouse, an event occurs.</a:t>
            </a:r>
          </a:p>
          <a:p>
            <a:r>
              <a:rPr lang="en-US" dirty="0"/>
              <a:t>Any object can be notified of any particular event.</a:t>
            </a:r>
          </a:p>
          <a:p>
            <a:r>
              <a:rPr lang="en-US" dirty="0"/>
              <a:t>To be notified for an event, </a:t>
            </a:r>
          </a:p>
          <a:p>
            <a:pPr lvl="1">
              <a:buFont typeface="Wingdings" pitchFamily="2" charset="2"/>
              <a:buChar char="§"/>
            </a:pPr>
            <a:r>
              <a:rPr lang="en-US" dirty="0"/>
              <a:t>The object has to be registered as an event    listener on the appropriate event source.</a:t>
            </a:r>
          </a:p>
          <a:p>
            <a:pPr lvl="1">
              <a:buFont typeface="Wingdings" pitchFamily="2" charset="2"/>
              <a:buChar char="§"/>
            </a:pPr>
            <a:r>
              <a:rPr lang="en-US" dirty="0"/>
              <a:t>The object has to implement the appropriate interface.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17500" y="52388"/>
            <a:ext cx="7302500" cy="1431925"/>
          </a:xfrm>
        </p:spPr>
        <p:txBody>
          <a:bodyPr>
            <a:normAutofit fontScale="90000"/>
          </a:bodyPr>
          <a:lstStyle/>
          <a:p>
            <a:r>
              <a:rPr lang="en-US"/>
              <a:t>The Event Handling Process</a:t>
            </a:r>
            <a:br>
              <a:rPr lang="en-US"/>
            </a:br>
            <a:r>
              <a:rPr lang="en-US"/>
              <a:t>(contd..)</a:t>
            </a:r>
          </a:p>
        </p:txBody>
      </p:sp>
      <p:sp>
        <p:nvSpPr>
          <p:cNvPr id="93187" name="Rectangle 3"/>
          <p:cNvSpPr>
            <a:spLocks noGrp="1" noChangeArrowheads="1"/>
          </p:cNvSpPr>
          <p:nvPr>
            <p:ph type="body" idx="1"/>
          </p:nvPr>
        </p:nvSpPr>
        <p:spPr>
          <a:xfrm>
            <a:off x="304800" y="1752600"/>
            <a:ext cx="8361363" cy="4800600"/>
          </a:xfrm>
        </p:spPr>
        <p:txBody>
          <a:bodyPr/>
          <a:lstStyle/>
          <a:p>
            <a:pPr>
              <a:lnSpc>
                <a:spcPct val="90000"/>
              </a:lnSpc>
              <a:buFontTx/>
              <a:buNone/>
            </a:pPr>
            <a:endParaRPr lang="en-US" sz="5400" b="1">
              <a:latin typeface="Courier New" pitchFamily="49" charset="0"/>
            </a:endParaRPr>
          </a:p>
          <a:p>
            <a:pPr>
              <a:lnSpc>
                <a:spcPct val="90000"/>
              </a:lnSpc>
              <a:buFontTx/>
              <a:buNone/>
            </a:pPr>
            <a:endParaRPr lang="en-US" sz="6000" b="1">
              <a:latin typeface="Courier New" pitchFamily="49" charset="0"/>
            </a:endParaRPr>
          </a:p>
          <a:p>
            <a:pPr>
              <a:lnSpc>
                <a:spcPct val="90000"/>
              </a:lnSpc>
              <a:buFontTx/>
              <a:buNone/>
            </a:pPr>
            <a:endParaRPr lang="en-US" sz="5400" b="1">
              <a:latin typeface="Courier New" pitchFamily="49" charset="0"/>
            </a:endParaRPr>
          </a:p>
          <a:p>
            <a:pPr>
              <a:lnSpc>
                <a:spcPct val="90000"/>
              </a:lnSpc>
              <a:buFontTx/>
              <a:buNone/>
            </a:pPr>
            <a:endParaRPr lang="en-US" sz="5400" b="1">
              <a:latin typeface="Courier New" pitchFamily="49" charset="0"/>
            </a:endParaRPr>
          </a:p>
          <a:p>
            <a:pPr>
              <a:lnSpc>
                <a:spcPct val="90000"/>
              </a:lnSpc>
              <a:buFontTx/>
              <a:buNone/>
            </a:pPr>
            <a:endParaRPr lang="en-US" sz="3600" b="1">
              <a:latin typeface="Courier New" pitchFamily="49" charset="0"/>
            </a:endParaRPr>
          </a:p>
        </p:txBody>
      </p:sp>
      <p:pic>
        <p:nvPicPr>
          <p:cNvPr id="93188" name="Picture 4"/>
          <p:cNvPicPr>
            <a:picLocks noChangeAspect="1" noChangeArrowheads="1"/>
          </p:cNvPicPr>
          <p:nvPr/>
        </p:nvPicPr>
        <p:blipFill>
          <a:blip r:embed="rId2"/>
          <a:srcRect/>
          <a:stretch>
            <a:fillRect/>
          </a:stretch>
        </p:blipFill>
        <p:spPr bwMode="auto">
          <a:xfrm>
            <a:off x="1295400" y="1828800"/>
            <a:ext cx="5943600" cy="4441825"/>
          </a:xfrm>
          <a:prstGeom prst="rect">
            <a:avLst/>
          </a:prstGeom>
          <a:noFill/>
          <a:ln w="9525">
            <a:noFill/>
            <a:miter lim="800000"/>
            <a:headEnd/>
            <a:tailEnd/>
          </a:ln>
          <a:effectLst/>
        </p:spPr>
      </p:pic>
      <p:sp>
        <p:nvSpPr>
          <p:cNvPr id="93189" name="Line 5"/>
          <p:cNvSpPr>
            <a:spLocks noChangeShapeType="1"/>
          </p:cNvSpPr>
          <p:nvPr/>
        </p:nvSpPr>
        <p:spPr bwMode="auto">
          <a:xfrm>
            <a:off x="4648200" y="2438400"/>
            <a:ext cx="152400" cy="152400"/>
          </a:xfrm>
          <a:prstGeom prst="line">
            <a:avLst/>
          </a:prstGeom>
          <a:noFill/>
          <a:ln w="38100">
            <a:solidFill>
              <a:schemeClr val="bg2"/>
            </a:solidFill>
            <a:round/>
            <a:headEnd/>
            <a:tailEnd/>
          </a:ln>
          <a:effectLst/>
        </p:spPr>
        <p:txBody>
          <a:bodyPr wrap="none"/>
          <a:lstStyle/>
          <a:p>
            <a:endParaRPr lang="en-US"/>
          </a:p>
        </p:txBody>
      </p:sp>
      <p:sp>
        <p:nvSpPr>
          <p:cNvPr id="93190" name="Line 6"/>
          <p:cNvSpPr>
            <a:spLocks noChangeShapeType="1"/>
          </p:cNvSpPr>
          <p:nvPr/>
        </p:nvSpPr>
        <p:spPr bwMode="auto">
          <a:xfrm flipV="1">
            <a:off x="4648200" y="2362200"/>
            <a:ext cx="152400" cy="76200"/>
          </a:xfrm>
          <a:prstGeom prst="line">
            <a:avLst/>
          </a:prstGeom>
          <a:noFill/>
          <a:ln w="38100">
            <a:solidFill>
              <a:schemeClr val="bg2"/>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17500" y="52388"/>
            <a:ext cx="7302500" cy="1431925"/>
          </a:xfrm>
        </p:spPr>
        <p:txBody>
          <a:bodyPr>
            <a:normAutofit fontScale="90000"/>
          </a:bodyPr>
          <a:lstStyle/>
          <a:p>
            <a:r>
              <a:rPr lang="en-US"/>
              <a:t>What does an Event Handler require?</a:t>
            </a:r>
          </a:p>
        </p:txBody>
      </p:sp>
      <p:sp>
        <p:nvSpPr>
          <p:cNvPr id="72707" name="Rectangle 3"/>
          <p:cNvSpPr>
            <a:spLocks noGrp="1" noChangeArrowheads="1"/>
          </p:cNvSpPr>
          <p:nvPr>
            <p:ph type="body" idx="1"/>
          </p:nvPr>
        </p:nvSpPr>
        <p:spPr/>
        <p:txBody>
          <a:bodyPr/>
          <a:lstStyle/>
          <a:p>
            <a:r>
              <a:rPr lang="en-US"/>
              <a:t>It just looks for 3 pieces of code!</a:t>
            </a:r>
          </a:p>
          <a:p>
            <a:r>
              <a:rPr lang="en-US"/>
              <a:t>First, in the declaration of the event handler class, one line of code must specify that the class implements either a listener interface or extends a class that implements a listener interface.</a:t>
            </a:r>
          </a:p>
          <a:p>
            <a:pPr>
              <a:buFontTx/>
              <a:buNone/>
            </a:pPr>
            <a:r>
              <a:rPr lang="en-US"/>
              <a:t>	</a:t>
            </a:r>
            <a:r>
              <a:rPr lang="en-US" sz="2000" b="1">
                <a:solidFill>
                  <a:schemeClr val="accent2"/>
                </a:solidFill>
                <a:latin typeface="Courier New" pitchFamily="49" charset="0"/>
              </a:rPr>
              <a:t>public class DemoClass implements ActionListener {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a:xfrm>
            <a:off x="317500" y="52388"/>
            <a:ext cx="7302500" cy="1431925"/>
          </a:xfrm>
        </p:spPr>
        <p:txBody>
          <a:bodyPr>
            <a:normAutofit fontScale="90000"/>
          </a:bodyPr>
          <a:lstStyle/>
          <a:p>
            <a:r>
              <a:rPr lang="en-US"/>
              <a:t>What does an Event Handler require? (contd..)</a:t>
            </a:r>
          </a:p>
        </p:txBody>
      </p:sp>
      <p:sp>
        <p:nvSpPr>
          <p:cNvPr id="66563" name="Rectangle 1027"/>
          <p:cNvSpPr>
            <a:spLocks noGrp="1" noChangeArrowheads="1"/>
          </p:cNvSpPr>
          <p:nvPr>
            <p:ph type="body" idx="1"/>
          </p:nvPr>
        </p:nvSpPr>
        <p:spPr/>
        <p:txBody>
          <a:bodyPr/>
          <a:lstStyle/>
          <a:p>
            <a:r>
              <a:rPr lang="en-US"/>
              <a:t>Second, it looks for a line of code which registers an instance of the event handler class as a listener of one or more components because, as mentioned earlier, the object must be registered as an event listener.</a:t>
            </a:r>
          </a:p>
          <a:p>
            <a:pPr>
              <a:buFontTx/>
              <a:buNone/>
            </a:pPr>
            <a:r>
              <a:rPr lang="en-US" b="1">
                <a:solidFill>
                  <a:schemeClr val="accent2"/>
                </a:solidFill>
              </a:rPr>
              <a:t>	</a:t>
            </a:r>
            <a:r>
              <a:rPr lang="en-US" sz="2000" b="1">
                <a:solidFill>
                  <a:schemeClr val="accent2"/>
                </a:solidFill>
                <a:latin typeface="Courier New" pitchFamily="49" charset="0"/>
              </a:rPr>
              <a:t>anyComponent.addActionListener(instanceOf DemoClass);</a:t>
            </a:r>
            <a:r>
              <a:rPr lang="en-US" sz="2000" b="1">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17500" y="52388"/>
            <a:ext cx="7302500" cy="1431925"/>
          </a:xfrm>
        </p:spPr>
        <p:txBody>
          <a:bodyPr>
            <a:normAutofit fontScale="90000"/>
          </a:bodyPr>
          <a:lstStyle/>
          <a:p>
            <a:r>
              <a:rPr lang="en-US"/>
              <a:t>What does an Event Handler require? (contd..)</a:t>
            </a:r>
          </a:p>
        </p:txBody>
      </p:sp>
      <p:sp>
        <p:nvSpPr>
          <p:cNvPr id="77827" name="Rectangle 3"/>
          <p:cNvSpPr>
            <a:spLocks noGrp="1" noChangeArrowheads="1"/>
          </p:cNvSpPr>
          <p:nvPr>
            <p:ph type="body" idx="1"/>
          </p:nvPr>
        </p:nvSpPr>
        <p:spPr/>
        <p:txBody>
          <a:bodyPr/>
          <a:lstStyle/>
          <a:p>
            <a:r>
              <a:rPr lang="en-US"/>
              <a:t>Third, the event handler must have a piece of code that implements the methods in the listener interface.</a:t>
            </a:r>
          </a:p>
          <a:p>
            <a:pPr>
              <a:buFontTx/>
              <a:buNone/>
            </a:pPr>
            <a:endParaRPr lang="en-US"/>
          </a:p>
          <a:p>
            <a:pPr>
              <a:buFontTx/>
              <a:buNone/>
            </a:pPr>
            <a:r>
              <a:rPr lang="en-US" sz="2000" b="1">
                <a:latin typeface="Courier New" pitchFamily="49" charset="0"/>
              </a:rPr>
              <a:t> </a:t>
            </a:r>
            <a:r>
              <a:rPr lang="en-US" sz="2000" b="1">
                <a:solidFill>
                  <a:schemeClr val="accent2"/>
                </a:solidFill>
                <a:latin typeface="Courier New" pitchFamily="49" charset="0"/>
              </a:rPr>
              <a:t>public void actionPerformed(ActionEvent e) {</a:t>
            </a:r>
          </a:p>
          <a:p>
            <a:pPr>
              <a:buFontTx/>
              <a:buNone/>
            </a:pPr>
            <a:r>
              <a:rPr lang="en-US" sz="2000" b="1">
                <a:solidFill>
                  <a:schemeClr val="accent2"/>
                </a:solidFill>
                <a:latin typeface="Courier New" pitchFamily="49" charset="0"/>
              </a:rPr>
              <a:t>   ...</a:t>
            </a:r>
            <a:r>
              <a:rPr lang="en-US" sz="2000" b="1" i="1">
                <a:solidFill>
                  <a:schemeClr val="accent2"/>
                </a:solidFill>
                <a:latin typeface="Courier New" pitchFamily="49" charset="0"/>
              </a:rPr>
              <a:t>//code that reacts to the action...</a:t>
            </a:r>
          </a:p>
          <a:p>
            <a:pPr>
              <a:buFontTx/>
              <a:buNone/>
            </a:pPr>
            <a:r>
              <a:rPr lang="en-US" sz="2000" b="1" i="1">
                <a:solidFill>
                  <a:schemeClr val="accent2"/>
                </a:solidFill>
                <a:latin typeface="Courier New" pitchFamily="49" charset="0"/>
              </a:rPr>
              <a:t>  </a:t>
            </a:r>
            <a:r>
              <a:rPr lang="en-US" sz="2000" b="1">
                <a:solidFill>
                  <a:schemeClr val="accent2"/>
                </a:solidFill>
                <a:latin typeface="Courier New" pitchFamily="49" charset="0"/>
              </a:rPr>
              <a:t>}</a:t>
            </a:r>
            <a:r>
              <a:rPr lang="en-US" sz="2000">
                <a:latin typeface="Courier New" pitchFamily="49"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Types of Events</a:t>
            </a:r>
          </a:p>
        </p:txBody>
      </p:sp>
      <p:sp>
        <p:nvSpPr>
          <p:cNvPr id="59395" name="Rectangle 3"/>
          <p:cNvSpPr>
            <a:spLocks noGrp="1" noChangeArrowheads="1"/>
          </p:cNvSpPr>
          <p:nvPr>
            <p:ph type="body" sz="half" idx="1"/>
          </p:nvPr>
        </p:nvSpPr>
        <p:spPr>
          <a:xfrm>
            <a:off x="457200" y="1676400"/>
            <a:ext cx="8077200" cy="4114800"/>
          </a:xfrm>
        </p:spPr>
        <p:txBody>
          <a:bodyPr/>
          <a:lstStyle/>
          <a:p>
            <a:r>
              <a:rPr lang="en-US"/>
              <a:t>Below, are some of the many kinds of events, swing components generate.</a:t>
            </a:r>
          </a:p>
          <a:p>
            <a:endParaRPr lang="en-US"/>
          </a:p>
        </p:txBody>
      </p:sp>
      <p:graphicFrame>
        <p:nvGraphicFramePr>
          <p:cNvPr id="59515" name="Group 123"/>
          <p:cNvGraphicFramePr>
            <a:graphicFrameLocks noGrp="1"/>
          </p:cNvGraphicFramePr>
          <p:nvPr>
            <p:ph sz="half" idx="2"/>
          </p:nvPr>
        </p:nvGraphicFramePr>
        <p:xfrm>
          <a:off x="838200" y="2895600"/>
          <a:ext cx="6934200" cy="2776538"/>
        </p:xfrm>
        <a:graphic>
          <a:graphicData uri="http://schemas.openxmlformats.org/drawingml/2006/table">
            <a:tbl>
              <a:tblPr/>
              <a:tblGrid>
                <a:gridCol w="3810000"/>
                <a:gridCol w="31242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ITC Stone Sans Std Semibold" pitchFamily="-112" charset="0"/>
                          <a:ea typeface="ＭＳ Ｐゴシック" charset="-128"/>
                        </a:rPr>
                        <a:t>Act causing 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ITC Stone Sans Std Semibold" pitchFamily="-112" charset="0"/>
                          <a:ea typeface="ＭＳ Ｐゴシック" charset="-128"/>
                        </a:rPr>
                        <a:t>Listener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User clicks a button, presses Enter, typing in text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ActionListener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User closes a 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WindowListener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Clicking a mouse button, while the cursor is over a 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MouseListener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Types of Events (contd..)</a:t>
            </a:r>
          </a:p>
        </p:txBody>
      </p:sp>
      <p:graphicFrame>
        <p:nvGraphicFramePr>
          <p:cNvPr id="80926" name="Group 30"/>
          <p:cNvGraphicFramePr>
            <a:graphicFrameLocks noGrp="1"/>
          </p:cNvGraphicFramePr>
          <p:nvPr>
            <p:ph sz="half" idx="2"/>
          </p:nvPr>
        </p:nvGraphicFramePr>
        <p:xfrm>
          <a:off x="990600" y="1828800"/>
          <a:ext cx="7294563" cy="3581401"/>
        </p:xfrm>
        <a:graphic>
          <a:graphicData uri="http://schemas.openxmlformats.org/drawingml/2006/table">
            <a:tbl>
              <a:tblPr/>
              <a:tblGrid>
                <a:gridCol w="4010025"/>
                <a:gridCol w="3284538"/>
              </a:tblGrid>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ITC Stone Sans Std Semibold" pitchFamily="-112" charset="0"/>
                          <a:ea typeface="ＭＳ Ｐゴシック" charset="-128"/>
                        </a:rPr>
                        <a:t>Act causing 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ITC Stone Sans Std Semibold" pitchFamily="-112" charset="0"/>
                          <a:ea typeface="ＭＳ Ｐゴシック" charset="-128"/>
                        </a:rPr>
                        <a:t>Listener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User moving the mouse over a 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MouseMotionListener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Component becomes visible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ComponentListener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Table or list selection changes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ITC Stone Sans Std Semibold" pitchFamily="-112" charset="0"/>
                          <a:ea typeface="ＭＳ Ｐゴシック" charset="-128"/>
                        </a:rPr>
                        <a:t>ListSelectionListener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l"/>
            <a:r>
              <a:rPr lang="en-US" dirty="0"/>
              <a:t>The Event classes</a:t>
            </a:r>
          </a:p>
        </p:txBody>
      </p:sp>
      <p:sp>
        <p:nvSpPr>
          <p:cNvPr id="82947" name="Rectangle 3"/>
          <p:cNvSpPr>
            <a:spLocks noGrp="1" noChangeArrowheads="1"/>
          </p:cNvSpPr>
          <p:nvPr>
            <p:ph type="body" idx="1"/>
          </p:nvPr>
        </p:nvSpPr>
        <p:spPr>
          <a:xfrm>
            <a:off x="457200" y="1905000"/>
            <a:ext cx="8208963" cy="4572000"/>
          </a:xfrm>
        </p:spPr>
        <p:txBody>
          <a:bodyPr/>
          <a:lstStyle/>
          <a:p>
            <a:r>
              <a:rPr lang="en-US"/>
              <a:t>An event object has an event class as its reference data type.</a:t>
            </a:r>
          </a:p>
          <a:p>
            <a:r>
              <a:rPr lang="en-US"/>
              <a:t>The Event object class</a:t>
            </a:r>
          </a:p>
          <a:p>
            <a:pPr lvl="1">
              <a:buFont typeface="Wingdings" pitchFamily="2" charset="2"/>
              <a:buChar char="§"/>
            </a:pPr>
            <a:r>
              <a:rPr lang="en-US"/>
              <a:t>Defined in the java.util package.</a:t>
            </a:r>
          </a:p>
          <a:p>
            <a:r>
              <a:rPr lang="en-US"/>
              <a:t>The AWT Event class </a:t>
            </a:r>
          </a:p>
          <a:p>
            <a:pPr lvl="1">
              <a:buFont typeface="Wingdings" pitchFamily="2" charset="2"/>
              <a:buChar char="§"/>
            </a:pPr>
            <a:r>
              <a:rPr lang="en-US"/>
              <a:t>An immediate subclass of EventObject.</a:t>
            </a:r>
          </a:p>
          <a:p>
            <a:pPr lvl="1">
              <a:buFont typeface="Wingdings" pitchFamily="2" charset="2"/>
              <a:buChar char="§"/>
            </a:pPr>
            <a:r>
              <a:rPr lang="en-US"/>
              <a:t>Defined in java.awt package.</a:t>
            </a:r>
          </a:p>
          <a:p>
            <a:pPr lvl="1">
              <a:buFont typeface="Wingdings" pitchFamily="2" charset="2"/>
              <a:buChar char="§"/>
            </a:pPr>
            <a:r>
              <a:rPr lang="en-US"/>
              <a:t>Root of all AWT based events.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Event Listeners</a:t>
            </a:r>
          </a:p>
        </p:txBody>
      </p:sp>
      <p:sp>
        <p:nvSpPr>
          <p:cNvPr id="96259" name="Rectangle 3"/>
          <p:cNvSpPr>
            <a:spLocks noGrp="1" noChangeArrowheads="1"/>
          </p:cNvSpPr>
          <p:nvPr>
            <p:ph type="body" idx="1"/>
          </p:nvPr>
        </p:nvSpPr>
        <p:spPr>
          <a:xfrm>
            <a:off x="457200" y="1905000"/>
            <a:ext cx="8208963" cy="4572000"/>
          </a:xfrm>
        </p:spPr>
        <p:txBody>
          <a:bodyPr/>
          <a:lstStyle/>
          <a:p>
            <a:r>
              <a:rPr lang="en-US"/>
              <a:t>Event listeners are the classes that implement the </a:t>
            </a:r>
          </a:p>
          <a:p>
            <a:pPr>
              <a:buFontTx/>
              <a:buNone/>
            </a:pPr>
            <a:r>
              <a:rPr lang="en-US"/>
              <a:t>	&lt;type&gt;Listener interfaces.</a:t>
            </a:r>
          </a:p>
          <a:p>
            <a:pPr>
              <a:buFontTx/>
              <a:buNone/>
            </a:pPr>
            <a:r>
              <a:rPr lang="en-US"/>
              <a:t>	</a:t>
            </a:r>
            <a:r>
              <a:rPr lang="en-US">
                <a:solidFill>
                  <a:schemeClr val="tx2"/>
                </a:solidFill>
              </a:rPr>
              <a:t>Example:</a:t>
            </a:r>
          </a:p>
          <a:p>
            <a:pPr>
              <a:buFontTx/>
              <a:buNone/>
            </a:pPr>
            <a:r>
              <a:rPr lang="en-US"/>
              <a:t>	</a:t>
            </a:r>
            <a:r>
              <a:rPr lang="en-US" sz="2400"/>
              <a:t>1. ActionListener receives action events</a:t>
            </a:r>
          </a:p>
          <a:p>
            <a:pPr>
              <a:buFontTx/>
              <a:buNone/>
            </a:pPr>
            <a:r>
              <a:rPr lang="en-US" sz="2400"/>
              <a:t>	2. MouseListener receives mouse events.</a:t>
            </a:r>
          </a:p>
          <a:p>
            <a:pPr>
              <a:buFontTx/>
              <a:buNone/>
            </a:pPr>
            <a:r>
              <a:rPr lang="en-US"/>
              <a:t>   </a:t>
            </a:r>
            <a:r>
              <a:rPr lang="en-US">
                <a:solidFill>
                  <a:schemeClr val="tx2"/>
                </a:solidFill>
              </a:rPr>
              <a:t>The following slides give you a brief overview on some of the listener types.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lstStyle/>
          <a:p>
            <a:pPr algn="l"/>
            <a:r>
              <a:rPr lang="en-US" dirty="0" smtClean="0"/>
              <a:t>Remote Applet</a:t>
            </a:r>
            <a:endParaRPr lang="en-US" dirty="0"/>
          </a:p>
        </p:txBody>
      </p:sp>
      <p:sp>
        <p:nvSpPr>
          <p:cNvPr id="3" name="Subtitle 2"/>
          <p:cNvSpPr>
            <a:spLocks noGrp="1"/>
          </p:cNvSpPr>
          <p:nvPr>
            <p:ph type="subTitle" idx="1"/>
          </p:nvPr>
        </p:nvSpPr>
        <p:spPr>
          <a:xfrm>
            <a:off x="609600" y="1752600"/>
            <a:ext cx="8153400" cy="4648200"/>
          </a:xfrm>
        </p:spPr>
        <p:txBody>
          <a:bodyPr>
            <a:normAutofit/>
          </a:bodyPr>
          <a:lstStyle/>
          <a:p>
            <a:pPr algn="just">
              <a:buFont typeface="Wingdings" pitchFamily="2" charset="2"/>
              <a:buChar char="v"/>
            </a:pPr>
            <a:r>
              <a:rPr lang="en-US" sz="2400" dirty="0">
                <a:solidFill>
                  <a:schemeClr val="tx1"/>
                </a:solidFill>
              </a:rPr>
              <a:t>A remote applet is that which is developed by someone else and stored on a remote computer connected to the internet</a:t>
            </a:r>
          </a:p>
        </p:txBody>
      </p:sp>
      <p:grpSp>
        <p:nvGrpSpPr>
          <p:cNvPr id="25" name="Group 24"/>
          <p:cNvGrpSpPr/>
          <p:nvPr/>
        </p:nvGrpSpPr>
        <p:grpSpPr>
          <a:xfrm>
            <a:off x="457200" y="3352800"/>
            <a:ext cx="3733800" cy="1866900"/>
            <a:chOff x="2743200" y="4076700"/>
            <a:chExt cx="3733800" cy="1866900"/>
          </a:xfrm>
        </p:grpSpPr>
        <p:sp>
          <p:nvSpPr>
            <p:cNvPr id="26" name="Rectangle 25"/>
            <p:cNvSpPr/>
            <p:nvPr/>
          </p:nvSpPr>
          <p:spPr>
            <a:xfrm rot="5400000">
              <a:off x="5086350" y="4552950"/>
              <a:ext cx="1866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5923754" y="3868647"/>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5923754" y="4152741"/>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5400000">
              <a:off x="5578783" y="4933313"/>
              <a:ext cx="811696" cy="4220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3"/>
            <p:cNvGrpSpPr/>
            <p:nvPr/>
          </p:nvGrpSpPr>
          <p:grpSpPr>
            <a:xfrm>
              <a:off x="2743200" y="4267200"/>
              <a:ext cx="2590800" cy="1676400"/>
              <a:chOff x="2743200" y="4267200"/>
              <a:chExt cx="2590800" cy="1676400"/>
            </a:xfrm>
          </p:grpSpPr>
          <p:grpSp>
            <p:nvGrpSpPr>
              <p:cNvPr id="32" name="Group 31"/>
              <p:cNvGrpSpPr/>
              <p:nvPr/>
            </p:nvGrpSpPr>
            <p:grpSpPr>
              <a:xfrm>
                <a:off x="2971800" y="4267200"/>
                <a:ext cx="1981200" cy="1219200"/>
                <a:chOff x="2590800" y="3352800"/>
                <a:chExt cx="1981200" cy="1219200"/>
              </a:xfrm>
            </p:grpSpPr>
            <p:sp>
              <p:nvSpPr>
                <p:cNvPr id="36" name="Rectangle 35"/>
                <p:cNvSpPr/>
                <p:nvPr/>
              </p:nvSpPr>
              <p:spPr>
                <a:xfrm>
                  <a:off x="2590800" y="3352800"/>
                  <a:ext cx="1981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743200" y="3505200"/>
                  <a:ext cx="1676400" cy="91440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743200" y="5715000"/>
                <a:ext cx="2590800" cy="228600"/>
              </a:xfrm>
              <a:prstGeom prst="rect">
                <a:avLst/>
              </a:pr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3618706" y="56007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153297" y="5601097"/>
                <a:ext cx="227806"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rot="10800000">
              <a:off x="49530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5105400" y="4724400"/>
            <a:ext cx="3733800" cy="1866900"/>
            <a:chOff x="2743200" y="4076700"/>
            <a:chExt cx="3733800" cy="1866900"/>
          </a:xfrm>
        </p:grpSpPr>
        <p:sp>
          <p:nvSpPr>
            <p:cNvPr id="39" name="Rectangle 38"/>
            <p:cNvSpPr/>
            <p:nvPr/>
          </p:nvSpPr>
          <p:spPr>
            <a:xfrm rot="5400000">
              <a:off x="5086350" y="4552950"/>
              <a:ext cx="1866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5400000">
              <a:off x="5923754" y="3868647"/>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5923754" y="4152741"/>
              <a:ext cx="121754" cy="5627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5400000">
              <a:off x="5578783" y="4933313"/>
              <a:ext cx="811696" cy="4220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23"/>
            <p:cNvGrpSpPr/>
            <p:nvPr/>
          </p:nvGrpSpPr>
          <p:grpSpPr>
            <a:xfrm>
              <a:off x="2743200" y="4267200"/>
              <a:ext cx="2590800" cy="1676400"/>
              <a:chOff x="2743200" y="4267200"/>
              <a:chExt cx="2590800" cy="1676400"/>
            </a:xfrm>
          </p:grpSpPr>
          <p:grpSp>
            <p:nvGrpSpPr>
              <p:cNvPr id="45" name="Group 44"/>
              <p:cNvGrpSpPr/>
              <p:nvPr/>
            </p:nvGrpSpPr>
            <p:grpSpPr>
              <a:xfrm>
                <a:off x="2971800" y="4267200"/>
                <a:ext cx="1981200" cy="1219200"/>
                <a:chOff x="2590800" y="3352800"/>
                <a:chExt cx="1981200" cy="1219200"/>
              </a:xfrm>
            </p:grpSpPr>
            <p:sp>
              <p:nvSpPr>
                <p:cNvPr id="49" name="Rectangle 48"/>
                <p:cNvSpPr/>
                <p:nvPr/>
              </p:nvSpPr>
              <p:spPr>
                <a:xfrm>
                  <a:off x="2590800" y="3352800"/>
                  <a:ext cx="1981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2743200" y="3505200"/>
                  <a:ext cx="1676400" cy="91440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2743200" y="5715000"/>
                <a:ext cx="2590800" cy="228600"/>
              </a:xfrm>
              <a:prstGeom prst="rect">
                <a:avLst/>
              </a:pr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5400000">
                <a:off x="3618706" y="56007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4153297" y="5601097"/>
                <a:ext cx="227806"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rot="10800000">
              <a:off x="49530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4" name="Elbow Connector 53"/>
          <p:cNvCxnSpPr>
            <a:stCxn id="26" idx="0"/>
            <a:endCxn id="39" idx="0"/>
          </p:cNvCxnSpPr>
          <p:nvPr/>
        </p:nvCxnSpPr>
        <p:spPr>
          <a:xfrm>
            <a:off x="4191000" y="4286250"/>
            <a:ext cx="4648200" cy="1371600"/>
          </a:xfrm>
          <a:prstGeom prst="bentConnector3">
            <a:avLst>
              <a:gd name="adj1" fmla="val 103775"/>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172200" y="4191000"/>
            <a:ext cx="958789" cy="369332"/>
          </a:xfrm>
          <a:prstGeom prst="rect">
            <a:avLst/>
          </a:prstGeom>
          <a:noFill/>
        </p:spPr>
        <p:txBody>
          <a:bodyPr wrap="none" rtlCol="0">
            <a:spAutoFit/>
          </a:bodyPr>
          <a:lstStyle/>
          <a:p>
            <a:r>
              <a:rPr lang="en-US" b="1" dirty="0" smtClean="0"/>
              <a:t>Internet</a:t>
            </a:r>
            <a:endParaRPr lang="en-US" b="1" dirty="0"/>
          </a:p>
        </p:txBody>
      </p:sp>
      <p:sp>
        <p:nvSpPr>
          <p:cNvPr id="57" name="TextBox 56"/>
          <p:cNvSpPr txBox="1"/>
          <p:nvPr/>
        </p:nvSpPr>
        <p:spPr>
          <a:xfrm>
            <a:off x="7467600" y="4355068"/>
            <a:ext cx="1619546" cy="369332"/>
          </a:xfrm>
          <a:prstGeom prst="rect">
            <a:avLst/>
          </a:prstGeom>
          <a:noFill/>
        </p:spPr>
        <p:txBody>
          <a:bodyPr wrap="none" rtlCol="0">
            <a:spAutoFit/>
          </a:bodyPr>
          <a:lstStyle/>
          <a:p>
            <a:r>
              <a:rPr lang="en-US" b="1" dirty="0" smtClean="0"/>
              <a:t>Remote Applet</a:t>
            </a:r>
            <a:endParaRPr lang="en-US" b="1" dirty="0"/>
          </a:p>
        </p:txBody>
      </p:sp>
      <p:sp>
        <p:nvSpPr>
          <p:cNvPr id="58" name="TextBox 57"/>
          <p:cNvSpPr txBox="1"/>
          <p:nvPr/>
        </p:nvSpPr>
        <p:spPr>
          <a:xfrm>
            <a:off x="838200" y="5181600"/>
            <a:ext cx="1677703" cy="369332"/>
          </a:xfrm>
          <a:prstGeom prst="rect">
            <a:avLst/>
          </a:prstGeom>
          <a:noFill/>
        </p:spPr>
        <p:txBody>
          <a:bodyPr wrap="none" rtlCol="0">
            <a:spAutoFit/>
          </a:bodyPr>
          <a:lstStyle/>
          <a:p>
            <a:r>
              <a:rPr lang="en-US" b="1" dirty="0" smtClean="0"/>
              <a:t>Local Computer</a:t>
            </a:r>
            <a:endParaRPr lang="en-US" b="1" dirty="0"/>
          </a:p>
        </p:txBody>
      </p:sp>
      <p:sp>
        <p:nvSpPr>
          <p:cNvPr id="59" name="TextBox 58"/>
          <p:cNvSpPr txBox="1"/>
          <p:nvPr/>
        </p:nvSpPr>
        <p:spPr>
          <a:xfrm>
            <a:off x="5410200" y="6564868"/>
            <a:ext cx="1937325" cy="369332"/>
          </a:xfrm>
          <a:prstGeom prst="rect">
            <a:avLst/>
          </a:prstGeom>
          <a:noFill/>
        </p:spPr>
        <p:txBody>
          <a:bodyPr wrap="none" rtlCol="0">
            <a:spAutoFit/>
          </a:bodyPr>
          <a:lstStyle/>
          <a:p>
            <a:r>
              <a:rPr lang="en-US" b="1" dirty="0" smtClean="0"/>
              <a:t>Remote Computer</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The ActionListener Method</a:t>
            </a:r>
          </a:p>
        </p:txBody>
      </p:sp>
      <p:sp>
        <p:nvSpPr>
          <p:cNvPr id="97283" name="Rectangle 3"/>
          <p:cNvSpPr>
            <a:spLocks noGrp="1" noChangeArrowheads="1"/>
          </p:cNvSpPr>
          <p:nvPr>
            <p:ph type="body" idx="1"/>
          </p:nvPr>
        </p:nvSpPr>
        <p:spPr>
          <a:xfrm>
            <a:off x="457200" y="1905000"/>
            <a:ext cx="8208963" cy="4572000"/>
          </a:xfrm>
        </p:spPr>
        <p:txBody>
          <a:bodyPr/>
          <a:lstStyle/>
          <a:p>
            <a:r>
              <a:rPr lang="en-US"/>
              <a:t>It contains exactly one method.</a:t>
            </a:r>
          </a:p>
          <a:p>
            <a:endParaRPr lang="en-US"/>
          </a:p>
          <a:p>
            <a:pPr>
              <a:buFontTx/>
              <a:buNone/>
            </a:pPr>
            <a:r>
              <a:rPr lang="en-US"/>
              <a:t>	Example:</a:t>
            </a:r>
          </a:p>
          <a:p>
            <a:pPr>
              <a:buFontTx/>
              <a:buNone/>
            </a:pPr>
            <a:r>
              <a:rPr lang="en-US"/>
              <a:t>	</a:t>
            </a:r>
            <a:r>
              <a:rPr lang="en-US" sz="2000" b="1">
                <a:solidFill>
                  <a:schemeClr val="accent2"/>
                </a:solidFill>
                <a:latin typeface="Courier New" pitchFamily="49" charset="0"/>
              </a:rPr>
              <a:t>public void actionPerformed(ActionEvent e)</a:t>
            </a:r>
          </a:p>
          <a:p>
            <a:pPr>
              <a:buFontTx/>
              <a:buNone/>
            </a:pPr>
            <a:r>
              <a:rPr lang="en-US"/>
              <a:t>	The above code contains the handler for the ActionEvent e that occurred.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The MouseListener Methods</a:t>
            </a:r>
          </a:p>
        </p:txBody>
      </p:sp>
      <p:sp>
        <p:nvSpPr>
          <p:cNvPr id="98307" name="Rectangle 3"/>
          <p:cNvSpPr>
            <a:spLocks noGrp="1" noChangeArrowheads="1"/>
          </p:cNvSpPr>
          <p:nvPr>
            <p:ph type="body" idx="1"/>
          </p:nvPr>
        </p:nvSpPr>
        <p:spPr>
          <a:xfrm>
            <a:off x="457200" y="1905000"/>
            <a:ext cx="8208963" cy="4572000"/>
          </a:xfrm>
        </p:spPr>
        <p:txBody>
          <a:bodyPr/>
          <a:lstStyle/>
          <a:p>
            <a:r>
              <a:rPr lang="en-US"/>
              <a:t>Event handling when the mouse is clicked.</a:t>
            </a:r>
          </a:p>
          <a:p>
            <a:pPr>
              <a:buFontTx/>
              <a:buNone/>
            </a:pPr>
            <a:r>
              <a:rPr lang="en-US" sz="2000" b="1">
                <a:latin typeface="Courier New" pitchFamily="49" charset="0"/>
              </a:rPr>
              <a:t>	</a:t>
            </a:r>
            <a:r>
              <a:rPr lang="en-US" sz="2000" b="1">
                <a:solidFill>
                  <a:schemeClr val="accent2"/>
                </a:solidFill>
                <a:latin typeface="Courier New" pitchFamily="49" charset="0"/>
              </a:rPr>
              <a:t>public void mouseClicked(MouseEvent e)</a:t>
            </a:r>
          </a:p>
          <a:p>
            <a:r>
              <a:rPr lang="en-US"/>
              <a:t>Event handling when the mouse enters a component.</a:t>
            </a:r>
          </a:p>
          <a:p>
            <a:pPr>
              <a:buFontTx/>
              <a:buNone/>
            </a:pPr>
            <a:r>
              <a:rPr lang="en-US" sz="2000" b="1">
                <a:latin typeface="Courier New" pitchFamily="49" charset="0"/>
              </a:rPr>
              <a:t>	</a:t>
            </a:r>
            <a:r>
              <a:rPr lang="en-US" sz="2000" b="1">
                <a:solidFill>
                  <a:schemeClr val="accent2"/>
                </a:solidFill>
                <a:latin typeface="Courier New" pitchFamily="49" charset="0"/>
              </a:rPr>
              <a:t>public void mouseEntered(MouseEvent e)</a:t>
            </a:r>
          </a:p>
          <a:p>
            <a:r>
              <a:rPr lang="en-US"/>
              <a:t>Event handling when the mouse exits a component.</a:t>
            </a:r>
          </a:p>
          <a:p>
            <a:pPr>
              <a:buFontTx/>
              <a:buNone/>
            </a:pPr>
            <a:r>
              <a:rPr lang="en-US" sz="2000" b="1">
                <a:latin typeface="Courier New" pitchFamily="49" charset="0"/>
              </a:rPr>
              <a:t>	</a:t>
            </a:r>
            <a:r>
              <a:rPr lang="en-US" sz="2000" b="1">
                <a:solidFill>
                  <a:schemeClr val="accent2"/>
                </a:solidFill>
                <a:latin typeface="Courier New" pitchFamily="49" charset="0"/>
              </a:rPr>
              <a:t>public void mouseExited(MouseEvent 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17500" y="52388"/>
            <a:ext cx="7302500" cy="1431925"/>
          </a:xfrm>
        </p:spPr>
        <p:txBody>
          <a:bodyPr>
            <a:normAutofit fontScale="90000"/>
          </a:bodyPr>
          <a:lstStyle/>
          <a:p>
            <a:r>
              <a:rPr lang="en-US"/>
              <a:t>The MouseListener Methods (contd..)</a:t>
            </a:r>
          </a:p>
        </p:txBody>
      </p:sp>
      <p:sp>
        <p:nvSpPr>
          <p:cNvPr id="99331" name="Rectangle 3"/>
          <p:cNvSpPr>
            <a:spLocks noGrp="1" noChangeArrowheads="1"/>
          </p:cNvSpPr>
          <p:nvPr>
            <p:ph type="body" idx="1"/>
          </p:nvPr>
        </p:nvSpPr>
        <p:spPr>
          <a:xfrm>
            <a:off x="1022350" y="1981200"/>
            <a:ext cx="7286625" cy="3505200"/>
          </a:xfrm>
        </p:spPr>
        <p:txBody>
          <a:bodyPr/>
          <a:lstStyle/>
          <a:p>
            <a:r>
              <a:rPr lang="en-US"/>
              <a:t>Event handling when the mouse button is pressed on a component.</a:t>
            </a:r>
          </a:p>
          <a:p>
            <a:pPr>
              <a:buFontTx/>
              <a:buNone/>
            </a:pPr>
            <a:r>
              <a:rPr lang="en-US" sz="2000" b="1">
                <a:latin typeface="Courier New" pitchFamily="49" charset="0"/>
              </a:rPr>
              <a:t>	</a:t>
            </a:r>
            <a:r>
              <a:rPr lang="en-US" sz="2000" b="1">
                <a:solidFill>
                  <a:schemeClr val="accent2"/>
                </a:solidFill>
                <a:latin typeface="Courier New" pitchFamily="49" charset="0"/>
              </a:rPr>
              <a:t>public void mousePressed(MouseEvent e)</a:t>
            </a:r>
          </a:p>
          <a:p>
            <a:r>
              <a:rPr lang="en-US"/>
              <a:t>Event handling when the mouse button is released on a component.</a:t>
            </a:r>
          </a:p>
          <a:p>
            <a:pPr>
              <a:buFontTx/>
              <a:buNone/>
            </a:pPr>
            <a:r>
              <a:rPr lang="en-US" sz="2000" b="1">
                <a:latin typeface="Courier New" pitchFamily="49" charset="0"/>
              </a:rPr>
              <a:t>	</a:t>
            </a:r>
            <a:r>
              <a:rPr lang="en-US" sz="2000" b="1">
                <a:solidFill>
                  <a:schemeClr val="accent2"/>
                </a:solidFill>
                <a:latin typeface="Courier New" pitchFamily="49" charset="0"/>
              </a:rPr>
              <a:t>public void mouseReleased(MouseEvent 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17500" y="52388"/>
            <a:ext cx="7302500" cy="1431925"/>
          </a:xfrm>
        </p:spPr>
        <p:txBody>
          <a:bodyPr>
            <a:normAutofit fontScale="90000"/>
          </a:bodyPr>
          <a:lstStyle/>
          <a:p>
            <a:r>
              <a:rPr lang="en-US"/>
              <a:t>The MouseMotionListener Methods </a:t>
            </a:r>
          </a:p>
        </p:txBody>
      </p:sp>
      <p:sp>
        <p:nvSpPr>
          <p:cNvPr id="100355" name="Rectangle 3"/>
          <p:cNvSpPr>
            <a:spLocks noGrp="1" noChangeArrowheads="1"/>
          </p:cNvSpPr>
          <p:nvPr>
            <p:ph type="body" idx="1"/>
          </p:nvPr>
        </p:nvSpPr>
        <p:spPr>
          <a:xfrm>
            <a:off x="457200" y="1676400"/>
            <a:ext cx="8208963" cy="4572000"/>
          </a:xfrm>
        </p:spPr>
        <p:txBody>
          <a:bodyPr/>
          <a:lstStyle/>
          <a:p>
            <a:r>
              <a:rPr lang="en-US"/>
              <a:t>Invoked when the mouse button is pressed over a component and dragged. Called several times as the mouse is dragged</a:t>
            </a:r>
          </a:p>
          <a:p>
            <a:pPr>
              <a:buFontTx/>
              <a:buNone/>
            </a:pPr>
            <a:r>
              <a:rPr lang="en-US" sz="2000" b="1">
                <a:latin typeface="Courier New" pitchFamily="49" charset="0"/>
              </a:rPr>
              <a:t>	</a:t>
            </a:r>
            <a:r>
              <a:rPr lang="en-US" sz="2000" b="1">
                <a:solidFill>
                  <a:schemeClr val="accent2"/>
                </a:solidFill>
                <a:latin typeface="Courier New" pitchFamily="49" charset="0"/>
              </a:rPr>
              <a:t>public void mouseDragged(MouseEvent e)</a:t>
            </a:r>
          </a:p>
          <a:p>
            <a:r>
              <a:rPr lang="en-US"/>
              <a:t>Invoked when the mouse cursor has been moved onto a component but no buttons have been pushed. </a:t>
            </a:r>
          </a:p>
          <a:p>
            <a:pPr>
              <a:buFontTx/>
              <a:buNone/>
            </a:pPr>
            <a:r>
              <a:rPr lang="en-US" sz="2000" b="1">
                <a:latin typeface="Courier New" pitchFamily="49" charset="0"/>
              </a:rPr>
              <a:t>	</a:t>
            </a:r>
            <a:r>
              <a:rPr lang="en-US" sz="2000" b="1">
                <a:solidFill>
                  <a:schemeClr val="accent2"/>
                </a:solidFill>
                <a:latin typeface="Courier New" pitchFamily="49" charset="0"/>
              </a:rPr>
              <a:t>public void mouseMoved(MouseEvent 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pPr algn="l"/>
            <a:r>
              <a:rPr lang="en-US" dirty="0" smtClean="0"/>
              <a:t>Applet Life Cycle</a:t>
            </a:r>
            <a:endParaRPr lang="en-US" dirty="0"/>
          </a:p>
        </p:txBody>
      </p:sp>
      <p:sp>
        <p:nvSpPr>
          <p:cNvPr id="3" name="Subtitle 2"/>
          <p:cNvSpPr>
            <a:spLocks noGrp="1"/>
          </p:cNvSpPr>
          <p:nvPr>
            <p:ph type="subTitle" idx="1"/>
          </p:nvPr>
        </p:nvSpPr>
        <p:spPr>
          <a:xfrm>
            <a:off x="533400" y="1752600"/>
            <a:ext cx="8229600" cy="4572000"/>
          </a:xfrm>
        </p:spPr>
        <p:txBody>
          <a:bodyPr>
            <a:normAutofit/>
          </a:bodyPr>
          <a:lstStyle/>
          <a:p>
            <a:pPr algn="just"/>
            <a:r>
              <a:rPr lang="en-US" dirty="0" smtClean="0">
                <a:solidFill>
                  <a:srgbClr val="00B050"/>
                </a:solidFill>
                <a:latin typeface="Cambria" pitchFamily="18" charset="0"/>
              </a:rPr>
              <a:t>In a applet life cycle contain four stages</a:t>
            </a:r>
          </a:p>
          <a:p>
            <a:pPr algn="just">
              <a:buFont typeface="Wingdings" pitchFamily="2" charset="2"/>
              <a:buChar char="v"/>
            </a:pPr>
            <a:r>
              <a:rPr lang="en-US" dirty="0" smtClean="0">
                <a:solidFill>
                  <a:srgbClr val="C00000"/>
                </a:solidFill>
              </a:rPr>
              <a:t>Born on Initialization </a:t>
            </a:r>
            <a:r>
              <a:rPr lang="en-US" dirty="0">
                <a:solidFill>
                  <a:srgbClr val="C00000"/>
                </a:solidFill>
              </a:rPr>
              <a:t>State</a:t>
            </a:r>
          </a:p>
          <a:p>
            <a:pPr algn="just">
              <a:buFont typeface="Wingdings" pitchFamily="2" charset="2"/>
              <a:buChar char="v"/>
            </a:pPr>
            <a:r>
              <a:rPr lang="en-US" dirty="0">
                <a:solidFill>
                  <a:srgbClr val="C00000"/>
                </a:solidFill>
              </a:rPr>
              <a:t>Running State</a:t>
            </a:r>
          </a:p>
          <a:p>
            <a:pPr algn="just">
              <a:buFont typeface="Wingdings" pitchFamily="2" charset="2"/>
              <a:buChar char="v"/>
            </a:pPr>
            <a:r>
              <a:rPr lang="en-US" dirty="0">
                <a:solidFill>
                  <a:srgbClr val="C00000"/>
                </a:solidFill>
              </a:rPr>
              <a:t>Idle State.</a:t>
            </a:r>
          </a:p>
          <a:p>
            <a:pPr algn="just">
              <a:buFont typeface="Wingdings" pitchFamily="2" charset="2"/>
              <a:buChar char="v"/>
            </a:pPr>
            <a:r>
              <a:rPr lang="en-US" dirty="0">
                <a:solidFill>
                  <a:srgbClr val="C00000"/>
                </a:solidFill>
              </a:rPr>
              <a:t>Dead State.</a:t>
            </a:r>
          </a:p>
        </p:txBody>
      </p:sp>
      <p:sp>
        <p:nvSpPr>
          <p:cNvPr id="4" name="Oval 3"/>
          <p:cNvSpPr/>
          <p:nvPr/>
        </p:nvSpPr>
        <p:spPr>
          <a:xfrm>
            <a:off x="4876800" y="29718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76800" y="43434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43434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553200" y="57150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4"/>
            <a:endCxn id="5" idx="0"/>
          </p:cNvCxnSpPr>
          <p:nvPr/>
        </p:nvCxnSpPr>
        <p:spPr>
          <a:xfrm rot="5400000">
            <a:off x="5029200" y="4076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7"/>
            <a:endCxn id="6" idx="1"/>
          </p:cNvCxnSpPr>
          <p:nvPr/>
        </p:nvCxnSpPr>
        <p:spPr>
          <a:xfrm rot="5400000" flipH="1" flipV="1">
            <a:off x="6134100" y="3924299"/>
            <a:ext cx="1588" cy="1083704"/>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5"/>
            <a:endCxn id="6" idx="3"/>
          </p:cNvCxnSpPr>
          <p:nvPr/>
        </p:nvCxnSpPr>
        <p:spPr>
          <a:xfrm rot="16200000" flipH="1">
            <a:off x="6134100" y="4516997"/>
            <a:ext cx="1588" cy="108370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4"/>
            <a:endCxn id="7" idx="0"/>
          </p:cNvCxnSpPr>
          <p:nvPr/>
        </p:nvCxnSpPr>
        <p:spPr>
          <a:xfrm rot="5400000">
            <a:off x="6705600" y="544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95800" y="3810000"/>
            <a:ext cx="791563" cy="369332"/>
          </a:xfrm>
          <a:prstGeom prst="rect">
            <a:avLst/>
          </a:prstGeom>
          <a:noFill/>
        </p:spPr>
        <p:txBody>
          <a:bodyPr wrap="none" rtlCol="0">
            <a:spAutoFit/>
          </a:bodyPr>
          <a:lstStyle/>
          <a:p>
            <a:r>
              <a:rPr lang="en-US" b="1" dirty="0" smtClean="0"/>
              <a:t>Start()</a:t>
            </a:r>
            <a:endParaRPr lang="en-US" b="1" dirty="0"/>
          </a:p>
        </p:txBody>
      </p:sp>
      <p:sp>
        <p:nvSpPr>
          <p:cNvPr id="25" name="TextBox 24"/>
          <p:cNvSpPr txBox="1"/>
          <p:nvPr/>
        </p:nvSpPr>
        <p:spPr>
          <a:xfrm>
            <a:off x="5761637" y="4114800"/>
            <a:ext cx="762709" cy="369332"/>
          </a:xfrm>
          <a:prstGeom prst="rect">
            <a:avLst/>
          </a:prstGeom>
          <a:noFill/>
        </p:spPr>
        <p:txBody>
          <a:bodyPr wrap="none" rtlCol="0">
            <a:spAutoFit/>
          </a:bodyPr>
          <a:lstStyle/>
          <a:p>
            <a:r>
              <a:rPr lang="en-US" b="1" dirty="0" smtClean="0"/>
              <a:t>Stop()</a:t>
            </a:r>
            <a:endParaRPr lang="en-US" b="1" dirty="0"/>
          </a:p>
        </p:txBody>
      </p:sp>
      <p:sp>
        <p:nvSpPr>
          <p:cNvPr id="26" name="TextBox 25"/>
          <p:cNvSpPr txBox="1"/>
          <p:nvPr/>
        </p:nvSpPr>
        <p:spPr>
          <a:xfrm>
            <a:off x="5029200" y="3124200"/>
            <a:ext cx="685800" cy="369332"/>
          </a:xfrm>
          <a:prstGeom prst="rect">
            <a:avLst/>
          </a:prstGeom>
          <a:noFill/>
        </p:spPr>
        <p:txBody>
          <a:bodyPr wrap="square" rtlCol="0">
            <a:spAutoFit/>
          </a:bodyPr>
          <a:lstStyle/>
          <a:p>
            <a:r>
              <a:rPr lang="en-US" b="1" dirty="0" smtClean="0"/>
              <a:t>Born</a:t>
            </a:r>
            <a:endParaRPr lang="en-US" b="1" dirty="0"/>
          </a:p>
        </p:txBody>
      </p:sp>
      <p:sp>
        <p:nvSpPr>
          <p:cNvPr id="27" name="TextBox 26"/>
          <p:cNvSpPr txBox="1"/>
          <p:nvPr/>
        </p:nvSpPr>
        <p:spPr>
          <a:xfrm>
            <a:off x="4800600" y="4572000"/>
            <a:ext cx="973343" cy="369332"/>
          </a:xfrm>
          <a:prstGeom prst="rect">
            <a:avLst/>
          </a:prstGeom>
          <a:noFill/>
        </p:spPr>
        <p:txBody>
          <a:bodyPr wrap="none" rtlCol="0">
            <a:spAutoFit/>
          </a:bodyPr>
          <a:lstStyle/>
          <a:p>
            <a:r>
              <a:rPr lang="en-US" b="1" dirty="0" smtClean="0"/>
              <a:t>Running</a:t>
            </a:r>
            <a:endParaRPr lang="en-US" b="1" dirty="0"/>
          </a:p>
        </p:txBody>
      </p:sp>
      <p:sp>
        <p:nvSpPr>
          <p:cNvPr id="28" name="TextBox 27"/>
          <p:cNvSpPr txBox="1"/>
          <p:nvPr/>
        </p:nvSpPr>
        <p:spPr>
          <a:xfrm>
            <a:off x="6705600" y="4572000"/>
            <a:ext cx="540533" cy="369332"/>
          </a:xfrm>
          <a:prstGeom prst="rect">
            <a:avLst/>
          </a:prstGeom>
          <a:noFill/>
        </p:spPr>
        <p:txBody>
          <a:bodyPr wrap="none" rtlCol="0">
            <a:spAutoFit/>
          </a:bodyPr>
          <a:lstStyle/>
          <a:p>
            <a:r>
              <a:rPr lang="en-US" b="1" dirty="0" smtClean="0"/>
              <a:t>Idle</a:t>
            </a:r>
            <a:endParaRPr lang="en-US" b="1" dirty="0"/>
          </a:p>
        </p:txBody>
      </p:sp>
      <p:sp>
        <p:nvSpPr>
          <p:cNvPr id="29" name="TextBox 28"/>
          <p:cNvSpPr txBox="1"/>
          <p:nvPr/>
        </p:nvSpPr>
        <p:spPr>
          <a:xfrm>
            <a:off x="6629400" y="5943600"/>
            <a:ext cx="683200" cy="369332"/>
          </a:xfrm>
          <a:prstGeom prst="rect">
            <a:avLst/>
          </a:prstGeom>
          <a:noFill/>
        </p:spPr>
        <p:txBody>
          <a:bodyPr wrap="none" rtlCol="0">
            <a:spAutoFit/>
          </a:bodyPr>
          <a:lstStyle/>
          <a:p>
            <a:r>
              <a:rPr lang="en-US" b="1" dirty="0" smtClean="0"/>
              <a:t>Dead</a:t>
            </a:r>
            <a:endParaRPr lang="en-US" b="1" dirty="0"/>
          </a:p>
        </p:txBody>
      </p:sp>
      <p:sp>
        <p:nvSpPr>
          <p:cNvPr id="30" name="TextBox 29"/>
          <p:cNvSpPr txBox="1"/>
          <p:nvPr/>
        </p:nvSpPr>
        <p:spPr>
          <a:xfrm>
            <a:off x="5715000" y="5105400"/>
            <a:ext cx="791563" cy="369332"/>
          </a:xfrm>
          <a:prstGeom prst="rect">
            <a:avLst/>
          </a:prstGeom>
          <a:noFill/>
        </p:spPr>
        <p:txBody>
          <a:bodyPr wrap="none" rtlCol="0">
            <a:spAutoFit/>
          </a:bodyPr>
          <a:lstStyle/>
          <a:p>
            <a:r>
              <a:rPr lang="en-US" b="1" dirty="0" smtClean="0"/>
              <a:t>Start()</a:t>
            </a:r>
            <a:endParaRPr lang="en-US" b="1" dirty="0"/>
          </a:p>
        </p:txBody>
      </p:sp>
      <p:sp>
        <p:nvSpPr>
          <p:cNvPr id="31" name="TextBox 30"/>
          <p:cNvSpPr txBox="1"/>
          <p:nvPr/>
        </p:nvSpPr>
        <p:spPr>
          <a:xfrm>
            <a:off x="7010400" y="5257800"/>
            <a:ext cx="1069203" cy="369332"/>
          </a:xfrm>
          <a:prstGeom prst="rect">
            <a:avLst/>
          </a:prstGeom>
          <a:noFill/>
        </p:spPr>
        <p:txBody>
          <a:bodyPr wrap="none" rtlCol="0">
            <a:spAutoFit/>
          </a:bodyPr>
          <a:lstStyle/>
          <a:p>
            <a:r>
              <a:rPr lang="en-US" b="1" dirty="0" smtClean="0"/>
              <a:t>Destroy()</a:t>
            </a:r>
            <a:endParaRPr lang="en-US" b="1" dirty="0"/>
          </a:p>
        </p:txBody>
      </p:sp>
      <p:sp>
        <p:nvSpPr>
          <p:cNvPr id="32" name="TextBox 31"/>
          <p:cNvSpPr txBox="1"/>
          <p:nvPr/>
        </p:nvSpPr>
        <p:spPr>
          <a:xfrm>
            <a:off x="4743337" y="5269468"/>
            <a:ext cx="819263" cy="369332"/>
          </a:xfrm>
          <a:prstGeom prst="rect">
            <a:avLst/>
          </a:prstGeom>
          <a:noFill/>
        </p:spPr>
        <p:txBody>
          <a:bodyPr wrap="none" rtlCol="0">
            <a:spAutoFit/>
          </a:bodyPr>
          <a:lstStyle/>
          <a:p>
            <a:r>
              <a:rPr lang="en-US" b="1" dirty="0" smtClean="0"/>
              <a:t>Paint()</a:t>
            </a:r>
            <a:endParaRPr lang="en-US" b="1" dirty="0"/>
          </a:p>
        </p:txBody>
      </p:sp>
      <p:sp>
        <p:nvSpPr>
          <p:cNvPr id="36" name="Arc 35"/>
          <p:cNvSpPr/>
          <p:nvPr/>
        </p:nvSpPr>
        <p:spPr>
          <a:xfrm rot="3422611" flipH="1" flipV="1">
            <a:off x="4792620" y="4083432"/>
            <a:ext cx="477088" cy="1683898"/>
          </a:xfrm>
          <a:prstGeom prst="arc">
            <a:avLst>
              <a:gd name="adj1" fmla="val 11293042"/>
              <a:gd name="adj2" fmla="val 20798986"/>
            </a:avLst>
          </a:pr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3543398" y="4419600"/>
            <a:ext cx="876202" cy="369332"/>
          </a:xfrm>
          <a:prstGeom prst="rect">
            <a:avLst/>
          </a:prstGeom>
          <a:noFill/>
        </p:spPr>
        <p:txBody>
          <a:bodyPr wrap="none" rtlCol="0">
            <a:spAutoFit/>
          </a:bodyPr>
          <a:lstStyle/>
          <a:p>
            <a:r>
              <a:rPr lang="en-US" b="1" dirty="0" smtClean="0"/>
              <a:t>Display</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init method()</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This is the method which is called by the browser only one time after loading the applet. In this method we write some block of statements which will perform one time operations, such as, obtaining the resources like opening the files, obtaining the database connection, initializing the parameters, etc.</a:t>
            </a:r>
          </a:p>
          <a:p>
            <a:pPr marL="0" indent="0" algn="just">
              <a:buNone/>
            </a:pPr>
            <a:endParaRPr lang="en-US" sz="2400" dirty="0" smtClean="0"/>
          </a:p>
          <a:p>
            <a:pPr marL="0" indent="0" algn="just">
              <a:buNone/>
            </a:pPr>
            <a:r>
              <a:rPr lang="en-US" sz="2400" dirty="0" smtClean="0"/>
              <a:t>Syntax- </a:t>
            </a:r>
            <a:r>
              <a:rPr lang="en-US" dirty="0" smtClean="0">
                <a:solidFill>
                  <a:srgbClr val="C00000"/>
                </a:solidFill>
              </a:rPr>
              <a:t>public void init()</a:t>
            </a:r>
          </a:p>
          <a:p>
            <a:pPr marL="0" indent="0" algn="just">
              <a:buNone/>
            </a:pPr>
            <a:r>
              <a:rPr lang="en-US" sz="2400" dirty="0" smtClean="0"/>
              <a:t>	{</a:t>
            </a:r>
          </a:p>
          <a:p>
            <a:pPr marL="0" indent="0" algn="just">
              <a:buNone/>
            </a:pPr>
            <a:r>
              <a:rPr lang="en-US" sz="2400" dirty="0" smtClean="0"/>
              <a:t>		//do initialization or write code that execute one 		//time</a:t>
            </a:r>
          </a:p>
          <a:p>
            <a:pPr marL="0" indent="0" algn="just">
              <a:buNone/>
            </a:pPr>
            <a:r>
              <a:rPr lang="en-US" sz="2400" dirty="0" smtClean="0"/>
              <a:t>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start method()</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After calling the init method, the next method which is from second request to sub-sequent requests the start method only will be called i.e., start method will be called each and every time. In this method we write the block of statement which provides business logic.</a:t>
            </a:r>
          </a:p>
          <a:p>
            <a:pPr marL="0" indent="0" algn="just">
              <a:buNone/>
            </a:pPr>
            <a:endParaRPr lang="en-US" sz="2400" dirty="0" smtClean="0"/>
          </a:p>
          <a:p>
            <a:pPr marL="0" indent="0" algn="just">
              <a:buNone/>
            </a:pPr>
            <a:r>
              <a:rPr lang="en-US" sz="2400" dirty="0" smtClean="0"/>
              <a:t>Syntax- </a:t>
            </a:r>
            <a:r>
              <a:rPr lang="en-US" dirty="0" smtClean="0">
                <a:solidFill>
                  <a:srgbClr val="C00000"/>
                </a:solidFill>
              </a:rPr>
              <a:t>public void start()</a:t>
            </a:r>
          </a:p>
          <a:p>
            <a:pPr marL="0" indent="0" algn="just">
              <a:buNone/>
            </a:pPr>
            <a:r>
              <a:rPr lang="en-US" sz="2400" dirty="0" smtClean="0"/>
              <a:t>	 {</a:t>
            </a:r>
          </a:p>
          <a:p>
            <a:pPr marL="0" indent="0" algn="just">
              <a:buNone/>
            </a:pPr>
            <a:r>
              <a:rPr lang="en-US" sz="2400" dirty="0" smtClean="0"/>
              <a:t>		//Actual applet code</a:t>
            </a:r>
          </a:p>
          <a:p>
            <a:pPr marL="0" indent="0" algn="just">
              <a:buNone/>
            </a:pPr>
            <a:r>
              <a:rPr lang="en-U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Stop() method</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This is the method which is called by the browser when we minimize the window. In this method we write the block of statements which will temporarily releases the resources which are obtained in init method.</a:t>
            </a:r>
          </a:p>
          <a:p>
            <a:pPr marL="0" indent="0" algn="just">
              <a:buNone/>
            </a:pPr>
            <a:endParaRPr lang="en-US" sz="2400" dirty="0" smtClean="0"/>
          </a:p>
          <a:p>
            <a:pPr marL="0" indent="0" algn="just">
              <a:buNone/>
            </a:pPr>
            <a:r>
              <a:rPr lang="en-US" sz="2400" dirty="0" smtClean="0"/>
              <a:t>Syntax-</a:t>
            </a:r>
            <a:r>
              <a:rPr lang="en-US" dirty="0" smtClean="0">
                <a:solidFill>
                  <a:srgbClr val="C00000"/>
                </a:solidFill>
              </a:rPr>
              <a:t>public void stop()</a:t>
            </a:r>
          </a:p>
          <a:p>
            <a:pPr marL="0" indent="0" algn="just">
              <a:buNone/>
            </a:pPr>
            <a:r>
              <a:rPr lang="en-US" sz="2400" dirty="0" smtClean="0"/>
              <a:t>	{</a:t>
            </a:r>
          </a:p>
          <a:p>
            <a:pPr marL="0" indent="0" algn="just">
              <a:buNone/>
            </a:pPr>
            <a:r>
              <a:rPr lang="en-US" sz="2400" dirty="0" smtClean="0"/>
              <a:t>		//Background computation code</a:t>
            </a:r>
          </a:p>
          <a:p>
            <a:pPr marL="0" indent="0" algn="just">
              <a:buNone/>
            </a:pPr>
            <a:r>
              <a:rPr lang="en-US" sz="2400" dirty="0" smtClean="0"/>
              <a:t>	}</a:t>
            </a:r>
          </a:p>
          <a:p>
            <a:pPr marL="0" indent="0" algn="just">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destroy() method</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This is the method which will be called by the browser when we close the window button or when we terminate the applet application. In this method we write same block of statements which will releases the resources permanently which are obtained in init() method.</a:t>
            </a:r>
          </a:p>
          <a:p>
            <a:pPr marL="0" indent="0" algn="just">
              <a:buNone/>
            </a:pPr>
            <a:r>
              <a:rPr lang="en-US" sz="2400" dirty="0" smtClean="0"/>
              <a:t>Syntax- </a:t>
            </a:r>
            <a:r>
              <a:rPr lang="en-US" dirty="0" smtClean="0">
                <a:solidFill>
                  <a:srgbClr val="C00000"/>
                </a:solidFill>
              </a:rPr>
              <a:t>public void destroy()</a:t>
            </a:r>
          </a:p>
          <a:p>
            <a:pPr marL="0" indent="0" algn="just">
              <a:buNone/>
            </a:pPr>
            <a:r>
              <a:rPr lang="en-US" sz="2400" dirty="0" smtClean="0"/>
              <a:t>	 {</a:t>
            </a:r>
          </a:p>
          <a:p>
            <a:pPr marL="0" indent="0" algn="just">
              <a:buNone/>
            </a:pPr>
            <a:r>
              <a:rPr lang="en-US" sz="2400" dirty="0" smtClean="0"/>
              <a:t>		//consist resource release coding</a:t>
            </a:r>
          </a:p>
          <a:p>
            <a:pPr marL="0" indent="0" algn="just">
              <a:buNone/>
            </a:pPr>
            <a:r>
              <a:rPr lang="en-US" sz="24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TotalTime>
  <Words>1742</Words>
  <Application>Microsoft Office PowerPoint</Application>
  <PresentationFormat>On-screen Show (4:3)</PresentationFormat>
  <Paragraphs>300</Paragraphs>
  <Slides>43</Slides>
  <Notes>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Java Applet</vt:lpstr>
      <vt:lpstr>Contd..</vt:lpstr>
      <vt:lpstr>Local Applet</vt:lpstr>
      <vt:lpstr>Remote Applet</vt:lpstr>
      <vt:lpstr>Applet Life Cycle</vt:lpstr>
      <vt:lpstr>init method()</vt:lpstr>
      <vt:lpstr>start method()</vt:lpstr>
      <vt:lpstr>Stop() method</vt:lpstr>
      <vt:lpstr>destroy() method</vt:lpstr>
      <vt:lpstr>paint() method </vt:lpstr>
      <vt:lpstr>STEPS for developing APPLET PROGRAM:</vt:lpstr>
      <vt:lpstr>Using appletviewer</vt:lpstr>
      <vt:lpstr>Contd..</vt:lpstr>
      <vt:lpstr>Contd..</vt:lpstr>
      <vt:lpstr>Write a JAVA program which illustrates the life cycle methods of applet?</vt:lpstr>
      <vt:lpstr>Slide 16</vt:lpstr>
      <vt:lpstr>Slide 17</vt:lpstr>
      <vt:lpstr>Output</vt:lpstr>
      <vt:lpstr>Now minimize and then maximize the applet window </vt:lpstr>
      <vt:lpstr>If you click on the close button</vt:lpstr>
      <vt:lpstr>Method Description</vt:lpstr>
      <vt:lpstr>Using the Status Window</vt:lpstr>
      <vt:lpstr>Slide 23</vt:lpstr>
      <vt:lpstr>Using HTML</vt:lpstr>
      <vt:lpstr>Contd..</vt:lpstr>
      <vt:lpstr>Slide 26</vt:lpstr>
      <vt:lpstr>Slide 27</vt:lpstr>
      <vt:lpstr>Slide 28</vt:lpstr>
      <vt:lpstr>AWT Hierarchy</vt:lpstr>
      <vt:lpstr>Events Handling</vt:lpstr>
      <vt:lpstr>Events Handling</vt:lpstr>
      <vt:lpstr>The Event Handling Process (contd..)</vt:lpstr>
      <vt:lpstr>What does an Event Handler require?</vt:lpstr>
      <vt:lpstr>What does an Event Handler require? (contd..)</vt:lpstr>
      <vt:lpstr>What does an Event Handler require? (contd..)</vt:lpstr>
      <vt:lpstr>Types of Events</vt:lpstr>
      <vt:lpstr>Types of Events (contd..)</vt:lpstr>
      <vt:lpstr>The Event classes</vt:lpstr>
      <vt:lpstr>Event Listeners</vt:lpstr>
      <vt:lpstr>The ActionListener Method</vt:lpstr>
      <vt:lpstr>The MouseListener Methods</vt:lpstr>
      <vt:lpstr>The MouseListener Methods (contd..)</vt:lpstr>
      <vt:lpstr>The MouseMotionListener Methods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dc:title>
  <dc:creator>user</dc:creator>
  <cp:lastModifiedBy>Sourav Ghosh</cp:lastModifiedBy>
  <cp:revision>81</cp:revision>
  <dcterms:created xsi:type="dcterms:W3CDTF">2013-04-19T04:21:53Z</dcterms:created>
  <dcterms:modified xsi:type="dcterms:W3CDTF">2013-05-05T15:50:05Z</dcterms:modified>
</cp:coreProperties>
</file>