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99" y="206062"/>
            <a:ext cx="11655379" cy="596291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b="1" i="1" dirty="0" smtClean="0">
                <a:solidFill>
                  <a:srgbClr val="FFFF00"/>
                </a:solidFill>
              </a:rPr>
              <a:t>hand-written Digit</a:t>
            </a:r>
            <a:br>
              <a:rPr lang="en-IN" b="1" i="1" dirty="0" smtClean="0">
                <a:solidFill>
                  <a:srgbClr val="FFFF00"/>
                </a:solidFill>
              </a:rPr>
            </a:br>
            <a:r>
              <a:rPr lang="en-IN" b="1" i="1" dirty="0" smtClean="0">
                <a:solidFill>
                  <a:srgbClr val="FFFF00"/>
                </a:solidFill>
              </a:rPr>
              <a:t/>
            </a:r>
            <a:br>
              <a:rPr lang="en-IN" b="1" i="1" dirty="0" smtClean="0">
                <a:solidFill>
                  <a:srgbClr val="FFFF00"/>
                </a:solidFill>
              </a:rPr>
            </a:br>
            <a:r>
              <a:rPr lang="en-IN" b="1" i="1" dirty="0" smtClean="0">
                <a:solidFill>
                  <a:srgbClr val="FFFF00"/>
                </a:solidFill>
              </a:rPr>
              <a:t> recognition </a:t>
            </a:r>
            <a:br>
              <a:rPr lang="en-IN" b="1" i="1" dirty="0" smtClean="0">
                <a:solidFill>
                  <a:srgbClr val="FFFF00"/>
                </a:solidFill>
              </a:rPr>
            </a:br>
            <a:r>
              <a:rPr lang="en-IN" b="1" i="1" dirty="0" smtClean="0">
                <a:solidFill>
                  <a:srgbClr val="FFFF00"/>
                </a:solidFill>
              </a:rPr>
              <a:t/>
            </a:r>
            <a:br>
              <a:rPr lang="en-IN" b="1" i="1" dirty="0" smtClean="0">
                <a:solidFill>
                  <a:srgbClr val="FFFF00"/>
                </a:solidFill>
              </a:rPr>
            </a:br>
            <a:r>
              <a:rPr lang="en-IN" b="1" i="1" dirty="0" smtClean="0">
                <a:solidFill>
                  <a:srgbClr val="FFFF00"/>
                </a:solidFill>
              </a:rPr>
              <a:t>using </a:t>
            </a:r>
            <a:br>
              <a:rPr lang="en-IN" b="1" i="1" dirty="0" smtClean="0">
                <a:solidFill>
                  <a:srgbClr val="FFFF00"/>
                </a:solidFill>
              </a:rPr>
            </a:br>
            <a:r>
              <a:rPr lang="en-IN" b="1" i="1" dirty="0" smtClean="0">
                <a:solidFill>
                  <a:srgbClr val="FFFF00"/>
                </a:solidFill>
              </a:rPr>
              <a:t/>
            </a:r>
            <a:br>
              <a:rPr lang="en-IN" b="1" i="1" dirty="0" smtClean="0">
                <a:solidFill>
                  <a:srgbClr val="FFFF00"/>
                </a:solidFill>
              </a:rPr>
            </a:br>
            <a:r>
              <a:rPr lang="en-IN" b="1" i="1" dirty="0" smtClean="0">
                <a:solidFill>
                  <a:srgbClr val="FFFF00"/>
                </a:solidFill>
              </a:rPr>
              <a:t>neural network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3730" y="6395173"/>
            <a:ext cx="896348" cy="257088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032" y="685798"/>
            <a:ext cx="6562408" cy="54864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52" y="960118"/>
            <a:ext cx="10791508" cy="5143502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Classification and recognition:</a:t>
            </a:r>
          </a:p>
          <a:p>
            <a:r>
              <a:rPr lang="en-IN" sz="2400" dirty="0" smtClean="0"/>
              <a:t>	Neural </a:t>
            </a:r>
            <a:r>
              <a:rPr lang="en-IN" sz="2400" dirty="0"/>
              <a:t>Network is a network of non-linear system that may be characterized according to a particular network topology. Where, this topology is determined by the characteristics of the neurons and the learning methodology. The </a:t>
            </a:r>
            <a:r>
              <a:rPr lang="en-IN" sz="2400" dirty="0">
                <a:solidFill>
                  <a:schemeClr val="bg1"/>
                </a:solidFill>
              </a:rPr>
              <a:t>mo</a:t>
            </a:r>
            <a:r>
              <a:rPr lang="en-IN" sz="2400" dirty="0"/>
              <a:t>st popular architecture Of Neural Networks used in Arabic digits recognition takes a network with three layers. These are: Input layer, hidden layer and output layer</a:t>
            </a:r>
            <a:r>
              <a:rPr lang="en-IN" sz="2400" dirty="0" smtClean="0"/>
              <a:t>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Digit Recognition </a:t>
            </a:r>
            <a:r>
              <a:rPr lang="en-IN" sz="2400" b="1" dirty="0" smtClean="0">
                <a:solidFill>
                  <a:srgbClr val="FFFF00"/>
                </a:solidFill>
              </a:rPr>
              <a:t>use </a:t>
            </a:r>
            <a:r>
              <a:rPr lang="en-IN" sz="2400" b="1" dirty="0">
                <a:solidFill>
                  <a:srgbClr val="FFFF00"/>
                </a:solidFill>
              </a:rPr>
              <a:t>Approaches</a:t>
            </a:r>
            <a:r>
              <a:rPr lang="en-IN" sz="2400" b="1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IN" sz="2400" dirty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 case of Neural Network we actually use two types of models.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400" dirty="0"/>
              <a:t>Two Layer Network Model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Three </a:t>
            </a:r>
            <a:r>
              <a:rPr lang="en-IN" sz="2400" dirty="0"/>
              <a:t>Layer Network </a:t>
            </a:r>
            <a:r>
              <a:rPr lang="en-IN" sz="2400" dirty="0" smtClean="0"/>
              <a:t>Model</a:t>
            </a:r>
            <a:endParaRPr lang="en-IN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IN" sz="2400" dirty="0" smtClean="0"/>
              <a:t>	Here we use the Three Layer Network Model</a:t>
            </a: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593" y="5166361"/>
            <a:ext cx="7887311" cy="960120"/>
          </a:xfrm>
        </p:spPr>
        <p:txBody>
          <a:bodyPr>
            <a:normAutofit/>
          </a:bodyPr>
          <a:lstStyle/>
          <a:p>
            <a:pPr algn="ctr"/>
            <a:r>
              <a:rPr lang="en-IN" sz="2200" dirty="0"/>
              <a:t>Three layers network, two hidden and one output, with 250,6,10 neurons respectively for each layer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898" y="548640"/>
            <a:ext cx="879470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68" y="5962918"/>
            <a:ext cx="8534400" cy="791335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/>
              <a:t>Three Layers of artificial neural network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11" y="248223"/>
            <a:ext cx="5007185" cy="558590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685801"/>
          </a:xfrm>
        </p:spPr>
        <p:txBody>
          <a:bodyPr>
            <a:normAutofit/>
          </a:bodyPr>
          <a:lstStyle/>
          <a:p>
            <a:pPr algn="ctr"/>
            <a:r>
              <a:rPr lang="en-IN" sz="3200" i="1" dirty="0"/>
              <a:t>Conclusion: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554480"/>
            <a:ext cx="10081260" cy="4480559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We can conclude that we reached the computer to the human’s brain by    the importance use of isolated digits recognition for different applications</a:t>
            </a:r>
            <a:r>
              <a:rPr lang="en-IN" sz="2400" dirty="0" smtClean="0"/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This recognition starts with acquiring the image to be </a:t>
            </a:r>
            <a:r>
              <a:rPr lang="en-IN" sz="2400" dirty="0" smtClean="0"/>
              <a:t>pre-processed </a:t>
            </a:r>
            <a:r>
              <a:rPr lang="en-IN" sz="2400" dirty="0"/>
              <a:t>throw a number of steps.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As an important point, classification and recognition have to be done to  gain a numeral text. In a final conclusion, neural network seems to be better than other techniques used for recognition.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65759"/>
            <a:ext cx="7636828" cy="845821"/>
          </a:xfrm>
        </p:spPr>
        <p:txBody>
          <a:bodyPr>
            <a:noAutofit/>
          </a:bodyPr>
          <a:lstStyle/>
          <a:p>
            <a:pPr algn="ctr"/>
            <a:r>
              <a:rPr lang="en-IN" sz="3200" i="1" dirty="0"/>
              <a:t>References</a:t>
            </a:r>
            <a:r>
              <a:rPr lang="en-IN" sz="3200" i="1" dirty="0" smtClean="0"/>
              <a:t>:</a:t>
            </a:r>
            <a:endParaRPr lang="en-IN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417320"/>
            <a:ext cx="10677208" cy="4709159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IN" sz="2400" dirty="0"/>
              <a:t>Tzanakou, E.M., 2000. Classifiers: An </a:t>
            </a:r>
            <a:r>
              <a:rPr lang="en-IN" sz="2400" dirty="0" smtClean="0"/>
              <a:t>Overview , from </a:t>
            </a:r>
            <a:r>
              <a:rPr lang="en-IN" sz="2400" dirty="0"/>
              <a:t>Supervised and Unsupervised Pattern Recognition: Feature Extraction </a:t>
            </a:r>
            <a:r>
              <a:rPr lang="en-IN" sz="2400" dirty="0" smtClean="0"/>
              <a:t>and Computational </a:t>
            </a:r>
            <a:r>
              <a:rPr lang="en-IN" sz="2400" dirty="0"/>
              <a:t>Intelligence. CRC Press LLC.,ISBN: 0-8493-2278-2, </a:t>
            </a:r>
            <a:r>
              <a:rPr lang="en-IN" sz="2400" dirty="0" err="1"/>
              <a:t>pp</a:t>
            </a:r>
            <a:r>
              <a:rPr lang="en-IN" sz="2400" dirty="0"/>
              <a:t>: 371.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400" dirty="0" err="1" smtClean="0"/>
              <a:t>Khorsheed</a:t>
            </a:r>
            <a:r>
              <a:rPr lang="en-IN" sz="2400" dirty="0"/>
              <a:t> </a:t>
            </a:r>
            <a:r>
              <a:rPr lang="en-IN" sz="2400" dirty="0" smtClean="0"/>
              <a:t>, </a:t>
            </a:r>
            <a:r>
              <a:rPr lang="en-IN" sz="2400" dirty="0"/>
              <a:t>M.S., 2002. Off-line Arabic character recognition-a </a:t>
            </a:r>
            <a:r>
              <a:rPr lang="en-IN" sz="2400" dirty="0" smtClean="0"/>
              <a:t>review. 	http</a:t>
            </a:r>
            <a:r>
              <a:rPr lang="en-IN" sz="2400" dirty="0"/>
              <a:t>://cat.inist.fr/?aModele=afficheN&amp;cpsidt=13683853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Saleh Ali K. Al-Omari, Putra </a:t>
            </a:r>
            <a:r>
              <a:rPr lang="en-IN" sz="2400" dirty="0" err="1" smtClean="0"/>
              <a:t>Sumariv</a:t>
            </a:r>
            <a:r>
              <a:rPr lang="en-IN" sz="2400" dirty="0" smtClean="0"/>
              <a:t>, </a:t>
            </a:r>
            <a:r>
              <a:rPr lang="en-IN" sz="2400" dirty="0" err="1" smtClean="0"/>
              <a:t>Sadik</a:t>
            </a:r>
            <a:r>
              <a:rPr lang="en-IN" sz="2400" dirty="0" smtClean="0"/>
              <a:t> </a:t>
            </a:r>
            <a:r>
              <a:rPr lang="en-IN" sz="2400" dirty="0"/>
              <a:t>A. Al-</a:t>
            </a:r>
            <a:r>
              <a:rPr lang="en-IN" sz="2400" dirty="0" err="1"/>
              <a:t>Taweel</a:t>
            </a:r>
            <a:r>
              <a:rPr lang="en-IN" sz="2400" dirty="0"/>
              <a:t> and </a:t>
            </a:r>
            <a:r>
              <a:rPr lang="en-IN" sz="2400" dirty="0" err="1"/>
              <a:t>Anas</a:t>
            </a:r>
            <a:r>
              <a:rPr lang="en-IN" sz="2400" dirty="0"/>
              <a:t> J.A. Husain, “</a:t>
            </a:r>
            <a:r>
              <a:rPr lang="en-IN" sz="2400" b="1" dirty="0"/>
              <a:t>Digital Recognition using Neural Network”, </a:t>
            </a:r>
            <a:r>
              <a:rPr lang="en-IN" sz="2400" dirty="0"/>
              <a:t>Journal </a:t>
            </a:r>
            <a:r>
              <a:rPr lang="en-IN" sz="2400" dirty="0" smtClean="0"/>
              <a:t>of  </a:t>
            </a:r>
            <a:r>
              <a:rPr lang="en-IN" sz="2400" dirty="0"/>
              <a:t>Computer Science 5 (6): 427-434, 2009 ISSN </a:t>
            </a:r>
            <a:r>
              <a:rPr lang="en-IN" sz="2400" dirty="0" smtClean="0"/>
              <a:t>1549-3636</a:t>
            </a:r>
            <a:endParaRPr lang="en-IN" sz="2400" dirty="0"/>
          </a:p>
          <a:p>
            <a:pPr lvl="0"/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072" y="2171700"/>
            <a:ext cx="8534400" cy="2468880"/>
          </a:xfrm>
        </p:spPr>
        <p:txBody>
          <a:bodyPr>
            <a:normAutofit/>
          </a:bodyPr>
          <a:lstStyle/>
          <a:p>
            <a:pPr algn="ctr"/>
            <a:r>
              <a:rPr lang="en-IN" sz="7200" b="1" i="1" dirty="0">
                <a:solidFill>
                  <a:srgbClr val="FFFF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16588" cy="57633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i="1" dirty="0" smtClean="0"/>
              <a:t>Contents:</a:t>
            </a:r>
            <a:endParaRPr lang="en-IN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84101"/>
            <a:ext cx="6400800" cy="420709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Framework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Neural Network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Conclusion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References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065328" cy="960121"/>
          </a:xfrm>
        </p:spPr>
        <p:txBody>
          <a:bodyPr>
            <a:normAutofit/>
          </a:bodyPr>
          <a:lstStyle/>
          <a:p>
            <a:pPr algn="ctr"/>
            <a:r>
              <a:rPr lang="en-IN" sz="3200" i="1" dirty="0" smtClean="0"/>
              <a:t>INTRODUCTION</a:t>
            </a:r>
            <a:endParaRPr lang="en-IN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580" y="1851661"/>
            <a:ext cx="9715500" cy="3939540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800" dirty="0" smtClean="0"/>
              <a:t>This </a:t>
            </a:r>
            <a:r>
              <a:rPr lang="en-IN" sz="2800" dirty="0"/>
              <a:t>prototype system can detect handwritten digits from a scanned image </a:t>
            </a:r>
            <a:r>
              <a:rPr lang="en-IN" sz="2800" dirty="0" smtClean="0"/>
              <a:t>(as input form) </a:t>
            </a:r>
            <a:r>
              <a:rPr lang="en-IN" sz="2800" dirty="0"/>
              <a:t>by using Neural network technique</a:t>
            </a:r>
            <a:r>
              <a:rPr lang="en-IN" sz="2800" dirty="0" smtClean="0"/>
              <a:t>.</a:t>
            </a: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IN" sz="2800" dirty="0"/>
              <a:t>In other words, to let the computer understand the </a:t>
            </a:r>
            <a:r>
              <a:rPr lang="en-IN" sz="2800" dirty="0" smtClean="0"/>
              <a:t>digits </a:t>
            </a:r>
            <a:r>
              <a:rPr lang="en-IN" sz="2800" dirty="0"/>
              <a:t>that is written manually by users and views them according to the computer process. Here, we present a way to recognize </a:t>
            </a:r>
            <a:r>
              <a:rPr lang="en-IN" sz="2800" dirty="0" smtClean="0"/>
              <a:t>isolated </a:t>
            </a:r>
            <a:r>
              <a:rPr lang="en-IN" sz="2800" dirty="0"/>
              <a:t>digits exist in different </a:t>
            </a:r>
            <a:r>
              <a:rPr lang="en-IN" sz="2800" dirty="0" smtClean="0"/>
              <a:t>forms.</a:t>
            </a:r>
            <a:endParaRPr lang="en-IN" sz="2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71168" cy="731521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OBJECTIVES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417320"/>
            <a:ext cx="11134408" cy="4617719"/>
          </a:xfrm>
        </p:spPr>
        <p:txBody>
          <a:bodyPr>
            <a:noAutofit/>
          </a:bodyPr>
          <a:lstStyle/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IN" sz="2800" dirty="0"/>
              <a:t>There are many fields concern with numbers, for example, checks in banks or recognizing numbers in car plates, the subject of digit recognition appears</a:t>
            </a:r>
            <a:r>
              <a:rPr lang="en-IN" sz="2800" dirty="0" smtClean="0"/>
              <a:t>.</a:t>
            </a: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IN" sz="2800" dirty="0"/>
              <a:t>The main objective for our system was to recognize  digits exist in different application</a:t>
            </a:r>
            <a:r>
              <a:rPr lang="en-IN" sz="2800" dirty="0" smtClean="0"/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800" dirty="0"/>
              <a:t>For example, different users have their own handwriting styles where here the main challenge falls to let computer system understand these different handwriting styles and recognize them as standard writing.</a:t>
            </a:r>
          </a:p>
          <a:p>
            <a:pPr lvl="0" algn="just"/>
            <a:endParaRPr lang="en-IN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080" y="4967393"/>
            <a:ext cx="8823960" cy="930488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/>
              <a:t>THIS Figure shows some examples of different user handwritten DIGIT(</a:t>
            </a:r>
            <a:r>
              <a:rPr lang="en-IN" sz="2400" dirty="0" smtClean="0">
                <a:solidFill>
                  <a:srgbClr val="FFFF00"/>
                </a:solidFill>
              </a:rPr>
              <a:t>4</a:t>
            </a:r>
            <a:r>
              <a:rPr lang="en-IN" sz="2400" dirty="0" smtClean="0"/>
              <a:t>) 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510" y="434341"/>
            <a:ext cx="10628789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715932"/>
            <a:ext cx="9555480" cy="15070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the scenario of number recognition with Artificial Neural Network which contains input and hiding layer and output with the number (4) for examination the Network.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685799"/>
            <a:ext cx="9555480" cy="38015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83123"/>
            <a:ext cx="8001000" cy="845821"/>
          </a:xfrm>
        </p:spPr>
        <p:txBody>
          <a:bodyPr>
            <a:normAutofit/>
          </a:bodyPr>
          <a:lstStyle/>
          <a:p>
            <a:pPr algn="ctr"/>
            <a:r>
              <a:rPr lang="en-IN" sz="3200" i="1" dirty="0" smtClean="0"/>
              <a:t>FRAMEWORK</a:t>
            </a:r>
            <a:endParaRPr lang="en-IN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43" y="1623059"/>
            <a:ext cx="5433369" cy="47651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851661"/>
            <a:ext cx="6400800" cy="39395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662941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/>
              <a:t>STEPS</a:t>
            </a:r>
            <a:endParaRPr lang="en-IN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980" y="1554480"/>
            <a:ext cx="10195560" cy="4594859"/>
          </a:xfrm>
        </p:spPr>
        <p:txBody>
          <a:bodyPr>
            <a:normAutofit fontScale="92500" lnSpcReduction="20000"/>
          </a:bodyPr>
          <a:lstStyle/>
          <a:p>
            <a:r>
              <a:rPr lang="en-IN" sz="2600" b="1" dirty="0">
                <a:solidFill>
                  <a:srgbClr val="FFFF00"/>
                </a:solidFill>
              </a:rPr>
              <a:t>Image acquisition:</a:t>
            </a:r>
          </a:p>
          <a:p>
            <a:pPr algn="just"/>
            <a:r>
              <a:rPr lang="en-IN" sz="2600" dirty="0" smtClean="0"/>
              <a:t>	We </a:t>
            </a:r>
            <a:r>
              <a:rPr lang="en-IN" sz="2600" dirty="0"/>
              <a:t>will acquire an image to our system as an input .this image should have a specific format, for example, bmp format and with a determined size such as 30´20 pixels. This image can be acquired through the scanner or, digital </a:t>
            </a:r>
            <a:r>
              <a:rPr lang="en-IN" sz="2600" dirty="0" smtClean="0"/>
              <a:t>camera</a:t>
            </a:r>
          </a:p>
          <a:p>
            <a:r>
              <a:rPr lang="en-IN" sz="2600" b="1" dirty="0" smtClean="0">
                <a:solidFill>
                  <a:srgbClr val="FFFF00"/>
                </a:solidFill>
              </a:rPr>
              <a:t>Pre-processing:</a:t>
            </a:r>
            <a:endParaRPr lang="en-IN" sz="2600" b="1" dirty="0">
              <a:solidFill>
                <a:srgbClr val="FFFF00"/>
              </a:solidFill>
            </a:endParaRPr>
          </a:p>
          <a:p>
            <a:pPr algn="just"/>
            <a:r>
              <a:rPr lang="en-IN" sz="2600" dirty="0" smtClean="0"/>
              <a:t>	After </a:t>
            </a:r>
            <a:r>
              <a:rPr lang="en-IN" sz="2600" dirty="0"/>
              <a:t>acquiring the image, it will be processed through sequence of </a:t>
            </a:r>
            <a:r>
              <a:rPr lang="en-IN" sz="2600" dirty="0" smtClean="0"/>
              <a:t>pre-processing </a:t>
            </a:r>
            <a:r>
              <a:rPr lang="en-IN" sz="2600" dirty="0"/>
              <a:t>steps to be ready for the next step</a:t>
            </a:r>
            <a:r>
              <a:rPr lang="en-IN" sz="2600" dirty="0" smtClean="0"/>
              <a:t>.</a:t>
            </a:r>
          </a:p>
          <a:p>
            <a:pPr lvl="0" algn="just" fontAlgn="base"/>
            <a:r>
              <a:rPr lang="en-IN" sz="2600" dirty="0"/>
              <a:t>	</a:t>
            </a:r>
            <a:r>
              <a:rPr lang="en-IN" sz="2600" b="1" i="1" u="sng" dirty="0"/>
              <a:t>Noise </a:t>
            </a:r>
            <a:r>
              <a:rPr lang="en-IN" sz="2600" b="1" i="1" u="sng" dirty="0" smtClean="0"/>
              <a:t>removal</a:t>
            </a:r>
            <a:r>
              <a:rPr lang="en-IN" sz="2600" b="1" u="sng" dirty="0" smtClean="0"/>
              <a:t>:</a:t>
            </a:r>
            <a:r>
              <a:rPr lang="en-IN" sz="2600" dirty="0"/>
              <a:t> </a:t>
            </a:r>
            <a:r>
              <a:rPr lang="en-IN" sz="2600" dirty="0" smtClean="0"/>
              <a:t>Reducing </a:t>
            </a:r>
            <a:r>
              <a:rPr lang="en-IN" sz="2600" dirty="0"/>
              <a:t>noise in an image. For on-line there is no </a:t>
            </a:r>
            <a:r>
              <a:rPr lang="en-IN" sz="2600" dirty="0" smtClean="0"/>
              <a:t>noise </a:t>
            </a:r>
            <a:r>
              <a:rPr lang="en-IN" sz="2600" dirty="0"/>
              <a:t>to eliminate so no need for the noise removal. In off-line </a:t>
            </a:r>
            <a:r>
              <a:rPr lang="en-IN" sz="2600" dirty="0" smtClean="0"/>
              <a:t>mode, the </a:t>
            </a:r>
            <a:r>
              <a:rPr lang="en-IN" sz="2600" dirty="0"/>
              <a:t>noise may come from </a:t>
            </a:r>
            <a:r>
              <a:rPr lang="en-IN" sz="2600" dirty="0" smtClean="0"/>
              <a:t>the writing </a:t>
            </a:r>
            <a:r>
              <a:rPr lang="en-IN" sz="2600" dirty="0"/>
              <a:t>style or from the optical device </a:t>
            </a:r>
            <a:r>
              <a:rPr lang="en-IN" sz="2600" dirty="0" smtClean="0"/>
              <a:t>	captures </a:t>
            </a:r>
            <a:r>
              <a:rPr lang="en-IN" sz="2600" dirty="0"/>
              <a:t>the image.</a:t>
            </a:r>
          </a:p>
          <a:p>
            <a:pPr algn="just"/>
            <a:endParaRPr lang="en-IN" sz="2400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684212" y="617220"/>
            <a:ext cx="2104708" cy="68579"/>
          </a:xfrm>
        </p:spPr>
        <p:txBody>
          <a:bodyPr>
            <a:normAutofit fontScale="90000"/>
          </a:bodyPr>
          <a:lstStyle/>
          <a:p>
            <a:pPr lvl="0" fontAlgn="base"/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617221"/>
            <a:ext cx="10928668" cy="5829300"/>
          </a:xfrm>
        </p:spPr>
        <p:txBody>
          <a:bodyPr>
            <a:normAutofit/>
          </a:bodyPr>
          <a:lstStyle/>
          <a:p>
            <a:pPr lvl="0" algn="just" fontAlgn="base"/>
            <a:r>
              <a:rPr lang="en-IN" sz="2400" b="1" dirty="0" smtClean="0"/>
              <a:t>	</a:t>
            </a:r>
            <a:r>
              <a:rPr lang="en-IN" sz="2400" b="1" i="1" u="sng" dirty="0" smtClean="0"/>
              <a:t>Normalization-scaling</a:t>
            </a:r>
            <a:r>
              <a:rPr lang="en-IN" sz="2400" b="1" u="sng" dirty="0" smtClean="0"/>
              <a:t>:</a:t>
            </a:r>
            <a:r>
              <a:rPr lang="en-IN" sz="2400" dirty="0"/>
              <a:t> </a:t>
            </a:r>
            <a:r>
              <a:rPr lang="en-IN" sz="2400" dirty="0" smtClean="0"/>
              <a:t>Standardize </a:t>
            </a:r>
            <a:r>
              <a:rPr lang="en-IN" sz="2400" dirty="0"/>
              <a:t>the font size within the image. This problem appears clearly in handwritten	</a:t>
            </a:r>
            <a:r>
              <a:rPr lang="en-IN" sz="2400" dirty="0" smtClean="0"/>
              <a:t>text, because</a:t>
            </a:r>
            <a:r>
              <a:rPr lang="en-IN" sz="2400" dirty="0"/>
              <a:t> </a:t>
            </a:r>
            <a:r>
              <a:rPr lang="en-IN" sz="2400" dirty="0" smtClean="0"/>
              <a:t>the font</a:t>
            </a:r>
            <a:r>
              <a:rPr lang="en-IN" sz="2400" dirty="0"/>
              <a:t> </a:t>
            </a:r>
            <a:r>
              <a:rPr lang="en-IN" sz="2400" dirty="0" smtClean="0"/>
              <a:t>size</a:t>
            </a:r>
            <a:r>
              <a:rPr lang="en-IN" sz="2400" dirty="0"/>
              <a:t> </a:t>
            </a:r>
            <a:r>
              <a:rPr lang="en-IN" sz="2400" dirty="0" smtClean="0"/>
              <a:t>is</a:t>
            </a:r>
            <a:r>
              <a:rPr lang="en-IN" sz="2400" dirty="0"/>
              <a:t> </a:t>
            </a:r>
            <a:r>
              <a:rPr lang="en-IN" sz="2400" dirty="0" smtClean="0"/>
              <a:t>not</a:t>
            </a:r>
            <a:r>
              <a:rPr lang="en-IN" sz="2400" dirty="0"/>
              <a:t> </a:t>
            </a:r>
            <a:r>
              <a:rPr lang="en-IN" sz="2400" dirty="0" smtClean="0"/>
              <a:t>restricted</a:t>
            </a:r>
            <a:r>
              <a:rPr lang="en-IN" sz="2400" dirty="0"/>
              <a:t> </a:t>
            </a:r>
            <a:r>
              <a:rPr lang="en-IN" sz="2400" dirty="0" smtClean="0"/>
              <a:t>when</a:t>
            </a:r>
            <a:r>
              <a:rPr lang="en-IN" sz="2400" dirty="0"/>
              <a:t> </a:t>
            </a:r>
            <a:r>
              <a:rPr lang="en-IN" sz="2400" dirty="0" smtClean="0"/>
              <a:t>using </a:t>
            </a:r>
            <a:r>
              <a:rPr lang="en-IN" sz="2400" dirty="0"/>
              <a:t>handwriting</a:t>
            </a:r>
            <a:r>
              <a:rPr lang="en-IN" sz="2400" dirty="0" smtClean="0"/>
              <a:t>.</a:t>
            </a:r>
          </a:p>
          <a:p>
            <a:pPr lvl="0" fontAlgn="base"/>
            <a:r>
              <a:rPr lang="en-IN" sz="2400" i="1" dirty="0"/>
              <a:t>	</a:t>
            </a:r>
            <a:r>
              <a:rPr lang="en-IN" sz="2400" b="1" i="1" u="sng" dirty="0"/>
              <a:t>Thinning and skeletonization:</a:t>
            </a:r>
            <a:endParaRPr lang="en-IN" sz="2400" i="1" u="sng" dirty="0"/>
          </a:p>
          <a:p>
            <a:r>
              <a:rPr lang="en-IN" sz="2400" dirty="0"/>
              <a:t>Representing the shape of the object in a relatively smaller number of pixels. Thinning algorithms can be parallel or sequential.</a:t>
            </a:r>
          </a:p>
          <a:p>
            <a:r>
              <a:rPr lang="en-IN" sz="2400" i="1" dirty="0"/>
              <a:t>Parallel</a:t>
            </a:r>
            <a:r>
              <a:rPr lang="en-IN" sz="2400" dirty="0"/>
              <a:t> is applied on all pixels simultaneously.</a:t>
            </a:r>
          </a:p>
          <a:p>
            <a:r>
              <a:rPr lang="en-IN" sz="2400" i="1" dirty="0"/>
              <a:t>Sequential</a:t>
            </a:r>
            <a:r>
              <a:rPr lang="en-IN" sz="2400" dirty="0"/>
              <a:t> examine pixels and transform them depending on the preceding processed results.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Segmentation:</a:t>
            </a:r>
          </a:p>
          <a:p>
            <a:r>
              <a:rPr lang="en-IN" sz="2400" dirty="0" smtClean="0"/>
              <a:t>	Since </a:t>
            </a:r>
            <a:r>
              <a:rPr lang="en-IN" sz="2400" dirty="0"/>
              <a:t>the data are isolated, no need for segmentation. With regards to the isolated digits, to apply vertical segmentation on the image </a:t>
            </a:r>
            <a:r>
              <a:rPr lang="en-IN" sz="2400" dirty="0" smtClean="0"/>
              <a:t>containing more </a:t>
            </a:r>
            <a:r>
              <a:rPr lang="en-IN" sz="2400" dirty="0"/>
              <a:t>than digit will isolate each digit alone.</a:t>
            </a:r>
          </a:p>
          <a:p>
            <a:pPr lvl="0" algn="just" fontAlgn="base"/>
            <a:endParaRPr lang="en-IN" sz="2400" dirty="0"/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354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Courier New</vt:lpstr>
      <vt:lpstr>Wingdings</vt:lpstr>
      <vt:lpstr>Wingdings 3</vt:lpstr>
      <vt:lpstr>Slice</vt:lpstr>
      <vt:lpstr>   hand-written Digit   recognition   using   neural network</vt:lpstr>
      <vt:lpstr>Contents:</vt:lpstr>
      <vt:lpstr>INTRODUCTION</vt:lpstr>
      <vt:lpstr>OBJECTIVES</vt:lpstr>
      <vt:lpstr>THIS Figure shows some examples of different user handwritten DIGIT(4) </vt:lpstr>
      <vt:lpstr>the scenario of number recognition with Artificial Neural Network which contains input and hiding layer and output with the number (4) for examination the Network.</vt:lpstr>
      <vt:lpstr>FRAMEWORK</vt:lpstr>
      <vt:lpstr>STEPS</vt:lpstr>
      <vt:lpstr> </vt:lpstr>
      <vt:lpstr>PowerPoint Presentation</vt:lpstr>
      <vt:lpstr>Three layers network, two hidden and one output, with 250,6,10 neurons respectively for each layer</vt:lpstr>
      <vt:lpstr>Three Layers of artificial neural network</vt:lpstr>
      <vt:lpstr>Conclusion:</vt:lpstr>
      <vt:lpstr>References: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hand-written Digit   recognition   using   neural network</dc:title>
  <dc:creator>Windows User</dc:creator>
  <cp:lastModifiedBy>jeet_5338@outlook.com</cp:lastModifiedBy>
  <cp:revision>22</cp:revision>
  <dcterms:created xsi:type="dcterms:W3CDTF">2018-04-16T05:15:00Z</dcterms:created>
  <dcterms:modified xsi:type="dcterms:W3CDTF">2018-04-16T18:40:31Z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