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94" r:id="rId2"/>
    <p:sldId id="329" r:id="rId3"/>
    <p:sldId id="337" r:id="rId4"/>
    <p:sldId id="331" r:id="rId5"/>
    <p:sldId id="332" r:id="rId6"/>
    <p:sldId id="341" r:id="rId7"/>
    <p:sldId id="342" r:id="rId8"/>
    <p:sldId id="340" r:id="rId9"/>
    <p:sldId id="333" r:id="rId10"/>
    <p:sldId id="334" r:id="rId11"/>
    <p:sldId id="338" r:id="rId12"/>
    <p:sldId id="33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6">
          <p15:clr>
            <a:srgbClr val="A4A3A4"/>
          </p15:clr>
        </p15:guide>
        <p15:guide id="2" pos="1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F00"/>
    <a:srgbClr val="F2F2F2"/>
    <a:srgbClr val="FFFFFF"/>
    <a:srgbClr val="6A6A6A"/>
    <a:srgbClr val="7D7E7E"/>
    <a:srgbClr val="EFEFEF"/>
    <a:srgbClr val="000000"/>
    <a:srgbClr val="F0AB00"/>
    <a:srgbClr val="E4A409"/>
    <a:srgbClr val="EA9C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83959" autoAdjust="0"/>
  </p:normalViewPr>
  <p:slideViewPr>
    <p:cSldViewPr snapToGrid="0" snapToObjects="1">
      <p:cViewPr>
        <p:scale>
          <a:sx n="125" d="100"/>
          <a:sy n="125" d="100"/>
        </p:scale>
        <p:origin x="306" y="90"/>
      </p:cViewPr>
      <p:guideLst>
        <p:guide orient="horz" pos="1546"/>
        <p:guide pos="124"/>
      </p:guideLst>
    </p:cSldViewPr>
  </p:slideViewPr>
  <p:notesTextViewPr>
    <p:cViewPr>
      <p:scale>
        <a:sx n="100" d="100"/>
        <a:sy n="100" d="100"/>
      </p:scale>
      <p:origin x="0" y="0"/>
    </p:cViewPr>
  </p:notesTextViewPr>
  <p:notesViewPr>
    <p:cSldViewPr snapToGrid="0" snapToObjects="1" showGuides="1">
      <p:cViewPr varScale="1">
        <p:scale>
          <a:sx n="156" d="100"/>
          <a:sy n="156" d="100"/>
        </p:scale>
        <p:origin x="-288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F3FAD-C92E-AF44-8348-0FB3C450C537}" type="datetimeFigureOut">
              <a:rPr lang="en-US" smtClean="0"/>
              <a:t>1/22/2016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6F76B-39F3-284E-B162-2F32BDCAD001}" type="slidenum">
              <a:rPr lang="en-US" smtClean="0"/>
              <a:t>‹#›</a:t>
            </a:fld>
            <a:endParaRPr lang="en-US"/>
          </a:p>
        </p:txBody>
      </p:sp>
    </p:spTree>
    <p:extLst>
      <p:ext uri="{BB962C8B-B14F-4D97-AF65-F5344CB8AC3E}">
        <p14:creationId xmlns:p14="http://schemas.microsoft.com/office/powerpoint/2010/main" val="42851904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5</a:t>
            </a:fld>
            <a:endParaRPr lang="en-US"/>
          </a:p>
        </p:txBody>
      </p:sp>
    </p:spTree>
    <p:extLst>
      <p:ext uri="{BB962C8B-B14F-4D97-AF65-F5344CB8AC3E}">
        <p14:creationId xmlns:p14="http://schemas.microsoft.com/office/powerpoint/2010/main" val="160170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6</a:t>
            </a:fld>
            <a:endParaRPr lang="en-US"/>
          </a:p>
        </p:txBody>
      </p:sp>
    </p:spTree>
    <p:extLst>
      <p:ext uri="{BB962C8B-B14F-4D97-AF65-F5344CB8AC3E}">
        <p14:creationId xmlns:p14="http://schemas.microsoft.com/office/powerpoint/2010/main" val="162432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7</a:t>
            </a:fld>
            <a:endParaRPr lang="en-US"/>
          </a:p>
        </p:txBody>
      </p:sp>
    </p:spTree>
    <p:extLst>
      <p:ext uri="{BB962C8B-B14F-4D97-AF65-F5344CB8AC3E}">
        <p14:creationId xmlns:p14="http://schemas.microsoft.com/office/powerpoint/2010/main" val="773591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hyperlink" Target="http://ideas.sap.com/innotakeof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9" descr="wallpaper.jpg"/>
          <p:cNvPicPr>
            <a:picLocks noChangeAspect="1"/>
          </p:cNvPicPr>
          <p:nvPr userDrawn="1"/>
        </p:nvPicPr>
        <p:blipFill rotWithShape="1">
          <a:blip r:embed="rId2">
            <a:extLst>
              <a:ext uri="{28A0092B-C50C-407E-A947-70E740481C1C}">
                <a14:useLocalDpi xmlns:a14="http://schemas.microsoft.com/office/drawing/2010/main" val="0"/>
              </a:ext>
            </a:extLst>
          </a:blip>
          <a:srcRect b="4698"/>
          <a:stretch/>
        </p:blipFill>
        <p:spPr>
          <a:xfrm>
            <a:off x="0" y="0"/>
            <a:ext cx="9144000" cy="4901845"/>
          </a:xfrm>
          <a:prstGeom prst="rect">
            <a:avLst/>
          </a:prstGeom>
        </p:spPr>
      </p:pic>
      <p:sp>
        <p:nvSpPr>
          <p:cNvPr id="7" name="Title 1"/>
          <p:cNvSpPr>
            <a:spLocks noGrp="1"/>
          </p:cNvSpPr>
          <p:nvPr>
            <p:ph type="ctrTitle" hasCustomPrompt="1"/>
          </p:nvPr>
        </p:nvSpPr>
        <p:spPr>
          <a:xfrm>
            <a:off x="367927" y="1593269"/>
            <a:ext cx="3411143" cy="920125"/>
          </a:xfrm>
          <a:prstGeom prst="rect">
            <a:avLst/>
          </a:prstGeom>
        </p:spPr>
        <p:txBody>
          <a:bodyPr lIns="0"/>
          <a:lstStyle>
            <a:lvl1pPr marL="0" algn="l">
              <a:spcBef>
                <a:spcPts val="0"/>
              </a:spcBef>
              <a:defRPr sz="1800" b="1" strike="noStrike" cap="all" baseline="0">
                <a:solidFill>
                  <a:schemeClr val="tx1"/>
                </a:solidFill>
                <a:latin typeface="BentonSans Regular"/>
                <a:cs typeface="BentonSans Regular"/>
              </a:defRPr>
            </a:lvl1pPr>
          </a:lstStyle>
          <a:p>
            <a:r>
              <a:rPr lang="de-DE" dirty="0" smtClean="0"/>
              <a:t>[YOUR IDEA Name </a:t>
            </a:r>
            <a:r>
              <a:rPr lang="de-DE" dirty="0" err="1" smtClean="0"/>
              <a:t>here</a:t>
            </a:r>
            <a:r>
              <a:rPr lang="de-DE" dirty="0" smtClean="0"/>
              <a:t>]</a:t>
            </a:r>
            <a:endParaRPr lang="en-US" dirty="0"/>
          </a:p>
        </p:txBody>
      </p:sp>
      <p:pic>
        <p:nvPicPr>
          <p:cNvPr id="6" name="Picture 5" descr="SAP_grad_R_pref (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2731" y="102978"/>
            <a:ext cx="330501" cy="163047"/>
          </a:xfrm>
          <a:prstGeom prst="rect">
            <a:avLst/>
          </a:prstGeom>
        </p:spPr>
      </p:pic>
      <p:sp>
        <p:nvSpPr>
          <p:cNvPr id="14" name="TextBox 13"/>
          <p:cNvSpPr txBox="1"/>
          <p:nvPr userDrawn="1"/>
        </p:nvSpPr>
        <p:spPr>
          <a:xfrm>
            <a:off x="3470576" y="4541778"/>
            <a:ext cx="1864613" cy="246221"/>
          </a:xfrm>
          <a:prstGeom prst="rect">
            <a:avLst/>
          </a:prstGeom>
          <a:noFill/>
        </p:spPr>
        <p:txBody>
          <a:bodyPr wrap="none" rtlCol="0">
            <a:spAutoFit/>
          </a:bodyPr>
          <a:lstStyle/>
          <a:p>
            <a:r>
              <a:rPr lang="en-US" sz="1000" dirty="0" smtClean="0">
                <a:latin typeface="BentonSans Regular"/>
                <a:cs typeface="BentonSans Regular"/>
              </a:rPr>
              <a:t>SAP Innovation Competition</a:t>
            </a:r>
          </a:p>
        </p:txBody>
      </p:sp>
      <p:sp>
        <p:nvSpPr>
          <p:cNvPr id="11" name="Rectangle 10"/>
          <p:cNvSpPr/>
          <p:nvPr userDrawn="1"/>
        </p:nvSpPr>
        <p:spPr>
          <a:xfrm>
            <a:off x="575877" y="485215"/>
            <a:ext cx="1899464" cy="307777"/>
          </a:xfrm>
          <a:prstGeom prst="rect">
            <a:avLst/>
          </a:prstGeom>
        </p:spPr>
        <p:txBody>
          <a:bodyPr wrap="square">
            <a:spAutoFit/>
          </a:bodyPr>
          <a:lstStyle/>
          <a:p>
            <a:r>
              <a:rPr lang="en-US" sz="1400" b="1" i="0" dirty="0" smtClean="0">
                <a:latin typeface="BentonSans Regular"/>
                <a:cs typeface="BentonSans Regular"/>
              </a:rPr>
              <a:t>Idea Pitch Deck</a:t>
            </a:r>
            <a:endParaRPr lang="en-US" sz="1400" b="1" i="0" dirty="0">
              <a:latin typeface="BentonSans Regular"/>
              <a:cs typeface="BentonSans Regular"/>
            </a:endParaRPr>
          </a:p>
        </p:txBody>
      </p:sp>
      <p:sp>
        <p:nvSpPr>
          <p:cNvPr id="12" name="Rectangle 11"/>
          <p:cNvSpPr/>
          <p:nvPr userDrawn="1"/>
        </p:nvSpPr>
        <p:spPr>
          <a:xfrm>
            <a:off x="571486" y="728709"/>
            <a:ext cx="707957" cy="246221"/>
          </a:xfrm>
          <a:prstGeom prst="rect">
            <a:avLst/>
          </a:prstGeom>
        </p:spPr>
        <p:txBody>
          <a:bodyPr wrap="square">
            <a:spAutoFit/>
          </a:bodyPr>
          <a:lstStyle/>
          <a:p>
            <a:r>
              <a:rPr lang="en-US" sz="1000" b="0" i="0" dirty="0" smtClean="0">
                <a:latin typeface="BentonSans Light"/>
                <a:cs typeface="BentonSans Light"/>
              </a:rPr>
              <a:t>Date:</a:t>
            </a:r>
            <a:endParaRPr lang="en-US" sz="1000" b="0" i="0" dirty="0">
              <a:latin typeface="BentonSans Regular"/>
              <a:cs typeface="BentonSans Regular"/>
            </a:endParaRPr>
          </a:p>
        </p:txBody>
      </p:sp>
      <p:sp>
        <p:nvSpPr>
          <p:cNvPr id="13" name="Title 1"/>
          <p:cNvSpPr txBox="1">
            <a:spLocks/>
          </p:cNvSpPr>
          <p:nvPr userDrawn="1"/>
        </p:nvSpPr>
        <p:spPr>
          <a:xfrm>
            <a:off x="1012496" y="732212"/>
            <a:ext cx="1108239" cy="242718"/>
          </a:xfrm>
          <a:prstGeom prst="rect">
            <a:avLst/>
          </a:prstGeom>
        </p:spPr>
        <p:txBody>
          <a:bodyPr lIns="0"/>
          <a:lstStyle>
            <a:lvl1pPr marL="0" algn="l" defTabSz="457200" rtl="0" eaLnBrk="1" latinLnBrk="0" hangingPunct="1">
              <a:spcBef>
                <a:spcPts val="0"/>
              </a:spcBef>
              <a:buNone/>
              <a:defRPr sz="1800" b="1" strike="noStrike" kern="1200" cap="all" baseline="0">
                <a:solidFill>
                  <a:schemeClr val="tx1"/>
                </a:solidFill>
                <a:latin typeface="BentonSans Regular"/>
                <a:ea typeface="+mj-ea"/>
                <a:cs typeface="BentonSans Regular"/>
              </a:defRPr>
            </a:lvl1pPr>
          </a:lstStyle>
          <a:p>
            <a:r>
              <a:rPr lang="de-DE" sz="1000" b="0" i="0" dirty="0" smtClean="0">
                <a:latin typeface="BentonSans Light"/>
                <a:cs typeface="BentonSans Light"/>
              </a:rPr>
              <a:t>[DATE</a:t>
            </a:r>
            <a:r>
              <a:rPr lang="de-DE" sz="1000" b="0" i="0" baseline="0" dirty="0" smtClean="0">
                <a:latin typeface="BentonSans Light"/>
                <a:cs typeface="BentonSans Light"/>
              </a:rPr>
              <a:t> HERE</a:t>
            </a:r>
            <a:r>
              <a:rPr lang="de-DE" sz="1000" b="0" i="0" dirty="0" smtClean="0">
                <a:latin typeface="BentonSans Light"/>
                <a:cs typeface="BentonSans Light"/>
              </a:rPr>
              <a:t>]</a:t>
            </a:r>
            <a:endParaRPr lang="en-US" sz="1000" b="0" i="0" dirty="0">
              <a:latin typeface="BentonSans Light"/>
              <a:cs typeface="BentonSans Light"/>
            </a:endParaRPr>
          </a:p>
        </p:txBody>
      </p:sp>
      <p:pic>
        <p:nvPicPr>
          <p:cNvPr id="3" name="Picture 2" descr="iconmonstr-note-4-icon.e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7927" y="526967"/>
            <a:ext cx="232157" cy="266025"/>
          </a:xfrm>
          <a:prstGeom prst="rect">
            <a:avLst/>
          </a:prstGeom>
        </p:spPr>
      </p:pic>
    </p:spTree>
    <p:extLst>
      <p:ext uri="{BB962C8B-B14F-4D97-AF65-F5344CB8AC3E}">
        <p14:creationId xmlns:p14="http://schemas.microsoft.com/office/powerpoint/2010/main" val="428601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Mockup</a:t>
            </a:r>
          </a:p>
        </p:txBody>
      </p:sp>
      <p:sp>
        <p:nvSpPr>
          <p:cNvPr id="6" name="Text Placeholder 4"/>
          <p:cNvSpPr>
            <a:spLocks noGrp="1"/>
          </p:cNvSpPr>
          <p:nvPr>
            <p:ph type="body" sz="quarter" idx="26" hasCustomPrompt="1"/>
          </p:nvPr>
        </p:nvSpPr>
        <p:spPr>
          <a:xfrm>
            <a:off x="621659" y="633678"/>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Be visual. You can create sketches, Mockups, comics and Paper prototypes and Wireframes to make your solution faster and easier to capture and understand. </a:t>
            </a:r>
          </a:p>
        </p:txBody>
      </p:sp>
    </p:spTree>
    <p:extLst>
      <p:ext uri="{BB962C8B-B14F-4D97-AF65-F5344CB8AC3E}">
        <p14:creationId xmlns:p14="http://schemas.microsoft.com/office/powerpoint/2010/main" val="263241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 name="Picture 1" descr="wallpaper.jpg"/>
          <p:cNvPicPr>
            <a:picLocks noChangeAspect="1"/>
          </p:cNvPicPr>
          <p:nvPr userDrawn="1"/>
        </p:nvPicPr>
        <p:blipFill rotWithShape="1">
          <a:blip r:embed="rId2">
            <a:extLst>
              <a:ext uri="{28A0092B-C50C-407E-A947-70E740481C1C}">
                <a14:useLocalDpi xmlns:a14="http://schemas.microsoft.com/office/drawing/2010/main" val="0"/>
              </a:ext>
            </a:extLst>
          </a:blip>
          <a:srcRect b="4698"/>
          <a:stretch/>
        </p:blipFill>
        <p:spPr>
          <a:xfrm>
            <a:off x="0" y="0"/>
            <a:ext cx="9144000" cy="4901845"/>
          </a:xfrm>
          <a:prstGeom prst="rect">
            <a:avLst/>
          </a:prstGeom>
        </p:spPr>
      </p:pic>
      <p:pic>
        <p:nvPicPr>
          <p:cNvPr id="6" name="Picture 5" descr="SAP_grad_R_pref (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2731" y="102978"/>
            <a:ext cx="330501" cy="163047"/>
          </a:xfrm>
          <a:prstGeom prst="rect">
            <a:avLst/>
          </a:prstGeom>
        </p:spPr>
      </p:pic>
      <p:sp>
        <p:nvSpPr>
          <p:cNvPr id="12" name="Rectangle 11"/>
          <p:cNvSpPr/>
          <p:nvPr userDrawn="1"/>
        </p:nvSpPr>
        <p:spPr>
          <a:xfrm>
            <a:off x="196326" y="2086340"/>
            <a:ext cx="3077922" cy="784830"/>
          </a:xfrm>
          <a:prstGeom prst="rect">
            <a:avLst/>
          </a:prstGeom>
        </p:spPr>
        <p:txBody>
          <a:bodyPr wrap="square">
            <a:spAutoFit/>
          </a:bodyPr>
          <a:lstStyle/>
          <a:p>
            <a:r>
              <a:rPr lang="en-US" sz="900" b="0" i="0" dirty="0" smtClean="0">
                <a:latin typeface="BentonSans Light"/>
                <a:cs typeface="BentonSans Light"/>
              </a:rPr>
              <a:t>Your innovative idea takes</a:t>
            </a:r>
            <a:r>
              <a:rPr lang="en-US" sz="900" b="0" i="0" baseline="0" dirty="0" smtClean="0">
                <a:latin typeface="BentonSans Light"/>
                <a:cs typeface="BentonSans Light"/>
              </a:rPr>
              <a:t> off</a:t>
            </a:r>
            <a:endParaRPr lang="en-US" sz="900" b="0" i="0" dirty="0" smtClean="0">
              <a:latin typeface="BentonSans Light"/>
              <a:cs typeface="BentonSans Light"/>
            </a:endParaRPr>
          </a:p>
          <a:p>
            <a:r>
              <a:rPr lang="en-US" sz="900" b="0" i="0" dirty="0" smtClean="0">
                <a:latin typeface="BentonSans Light"/>
                <a:cs typeface="BentonSans Light"/>
              </a:rPr>
              <a:t>for </a:t>
            </a:r>
            <a:r>
              <a:rPr lang="en-US" sz="900" b="0" i="0" dirty="0" err="1" smtClean="0">
                <a:latin typeface="BentonSans Light"/>
                <a:cs typeface="BentonSans Light"/>
              </a:rPr>
              <a:t>IoT</a:t>
            </a:r>
            <a:r>
              <a:rPr lang="en-US" sz="900" b="0" i="0" dirty="0" smtClean="0">
                <a:latin typeface="BentonSans Light"/>
                <a:cs typeface="BentonSans Light"/>
              </a:rPr>
              <a:t> and Big Data within SAP</a:t>
            </a:r>
          </a:p>
          <a:p>
            <a:endParaRPr lang="en-US" sz="900" b="0" i="0" dirty="0" smtClean="0">
              <a:latin typeface="BentonSans Regular"/>
              <a:cs typeface="BentonSans Regular"/>
            </a:endParaRPr>
          </a:p>
          <a:p>
            <a:r>
              <a:rPr lang="en-US" sz="900" b="1" i="0" dirty="0" smtClean="0">
                <a:latin typeface="BentonSans Regular"/>
                <a:cs typeface="BentonSans Regular"/>
              </a:rPr>
              <a:t>Learn more: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smtClean="0">
                <a:solidFill>
                  <a:srgbClr val="000000"/>
                </a:solidFill>
                <a:latin typeface="BentonSans Light"/>
                <a:cs typeface="BentonSans Light"/>
                <a:hlinkClick r:id="rId4"/>
              </a:rPr>
              <a:t>http://ideas.sap.com/innotakeoff</a:t>
            </a:r>
            <a:r>
              <a:rPr lang="en-US" sz="900" b="0" i="0" dirty="0" smtClean="0">
                <a:latin typeface="BentonSans Light"/>
                <a:cs typeface="BentonSans Light"/>
              </a:rPr>
              <a:t> </a:t>
            </a:r>
            <a:r>
              <a:rPr lang="en-US" sz="900" b="0" i="0" baseline="0" dirty="0" smtClean="0">
                <a:latin typeface="BentonSans Light"/>
                <a:cs typeface="BentonSans Light"/>
              </a:rPr>
              <a:t> </a:t>
            </a:r>
            <a:endParaRPr lang="en-US" sz="900" b="0" i="0" dirty="0">
              <a:latin typeface="BentonSans Light"/>
              <a:cs typeface="BentonSans Light"/>
            </a:endParaRPr>
          </a:p>
        </p:txBody>
      </p:sp>
      <p:sp>
        <p:nvSpPr>
          <p:cNvPr id="18" name="TextBox 17"/>
          <p:cNvSpPr txBox="1"/>
          <p:nvPr userDrawn="1"/>
        </p:nvSpPr>
        <p:spPr>
          <a:xfrm>
            <a:off x="3470576" y="4541778"/>
            <a:ext cx="1864613" cy="246221"/>
          </a:xfrm>
          <a:prstGeom prst="rect">
            <a:avLst/>
          </a:prstGeom>
          <a:noFill/>
        </p:spPr>
        <p:txBody>
          <a:bodyPr wrap="none" rtlCol="0">
            <a:spAutoFit/>
          </a:bodyPr>
          <a:lstStyle/>
          <a:p>
            <a:r>
              <a:rPr lang="en-US" sz="1000" dirty="0" smtClean="0">
                <a:latin typeface="BentonSans Regular"/>
                <a:cs typeface="BentonSans Regular"/>
              </a:rPr>
              <a:t>SAP Innovation Competition</a:t>
            </a:r>
          </a:p>
        </p:txBody>
      </p:sp>
      <p:sp>
        <p:nvSpPr>
          <p:cNvPr id="20" name="Rectangle 19"/>
          <p:cNvSpPr/>
          <p:nvPr userDrawn="1"/>
        </p:nvSpPr>
        <p:spPr>
          <a:xfrm>
            <a:off x="196326" y="1294267"/>
            <a:ext cx="4572000" cy="830997"/>
          </a:xfrm>
          <a:prstGeom prst="rect">
            <a:avLst/>
          </a:prstGeom>
        </p:spPr>
        <p:txBody>
          <a:bodyPr>
            <a:spAutoFit/>
          </a:bodyPr>
          <a:lstStyle/>
          <a:p>
            <a:r>
              <a:rPr lang="en-US" sz="4800" b="1" i="0" dirty="0" smtClean="0">
                <a:solidFill>
                  <a:srgbClr val="FFFFFF"/>
                </a:solidFill>
                <a:latin typeface="BentonSans Regular"/>
                <a:cs typeface="BentonSans Regular"/>
              </a:rPr>
              <a:t>Thank you</a:t>
            </a:r>
            <a:endParaRPr lang="en-US" sz="4800" b="1" i="0" dirty="0">
              <a:solidFill>
                <a:srgbClr val="FFFFFF"/>
              </a:solidFill>
              <a:latin typeface="BentonSans Regular"/>
              <a:cs typeface="BentonSans Regular"/>
            </a:endParaRPr>
          </a:p>
        </p:txBody>
      </p:sp>
    </p:spTree>
    <p:extLst>
      <p:ext uri="{BB962C8B-B14F-4D97-AF65-F5344CB8AC3E}">
        <p14:creationId xmlns:p14="http://schemas.microsoft.com/office/powerpoint/2010/main" val="42064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3903" y="34075"/>
            <a:ext cx="4181534" cy="276999"/>
          </a:xfrm>
          <a:prstGeom prst="rect">
            <a:avLst/>
          </a:prstGeom>
        </p:spPr>
        <p:txBody>
          <a:bodyPr vert="horz"/>
          <a:lstStyle>
            <a:lvl1pPr marL="0" indent="0">
              <a:buNone/>
              <a:defRPr sz="1200">
                <a:latin typeface="BentonSans Regular"/>
                <a:cs typeface="BentonSans Regular"/>
              </a:defRPr>
            </a:lvl1pPr>
          </a:lstStyle>
          <a:p>
            <a:pPr lvl="0"/>
            <a:r>
              <a:rPr lang="de-DE" dirty="0" smtClean="0"/>
              <a:t>Headline</a:t>
            </a:r>
            <a:endParaRPr lang="en-US" dirty="0"/>
          </a:p>
        </p:txBody>
      </p:sp>
    </p:spTree>
    <p:extLst>
      <p:ext uri="{BB962C8B-B14F-4D97-AF65-F5344CB8AC3E}">
        <p14:creationId xmlns:p14="http://schemas.microsoft.com/office/powerpoint/2010/main" val="3613620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Text Placeholder 4"/>
          <p:cNvSpPr>
            <a:spLocks noGrp="1"/>
          </p:cNvSpPr>
          <p:nvPr>
            <p:ph type="body" sz="quarter" idx="11" hasCustomPrompt="1"/>
          </p:nvPr>
        </p:nvSpPr>
        <p:spPr>
          <a:xfrm>
            <a:off x="1231169" y="1158955"/>
            <a:ext cx="7248525"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Use Plain Text, no jargon.</a:t>
            </a:r>
          </a:p>
        </p:txBody>
      </p:sp>
      <p:sp>
        <p:nvSpPr>
          <p:cNvPr id="12" name="TextBox 11"/>
          <p:cNvSpPr txBox="1"/>
          <p:nvPr userDrawn="1"/>
        </p:nvSpPr>
        <p:spPr>
          <a:xfrm>
            <a:off x="132754" y="34075"/>
            <a:ext cx="1422610" cy="276999"/>
          </a:xfrm>
          <a:prstGeom prst="rect">
            <a:avLst/>
          </a:prstGeom>
          <a:noFill/>
        </p:spPr>
        <p:txBody>
          <a:bodyPr wrap="none" rtlCol="0">
            <a:spAutoFit/>
          </a:bodyPr>
          <a:lstStyle/>
          <a:p>
            <a:r>
              <a:rPr lang="en-US" sz="1200" dirty="0" smtClean="0">
                <a:latin typeface="BentonSans Regular"/>
                <a:cs typeface="BentonSans Regular"/>
              </a:rPr>
              <a:t>Value</a:t>
            </a:r>
            <a:r>
              <a:rPr lang="en-US" sz="1200" baseline="0" dirty="0" smtClean="0">
                <a:latin typeface="BentonSans Regular"/>
                <a:cs typeface="BentonSans Regular"/>
              </a:rPr>
              <a:t> proposition</a:t>
            </a:r>
            <a:endParaRPr lang="en-US" sz="1200" dirty="0" smtClean="0">
              <a:latin typeface="BentonSans Regular"/>
              <a:cs typeface="BentonSans Regular"/>
            </a:endParaRPr>
          </a:p>
        </p:txBody>
      </p:sp>
      <p:sp>
        <p:nvSpPr>
          <p:cNvPr id="13" name="Text Placeholder 4"/>
          <p:cNvSpPr>
            <a:spLocks noGrp="1"/>
          </p:cNvSpPr>
          <p:nvPr>
            <p:ph type="body" sz="quarter" idx="12" hasCustomPrompt="1"/>
          </p:nvPr>
        </p:nvSpPr>
        <p:spPr>
          <a:xfrm>
            <a:off x="1231169" y="624377"/>
            <a:ext cx="7248525" cy="45089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Define your value proposition to conclude. The other templates in this document will help you specify your value proposition.   </a:t>
            </a:r>
          </a:p>
        </p:txBody>
      </p:sp>
      <p:sp>
        <p:nvSpPr>
          <p:cNvPr id="17" name="Text Placeholder 16"/>
          <p:cNvSpPr>
            <a:spLocks noGrp="1"/>
          </p:cNvSpPr>
          <p:nvPr>
            <p:ph type="body" sz="quarter" idx="13" hasCustomPrompt="1"/>
          </p:nvPr>
        </p:nvSpPr>
        <p:spPr>
          <a:xfrm>
            <a:off x="1231900" y="1606550"/>
            <a:ext cx="7248525" cy="2686050"/>
          </a:xfrm>
          <a:prstGeom prst="rect">
            <a:avLst/>
          </a:prstGeom>
        </p:spPr>
        <p:txBody>
          <a:bodyPr vert="horz"/>
          <a:lstStyle>
            <a:lvl1pPr marL="0" indent="0">
              <a:buNone/>
              <a:defRPr sz="2000" b="0" i="0">
                <a:latin typeface="BentonSans Light"/>
                <a:cs typeface="BentonSans Light"/>
              </a:defRPr>
            </a:lvl1pPr>
            <a:lvl2pPr marL="457200" indent="0">
              <a:buNone/>
              <a:defRPr sz="2000" b="0" i="0">
                <a:latin typeface="BentonSans Light"/>
                <a:cs typeface="BentonSans Light"/>
              </a:defRPr>
            </a:lvl2pPr>
            <a:lvl3pPr marL="914400" indent="0">
              <a:buNone/>
              <a:defRPr sz="2000" b="0" i="0">
                <a:latin typeface="BentonSans Light"/>
                <a:cs typeface="BentonSans Light"/>
              </a:defRPr>
            </a:lvl3pPr>
            <a:lvl4pPr marL="1371600" indent="0">
              <a:buNone/>
              <a:defRPr sz="2000" b="0" i="0">
                <a:latin typeface="BentonSans Light"/>
                <a:cs typeface="BentonSans Light"/>
              </a:defRPr>
            </a:lvl4pPr>
            <a:lvl5pPr marL="1828800" indent="0">
              <a:buNone/>
              <a:defRPr sz="2000" b="0" i="0">
                <a:latin typeface="BentonSans Light"/>
                <a:cs typeface="BentonSans Light"/>
              </a:defRPr>
            </a:lvl5pPr>
          </a:lstStyle>
          <a:p>
            <a:pPr lvl="0"/>
            <a:r>
              <a:rPr lang="en-US" dirty="0" smtClean="0"/>
              <a:t>For [target group]</a:t>
            </a:r>
            <a:br>
              <a:rPr lang="en-US" dirty="0" smtClean="0"/>
            </a:br>
            <a:r>
              <a:rPr lang="en-US" dirty="0" smtClean="0"/>
              <a:t>Who are dissatisfied with [The problem] our solution is [name of your solution] that provides: List the key benefits for your target group and SAP</a:t>
            </a:r>
            <a:endParaRPr lang="en-US" dirty="0"/>
          </a:p>
        </p:txBody>
      </p:sp>
    </p:spTree>
    <p:extLst>
      <p:ext uri="{BB962C8B-B14F-4D97-AF65-F5344CB8AC3E}">
        <p14:creationId xmlns:p14="http://schemas.microsoft.com/office/powerpoint/2010/main" val="395516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2"/>
          <p:cNvSpPr txBox="1"/>
          <p:nvPr userDrawn="1"/>
        </p:nvSpPr>
        <p:spPr>
          <a:xfrm>
            <a:off x="132754" y="34075"/>
            <a:ext cx="1008058" cy="276999"/>
          </a:xfrm>
          <a:prstGeom prst="rect">
            <a:avLst/>
          </a:prstGeom>
          <a:noFill/>
        </p:spPr>
        <p:txBody>
          <a:bodyPr wrap="none" rtlCol="0">
            <a:spAutoFit/>
          </a:bodyPr>
          <a:lstStyle/>
          <a:p>
            <a:r>
              <a:rPr lang="en-US" sz="1200" dirty="0" smtClean="0">
                <a:latin typeface="BentonSans Regular"/>
                <a:cs typeface="BentonSans Regular"/>
              </a:rPr>
              <a:t>Team setup</a:t>
            </a:r>
          </a:p>
        </p:txBody>
      </p:sp>
      <p:sp>
        <p:nvSpPr>
          <p:cNvPr id="4" name="Picture Placeholder 3"/>
          <p:cNvSpPr>
            <a:spLocks noGrp="1"/>
          </p:cNvSpPr>
          <p:nvPr>
            <p:ph type="pic" sz="quarter" idx="10" hasCustomPrompt="1"/>
          </p:nvPr>
        </p:nvSpPr>
        <p:spPr>
          <a:xfrm>
            <a:off x="931419"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6" name="Picture Placeholder 3"/>
          <p:cNvSpPr>
            <a:spLocks noGrp="1"/>
          </p:cNvSpPr>
          <p:nvPr>
            <p:ph type="pic" sz="quarter" idx="11" hasCustomPrompt="1"/>
          </p:nvPr>
        </p:nvSpPr>
        <p:spPr>
          <a:xfrm>
            <a:off x="3561971"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7" name="Picture Placeholder 3"/>
          <p:cNvSpPr>
            <a:spLocks noGrp="1"/>
          </p:cNvSpPr>
          <p:nvPr>
            <p:ph type="pic" sz="quarter" idx="12" hasCustomPrompt="1"/>
          </p:nvPr>
        </p:nvSpPr>
        <p:spPr>
          <a:xfrm>
            <a:off x="6243338"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8" name="Text Placeholder 4"/>
          <p:cNvSpPr>
            <a:spLocks noGrp="1"/>
          </p:cNvSpPr>
          <p:nvPr>
            <p:ph type="body" sz="quarter" idx="13" hasCustomPrompt="1"/>
          </p:nvPr>
        </p:nvSpPr>
        <p:spPr>
          <a:xfrm>
            <a:off x="931419" y="258185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9" name="Text Placeholder 4"/>
          <p:cNvSpPr>
            <a:spLocks noGrp="1"/>
          </p:cNvSpPr>
          <p:nvPr>
            <p:ph type="body" sz="quarter" idx="14" hasCustomPrompt="1"/>
          </p:nvPr>
        </p:nvSpPr>
        <p:spPr>
          <a:xfrm>
            <a:off x="931419" y="2851058"/>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12" name="Text Placeholder 4"/>
          <p:cNvSpPr>
            <a:spLocks noGrp="1"/>
          </p:cNvSpPr>
          <p:nvPr>
            <p:ph type="body" sz="quarter" idx="15" hasCustomPrompt="1"/>
          </p:nvPr>
        </p:nvSpPr>
        <p:spPr>
          <a:xfrm>
            <a:off x="931419" y="3131783"/>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14" name="Text Placeholder 4"/>
          <p:cNvSpPr>
            <a:spLocks noGrp="1"/>
          </p:cNvSpPr>
          <p:nvPr>
            <p:ph type="body" sz="quarter" idx="16" hasCustomPrompt="1"/>
          </p:nvPr>
        </p:nvSpPr>
        <p:spPr>
          <a:xfrm>
            <a:off x="931419" y="4224232"/>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15" name="Text Placeholder 4"/>
          <p:cNvSpPr>
            <a:spLocks noGrp="1"/>
          </p:cNvSpPr>
          <p:nvPr>
            <p:ph type="body" sz="quarter" idx="17" hasCustomPrompt="1"/>
          </p:nvPr>
        </p:nvSpPr>
        <p:spPr>
          <a:xfrm>
            <a:off x="3561971" y="258185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16" name="Text Placeholder 4"/>
          <p:cNvSpPr>
            <a:spLocks noGrp="1"/>
          </p:cNvSpPr>
          <p:nvPr>
            <p:ph type="body" sz="quarter" idx="18" hasCustomPrompt="1"/>
          </p:nvPr>
        </p:nvSpPr>
        <p:spPr>
          <a:xfrm>
            <a:off x="3561971" y="2851058"/>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17" name="Text Placeholder 4"/>
          <p:cNvSpPr>
            <a:spLocks noGrp="1"/>
          </p:cNvSpPr>
          <p:nvPr>
            <p:ph type="body" sz="quarter" idx="19" hasCustomPrompt="1"/>
          </p:nvPr>
        </p:nvSpPr>
        <p:spPr>
          <a:xfrm>
            <a:off x="3561971" y="3131783"/>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18" name="Text Placeholder 4"/>
          <p:cNvSpPr>
            <a:spLocks noGrp="1"/>
          </p:cNvSpPr>
          <p:nvPr>
            <p:ph type="body" sz="quarter" idx="20" hasCustomPrompt="1"/>
          </p:nvPr>
        </p:nvSpPr>
        <p:spPr>
          <a:xfrm>
            <a:off x="3561971" y="4224232"/>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19" name="Text Placeholder 4"/>
          <p:cNvSpPr>
            <a:spLocks noGrp="1"/>
          </p:cNvSpPr>
          <p:nvPr>
            <p:ph type="body" sz="quarter" idx="21" hasCustomPrompt="1"/>
          </p:nvPr>
        </p:nvSpPr>
        <p:spPr>
          <a:xfrm>
            <a:off x="6243338" y="2581459"/>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20" name="Text Placeholder 4"/>
          <p:cNvSpPr>
            <a:spLocks noGrp="1"/>
          </p:cNvSpPr>
          <p:nvPr>
            <p:ph type="body" sz="quarter" idx="22" hasCustomPrompt="1"/>
          </p:nvPr>
        </p:nvSpPr>
        <p:spPr>
          <a:xfrm>
            <a:off x="6243338" y="2850665"/>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21" name="Text Placeholder 4"/>
          <p:cNvSpPr>
            <a:spLocks noGrp="1"/>
          </p:cNvSpPr>
          <p:nvPr>
            <p:ph type="body" sz="quarter" idx="23" hasCustomPrompt="1"/>
          </p:nvPr>
        </p:nvSpPr>
        <p:spPr>
          <a:xfrm>
            <a:off x="6243338" y="3131390"/>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22" name="Text Placeholder 4"/>
          <p:cNvSpPr>
            <a:spLocks noGrp="1"/>
          </p:cNvSpPr>
          <p:nvPr>
            <p:ph type="body" sz="quarter" idx="24" hasCustomPrompt="1"/>
          </p:nvPr>
        </p:nvSpPr>
        <p:spPr>
          <a:xfrm>
            <a:off x="6243338" y="4223839"/>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23" name="Text Placeholder 4"/>
          <p:cNvSpPr>
            <a:spLocks noGrp="1"/>
          </p:cNvSpPr>
          <p:nvPr>
            <p:ph type="body" sz="quarter" idx="25" hasCustomPrompt="1"/>
          </p:nvPr>
        </p:nvSpPr>
        <p:spPr>
          <a:xfrm>
            <a:off x="931419" y="585528"/>
            <a:ext cx="7248525" cy="5738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Your team can consist of max. 5 team members. Make sure your have the the following roles within your team covered at the end of submission phase: Feasible/  Viable / Desirable. For more </a:t>
            </a:r>
            <a:r>
              <a:rPr lang="en-US" dirty="0" err="1" smtClean="0"/>
              <a:t>infos</a:t>
            </a:r>
            <a:r>
              <a:rPr lang="en-US" dirty="0" smtClean="0"/>
              <a:t> about your Team setup visit: https://</a:t>
            </a:r>
            <a:r>
              <a:rPr lang="en-US" dirty="0" err="1" smtClean="0"/>
              <a:t>ideas.sap.com</a:t>
            </a:r>
            <a:r>
              <a:rPr lang="en-US" dirty="0" smtClean="0"/>
              <a:t>/</a:t>
            </a:r>
            <a:r>
              <a:rPr lang="en-US" dirty="0" err="1" smtClean="0"/>
              <a:t>ct</a:t>
            </a:r>
            <a:r>
              <a:rPr lang="en-US" dirty="0" smtClean="0"/>
              <a:t>/</a:t>
            </a:r>
            <a:r>
              <a:rPr lang="en-US" dirty="0" err="1" smtClean="0"/>
              <a:t>b.bix?c</a:t>
            </a:r>
            <a:r>
              <a:rPr lang="en-US" dirty="0" smtClean="0"/>
              <a:t>=8E92AE7D-53F7-4DE2-9891-54FBC063DF91</a:t>
            </a:r>
          </a:p>
        </p:txBody>
      </p:sp>
    </p:spTree>
    <p:extLst>
      <p:ext uri="{BB962C8B-B14F-4D97-AF65-F5344CB8AC3E}">
        <p14:creationId xmlns:p14="http://schemas.microsoft.com/office/powerpoint/2010/main" val="28192622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extBox 2"/>
          <p:cNvSpPr txBox="1"/>
          <p:nvPr userDrawn="1"/>
        </p:nvSpPr>
        <p:spPr>
          <a:xfrm>
            <a:off x="132754" y="34075"/>
            <a:ext cx="3017946" cy="276999"/>
          </a:xfrm>
          <a:prstGeom prst="rect">
            <a:avLst/>
          </a:prstGeom>
          <a:noFill/>
        </p:spPr>
        <p:txBody>
          <a:bodyPr wrap="square" rtlCol="0">
            <a:spAutoFit/>
          </a:bodyPr>
          <a:lstStyle/>
          <a:p>
            <a:r>
              <a:rPr lang="en-US" sz="1200" dirty="0" smtClean="0">
                <a:latin typeface="BentonSans Regular"/>
                <a:cs typeface="BentonSans Regular"/>
              </a:rPr>
              <a:t>The target group –</a:t>
            </a:r>
            <a:r>
              <a:rPr lang="en-US" sz="1200" baseline="0" dirty="0" smtClean="0">
                <a:latin typeface="BentonSans Regular"/>
                <a:cs typeface="BentonSans Regular"/>
              </a:rPr>
              <a:t> Your ad hoc persona</a:t>
            </a:r>
            <a:endParaRPr lang="en-US" sz="1200" dirty="0" smtClean="0">
              <a:latin typeface="BentonSans Regular"/>
              <a:cs typeface="BentonSans Regular"/>
            </a:endParaRPr>
          </a:p>
        </p:txBody>
      </p:sp>
      <p:sp>
        <p:nvSpPr>
          <p:cNvPr id="23" name="Text Placeholder 4"/>
          <p:cNvSpPr>
            <a:spLocks noGrp="1"/>
          </p:cNvSpPr>
          <p:nvPr>
            <p:ph type="body" sz="quarter" idx="25" hasCustomPrompt="1"/>
          </p:nvPr>
        </p:nvSpPr>
        <p:spPr>
          <a:xfrm>
            <a:off x="621659" y="510303"/>
            <a:ext cx="7586977" cy="62249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Describe your target group as clear as possible. For this purpose we use Personas. A persona helps us empathize the mindset of your user so we can design a solution that fits her/his needs. You can have multiple personas if your problem affects multiple different people within your target group. To learn more about personas visit: http://</a:t>
            </a:r>
            <a:r>
              <a:rPr lang="en-US" dirty="0" err="1" smtClean="0"/>
              <a:t>www.smashingmagazine.com</a:t>
            </a:r>
            <a:r>
              <a:rPr lang="en-US" dirty="0" smtClean="0"/>
              <a:t>/2014/08/a-closer-look-at-personas-part-1/</a:t>
            </a:r>
          </a:p>
        </p:txBody>
      </p:sp>
      <p:sp>
        <p:nvSpPr>
          <p:cNvPr id="24" name="Picture Placeholder 3"/>
          <p:cNvSpPr>
            <a:spLocks noGrp="1"/>
          </p:cNvSpPr>
          <p:nvPr>
            <p:ph type="pic" sz="quarter" idx="10" hasCustomPrompt="1"/>
          </p:nvPr>
        </p:nvSpPr>
        <p:spPr>
          <a:xfrm rot="21262041">
            <a:off x="621657" y="1300949"/>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25" name="Text Placeholder 4"/>
          <p:cNvSpPr>
            <a:spLocks noGrp="1"/>
          </p:cNvSpPr>
          <p:nvPr>
            <p:ph type="body" sz="quarter" idx="13" hasCustomPrompt="1"/>
          </p:nvPr>
        </p:nvSpPr>
        <p:spPr>
          <a:xfrm>
            <a:off x="1879540" y="1457905"/>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27" name="Text Placeholder 4"/>
          <p:cNvSpPr>
            <a:spLocks noGrp="1"/>
          </p:cNvSpPr>
          <p:nvPr>
            <p:ph type="body" sz="quarter" idx="26" hasCustomPrompt="1"/>
          </p:nvPr>
        </p:nvSpPr>
        <p:spPr>
          <a:xfrm>
            <a:off x="1879540" y="1843918"/>
            <a:ext cx="6652129" cy="36415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[What’s the major problem you are trying to solve for your persona?]</a:t>
            </a:r>
          </a:p>
        </p:txBody>
      </p:sp>
      <p:sp>
        <p:nvSpPr>
          <p:cNvPr id="28" name="Text Placeholder 4"/>
          <p:cNvSpPr>
            <a:spLocks noGrp="1"/>
          </p:cNvSpPr>
          <p:nvPr>
            <p:ph type="body" sz="quarter" idx="27" hasCustomPrompt="1"/>
          </p:nvPr>
        </p:nvSpPr>
        <p:spPr>
          <a:xfrm>
            <a:off x="3925899" y="145751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[Age]</a:t>
            </a:r>
          </a:p>
        </p:txBody>
      </p:sp>
      <p:sp>
        <p:nvSpPr>
          <p:cNvPr id="29" name="Text Placeholder 4"/>
          <p:cNvSpPr>
            <a:spLocks noGrp="1"/>
          </p:cNvSpPr>
          <p:nvPr>
            <p:ph type="body" sz="quarter" idx="28" hasCustomPrompt="1"/>
          </p:nvPr>
        </p:nvSpPr>
        <p:spPr>
          <a:xfrm>
            <a:off x="3449130" y="3005217"/>
            <a:ext cx="2469567" cy="15702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does the persona need, motivations, goals within your solution so it solves the pain points?]</a:t>
            </a:r>
          </a:p>
        </p:txBody>
      </p:sp>
      <p:sp>
        <p:nvSpPr>
          <p:cNvPr id="30" name="Text Placeholder 4"/>
          <p:cNvSpPr>
            <a:spLocks noGrp="1"/>
          </p:cNvSpPr>
          <p:nvPr>
            <p:ph type="body" sz="quarter" idx="29" hasCustomPrompt="1"/>
          </p:nvPr>
        </p:nvSpPr>
        <p:spPr>
          <a:xfrm>
            <a:off x="774059" y="3005216"/>
            <a:ext cx="2531666" cy="157022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the exact pain points, frustrations within the problem you are trying to solve?]</a:t>
            </a:r>
          </a:p>
        </p:txBody>
      </p:sp>
      <p:sp>
        <p:nvSpPr>
          <p:cNvPr id="31" name="Text Placeholder 4"/>
          <p:cNvSpPr>
            <a:spLocks noGrp="1"/>
          </p:cNvSpPr>
          <p:nvPr>
            <p:ph type="body" sz="quarter" idx="30" hasCustomPrompt="1"/>
          </p:nvPr>
        </p:nvSpPr>
        <p:spPr>
          <a:xfrm>
            <a:off x="1879539" y="2243845"/>
            <a:ext cx="6652129" cy="28217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7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It might help you to define a day in the life of your target group to extract their problems. Interview your colleges to gain valuable input and validate your assumptions. Catalog these insights: Activities and contexts that your target group experiences throughout a regular job day. </a:t>
            </a:r>
          </a:p>
        </p:txBody>
      </p:sp>
      <p:sp>
        <p:nvSpPr>
          <p:cNvPr id="32" name="Text Placeholder 4"/>
          <p:cNvSpPr>
            <a:spLocks noGrp="1"/>
          </p:cNvSpPr>
          <p:nvPr>
            <p:ph type="body" sz="quarter" idx="31" hasCustomPrompt="1"/>
          </p:nvPr>
        </p:nvSpPr>
        <p:spPr>
          <a:xfrm>
            <a:off x="6062102" y="3005216"/>
            <a:ext cx="2469567" cy="15702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your solution have to do in order to make your persona happy and successful?]</a:t>
            </a:r>
          </a:p>
        </p:txBody>
      </p:sp>
    </p:spTree>
    <p:extLst>
      <p:ext uri="{BB962C8B-B14F-4D97-AF65-F5344CB8AC3E}">
        <p14:creationId xmlns:p14="http://schemas.microsoft.com/office/powerpoint/2010/main" val="10487928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Business Relevance</a:t>
            </a:r>
          </a:p>
        </p:txBody>
      </p:sp>
      <p:sp>
        <p:nvSpPr>
          <p:cNvPr id="12" name="Text Placeholder 4"/>
          <p:cNvSpPr>
            <a:spLocks noGrp="1"/>
          </p:cNvSpPr>
          <p:nvPr>
            <p:ph type="body" sz="quarter" idx="15" hasCustomPrompt="1"/>
          </p:nvPr>
        </p:nvSpPr>
        <p:spPr>
          <a:xfrm>
            <a:off x="518380" y="1287832"/>
            <a:ext cx="7801612" cy="284165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[why is the problem you are facing critical for SAP]</a:t>
            </a:r>
          </a:p>
        </p:txBody>
      </p:sp>
    </p:spTree>
    <p:extLst>
      <p:ext uri="{BB962C8B-B14F-4D97-AF65-F5344CB8AC3E}">
        <p14:creationId xmlns:p14="http://schemas.microsoft.com/office/powerpoint/2010/main" val="37402543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a:t>
            </a:r>
          </a:p>
        </p:txBody>
      </p:sp>
      <p:sp>
        <p:nvSpPr>
          <p:cNvPr id="12" name="Text Placeholder 4"/>
          <p:cNvSpPr>
            <a:spLocks noGrp="1"/>
          </p:cNvSpPr>
          <p:nvPr>
            <p:ph type="body" sz="quarter" idx="15" hasCustomPrompt="1"/>
          </p:nvPr>
        </p:nvSpPr>
        <p:spPr>
          <a:xfrm>
            <a:off x="621659" y="1385319"/>
            <a:ext cx="7586977"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[With the last two slide in mind – Define our solution idea and the major benefits for your target group (Persona) and SAP]</a:t>
            </a:r>
          </a:p>
        </p:txBody>
      </p:sp>
      <p:sp>
        <p:nvSpPr>
          <p:cNvPr id="8" name="Text Placeholder 4"/>
          <p:cNvSpPr>
            <a:spLocks noGrp="1"/>
          </p:cNvSpPr>
          <p:nvPr>
            <p:ph type="body" sz="quarter" idx="26" hasCustomPrompt="1"/>
          </p:nvPr>
        </p:nvSpPr>
        <p:spPr>
          <a:xfrm>
            <a:off x="621659" y="679386"/>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to generate solution ideas: There are multiple creative Methods that help you to define a solution for the problem you defined. </a:t>
            </a:r>
            <a:br>
              <a:rPr lang="en-US" dirty="0" smtClean="0"/>
            </a:br>
            <a:r>
              <a:rPr lang="en-US" dirty="0" smtClean="0"/>
              <a:t>Take a look at the following page for inspiration: http://</a:t>
            </a:r>
            <a:r>
              <a:rPr lang="en-US" dirty="0" err="1" smtClean="0"/>
              <a:t>www.entrepreneurial-insights.com</a:t>
            </a:r>
            <a:r>
              <a:rPr lang="en-US" dirty="0" smtClean="0"/>
              <a:t>/18-best-idea-generation-techniques/</a:t>
            </a:r>
          </a:p>
        </p:txBody>
      </p:sp>
    </p:spTree>
    <p:extLst>
      <p:ext uri="{BB962C8B-B14F-4D97-AF65-F5344CB8AC3E}">
        <p14:creationId xmlns:p14="http://schemas.microsoft.com/office/powerpoint/2010/main" val="14045974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Business Model</a:t>
            </a:r>
          </a:p>
        </p:txBody>
      </p:sp>
      <p:sp>
        <p:nvSpPr>
          <p:cNvPr id="12" name="Text Placeholder 4"/>
          <p:cNvSpPr>
            <a:spLocks noGrp="1"/>
          </p:cNvSpPr>
          <p:nvPr>
            <p:ph type="body" sz="quarter" idx="15" hasCustomPrompt="1"/>
          </p:nvPr>
        </p:nvSpPr>
        <p:spPr>
          <a:xfrm>
            <a:off x="62166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[Conclude your key problem statement for your Personas pain points and the business relevance]</a:t>
            </a:r>
          </a:p>
        </p:txBody>
      </p:sp>
      <p:sp>
        <p:nvSpPr>
          <p:cNvPr id="7" name="Text Placeholder 4"/>
          <p:cNvSpPr>
            <a:spLocks noGrp="1"/>
          </p:cNvSpPr>
          <p:nvPr>
            <p:ph type="body" sz="quarter" idx="27" hasCustomPrompt="1"/>
          </p:nvPr>
        </p:nvSpPr>
        <p:spPr>
          <a:xfrm>
            <a:off x="6971809" y="1368362"/>
            <a:ext cx="1780166"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[If there are any competitors on the marketed that provide a similar solution – What is your advantage against this solution?]</a:t>
            </a:r>
          </a:p>
        </p:txBody>
      </p:sp>
      <p:sp>
        <p:nvSpPr>
          <p:cNvPr id="11" name="Text Placeholder 4"/>
          <p:cNvSpPr>
            <a:spLocks noGrp="1"/>
          </p:cNvSpPr>
          <p:nvPr>
            <p:ph type="body" sz="quarter" idx="29" hasCustomPrompt="1"/>
          </p:nvPr>
        </p:nvSpPr>
        <p:spPr>
          <a:xfrm>
            <a:off x="272702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[Define our solution idea and the major benefit for your target group (Persona) and SAP]</a:t>
            </a:r>
          </a:p>
        </p:txBody>
      </p:sp>
      <p:sp>
        <p:nvSpPr>
          <p:cNvPr id="14" name="Text Placeholder 4"/>
          <p:cNvSpPr>
            <a:spLocks noGrp="1"/>
          </p:cNvSpPr>
          <p:nvPr>
            <p:ph type="body" sz="quarter" idx="30" hasCustomPrompt="1"/>
          </p:nvPr>
        </p:nvSpPr>
        <p:spPr>
          <a:xfrm>
            <a:off x="483238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[Who are you targeting – Employees, a complete Line of Business or Managers?]</a:t>
            </a:r>
          </a:p>
        </p:txBody>
      </p:sp>
      <p:sp>
        <p:nvSpPr>
          <p:cNvPr id="16" name="Text Placeholder 4"/>
          <p:cNvSpPr>
            <a:spLocks noGrp="1"/>
          </p:cNvSpPr>
          <p:nvPr>
            <p:ph type="body" sz="quarter" idx="31" hasCustomPrompt="1"/>
          </p:nvPr>
        </p:nvSpPr>
        <p:spPr>
          <a:xfrm>
            <a:off x="621660" y="3563381"/>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the critical cost drivers within your solution? </a:t>
            </a:r>
            <a:br>
              <a:rPr lang="en-US" dirty="0" smtClean="0"/>
            </a:br>
            <a:r>
              <a:rPr lang="en-US" dirty="0" err="1" smtClean="0"/>
              <a:t>Eg</a:t>
            </a:r>
            <a:r>
              <a:rPr lang="en-US" dirty="0" smtClean="0"/>
              <a:t>.: People, distribution, support, marketing etc.]</a:t>
            </a:r>
          </a:p>
        </p:txBody>
      </p:sp>
      <p:sp>
        <p:nvSpPr>
          <p:cNvPr id="19" name="Text Placeholder 4"/>
          <p:cNvSpPr>
            <a:spLocks noGrp="1"/>
          </p:cNvSpPr>
          <p:nvPr>
            <p:ph type="body" sz="quarter" idx="32" hasCustomPrompt="1"/>
          </p:nvPr>
        </p:nvSpPr>
        <p:spPr>
          <a:xfrm>
            <a:off x="3404654" y="3551509"/>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is the direct or indirect revenue that will be generated by your idea for SAP?]</a:t>
            </a:r>
          </a:p>
        </p:txBody>
      </p:sp>
      <p:sp>
        <p:nvSpPr>
          <p:cNvPr id="20" name="Text Placeholder 4"/>
          <p:cNvSpPr>
            <a:spLocks noGrp="1"/>
          </p:cNvSpPr>
          <p:nvPr>
            <p:ph type="body" sz="quarter" idx="25" hasCustomPrompt="1"/>
          </p:nvPr>
        </p:nvSpPr>
        <p:spPr>
          <a:xfrm>
            <a:off x="621659" y="510303"/>
            <a:ext cx="8239033" cy="2844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If you want to get deeper into defining and refine your business model we recommend the Boot: Running Lean by Ash </a:t>
            </a:r>
            <a:r>
              <a:rPr lang="en-US" dirty="0" err="1" smtClean="0"/>
              <a:t>Maurya</a:t>
            </a:r>
            <a:endParaRPr lang="en-US" dirty="0" smtClean="0"/>
          </a:p>
        </p:txBody>
      </p:sp>
      <p:sp>
        <p:nvSpPr>
          <p:cNvPr id="25" name="Text Placeholder 4"/>
          <p:cNvSpPr>
            <a:spLocks noGrp="1"/>
          </p:cNvSpPr>
          <p:nvPr>
            <p:ph type="body" sz="quarter" idx="33" hasCustomPrompt="1"/>
          </p:nvPr>
        </p:nvSpPr>
        <p:spPr>
          <a:xfrm>
            <a:off x="6199371" y="3542676"/>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your key KPIs to measure your success and growth]</a:t>
            </a:r>
          </a:p>
        </p:txBody>
      </p:sp>
    </p:spTree>
    <p:extLst>
      <p:ext uri="{BB962C8B-B14F-4D97-AF65-F5344CB8AC3E}">
        <p14:creationId xmlns:p14="http://schemas.microsoft.com/office/powerpoint/2010/main" val="12388413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Technology</a:t>
            </a:r>
          </a:p>
        </p:txBody>
      </p:sp>
      <p:sp>
        <p:nvSpPr>
          <p:cNvPr id="12" name="Text Placeholder 4"/>
          <p:cNvSpPr>
            <a:spLocks noGrp="1"/>
          </p:cNvSpPr>
          <p:nvPr>
            <p:ph type="body" sz="quarter" idx="15" hasCustomPrompt="1"/>
          </p:nvPr>
        </p:nvSpPr>
        <p:spPr>
          <a:xfrm>
            <a:off x="621659" y="1243422"/>
            <a:ext cx="7586977" cy="175229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[How are you going to realize your solution idea? Explain how you will make of SAP technology and one or more of the following </a:t>
            </a:r>
            <a:r>
              <a:rPr lang="en-US" dirty="0" err="1" smtClean="0"/>
              <a:t>IoT</a:t>
            </a:r>
            <a:r>
              <a:rPr lang="en-US" dirty="0" smtClean="0"/>
              <a:t> devices: </a:t>
            </a:r>
            <a:r>
              <a:rPr lang="en-US" dirty="0" err="1" smtClean="0"/>
              <a:t>Wearables</a:t>
            </a:r>
            <a:r>
              <a:rPr lang="en-US" dirty="0" smtClean="0"/>
              <a:t>, Mobile Devices, </a:t>
            </a:r>
            <a:r>
              <a:rPr lang="en-US" dirty="0" err="1" smtClean="0"/>
              <a:t>Fitnesstracker</a:t>
            </a:r>
            <a:r>
              <a:rPr lang="en-US" dirty="0" smtClean="0"/>
              <a:t>, NFC, </a:t>
            </a:r>
            <a:r>
              <a:rPr lang="en-US" dirty="0" err="1" smtClean="0"/>
              <a:t>iBeacons</a:t>
            </a:r>
            <a:r>
              <a:rPr lang="en-US" dirty="0" smtClean="0"/>
              <a:t>, Raspberry PI (include Sensors)]</a:t>
            </a:r>
          </a:p>
        </p:txBody>
      </p:sp>
      <p:sp>
        <p:nvSpPr>
          <p:cNvPr id="5" name="Text Placeholder 4"/>
          <p:cNvSpPr>
            <a:spLocks noGrp="1"/>
          </p:cNvSpPr>
          <p:nvPr>
            <p:ph type="body" sz="quarter" idx="25" hasCustomPrompt="1"/>
          </p:nvPr>
        </p:nvSpPr>
        <p:spPr>
          <a:xfrm>
            <a:off x="621659" y="510303"/>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Note: To learn more about the technology to be used visit: https://</a:t>
            </a:r>
            <a:r>
              <a:rPr lang="en-US" dirty="0" err="1" smtClean="0"/>
              <a:t>ideas.sap.com</a:t>
            </a:r>
            <a:r>
              <a:rPr lang="en-US" dirty="0" smtClean="0"/>
              <a:t>/</a:t>
            </a:r>
            <a:r>
              <a:rPr lang="en-US" dirty="0" err="1" smtClean="0"/>
              <a:t>ct</a:t>
            </a:r>
            <a:r>
              <a:rPr lang="en-US" dirty="0" smtClean="0"/>
              <a:t>/</a:t>
            </a:r>
            <a:r>
              <a:rPr lang="en-US" dirty="0" err="1" smtClean="0"/>
              <a:t>b.bix?c</a:t>
            </a:r>
            <a:r>
              <a:rPr lang="en-US" dirty="0" smtClean="0"/>
              <a:t>=8E92AE7D-53F7-4DE2-9891-54FBC063DF91</a:t>
            </a:r>
          </a:p>
        </p:txBody>
      </p:sp>
    </p:spTree>
    <p:extLst>
      <p:ext uri="{BB962C8B-B14F-4D97-AF65-F5344CB8AC3E}">
        <p14:creationId xmlns:p14="http://schemas.microsoft.com/office/powerpoint/2010/main" val="38000980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lin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353122"/>
          </a:xfrm>
          <a:prstGeom prst="rect">
            <a:avLst/>
          </a:prstGeom>
        </p:spPr>
      </p:pic>
      <p:sp>
        <p:nvSpPr>
          <p:cNvPr id="7" name="TextBox 6"/>
          <p:cNvSpPr txBox="1"/>
          <p:nvPr userDrawn="1"/>
        </p:nvSpPr>
        <p:spPr bwMode="black">
          <a:xfrm>
            <a:off x="242937" y="4965608"/>
            <a:ext cx="2591240" cy="107722"/>
          </a:xfrm>
          <a:prstGeom prst="rect">
            <a:avLst/>
          </a:prstGeom>
          <a:noFill/>
        </p:spPr>
        <p:txBody>
          <a:bodyPr wrap="none" lIns="64280" tIns="0" rIns="0" bIns="0" rtlCol="0">
            <a:spAutoFit/>
          </a:bodyPr>
          <a:lstStyle/>
          <a:p>
            <a:pPr marL="99873" indent="-99873" algn="l">
              <a:buClr>
                <a:schemeClr val="tx1"/>
              </a:buClr>
              <a:buFont typeface="Arial" pitchFamily="34" charset="0"/>
              <a:buChar char="©"/>
              <a:tabLst/>
            </a:pPr>
            <a:r>
              <a:rPr lang="en-US" sz="700" b="0" i="0" noProof="0" dirty="0" smtClean="0">
                <a:solidFill>
                  <a:schemeClr val="bg1">
                    <a:lumMod val="50000"/>
                  </a:schemeClr>
                </a:solidFill>
                <a:latin typeface="BentonSans Light"/>
                <a:cs typeface="BentonSans Light"/>
              </a:rPr>
              <a:t>2015 SAP SE or an SAP affiliate company. All rights reserved. </a:t>
            </a:r>
          </a:p>
        </p:txBody>
      </p:sp>
      <p:sp>
        <p:nvSpPr>
          <p:cNvPr id="8" name="TextBox 7"/>
          <p:cNvSpPr txBox="1"/>
          <p:nvPr userDrawn="1"/>
        </p:nvSpPr>
        <p:spPr bwMode="black">
          <a:xfrm>
            <a:off x="8724175" y="4965608"/>
            <a:ext cx="174620" cy="107722"/>
          </a:xfrm>
          <a:prstGeom prst="rect">
            <a:avLst/>
          </a:prstGeom>
          <a:noFill/>
        </p:spPr>
        <p:txBody>
          <a:bodyPr wrap="none" lIns="0" tIns="0" rIns="64280" bIns="0" rtlCol="0">
            <a:spAutoFit/>
          </a:bodyPr>
          <a:lstStyle/>
          <a:p>
            <a:pPr marL="83621" indent="-83621" algn="r">
              <a:buClr>
                <a:schemeClr val="accent2"/>
              </a:buClr>
              <a:buFont typeface="Arial" pitchFamily="34" charset="0"/>
              <a:buNone/>
            </a:pPr>
            <a:fld id="{0BDC132A-5C91-4078-9777-31DA19A62E0A}" type="slidenum">
              <a:rPr lang="en-US" sz="700" baseline="0" noProof="0" smtClean="0">
                <a:solidFill>
                  <a:schemeClr val="tx1"/>
                </a:solidFill>
              </a:rPr>
              <a:pPr marL="83621" indent="-83621" algn="r">
                <a:buClr>
                  <a:schemeClr val="accent2"/>
                </a:buClr>
                <a:buFont typeface="Arial" pitchFamily="34" charset="0"/>
                <a:buNone/>
              </a:pPr>
              <a:t>‹#›</a:t>
            </a:fld>
            <a:endParaRPr lang="en-US" sz="700" noProof="0" dirty="0" smtClean="0">
              <a:solidFill>
                <a:schemeClr val="tx1"/>
              </a:solidFill>
            </a:endParaRPr>
          </a:p>
        </p:txBody>
      </p:sp>
      <p:pic>
        <p:nvPicPr>
          <p:cNvPr id="6" name="Picture 5" descr="SAP_grad_R_pref (5).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722731" y="94889"/>
            <a:ext cx="330501" cy="163047"/>
          </a:xfrm>
          <a:prstGeom prst="rect">
            <a:avLst/>
          </a:prstGeom>
        </p:spPr>
      </p:pic>
    </p:spTree>
    <p:extLst>
      <p:ext uri="{BB962C8B-B14F-4D97-AF65-F5344CB8AC3E}">
        <p14:creationId xmlns:p14="http://schemas.microsoft.com/office/powerpoint/2010/main" val="3552309435"/>
      </p:ext>
    </p:extLst>
  </p:cSld>
  <p:clrMap bg1="lt1" tx1="dk1" bg2="lt2" tx2="dk2" accent1="accent1" accent2="accent2" accent3="accent3" accent4="accent4" accent5="accent5" accent6="accent6" hlink="hlink" folHlink="folHlink"/>
  <p:sldLayoutIdLst>
    <p:sldLayoutId id="2147483651" r:id="rId1"/>
    <p:sldLayoutId id="2147483673" r:id="rId2"/>
    <p:sldLayoutId id="2147483666" r:id="rId3"/>
    <p:sldLayoutId id="2147483649" r:id="rId4"/>
    <p:sldLayoutId id="2147483668" r:id="rId5"/>
    <p:sldLayoutId id="2147483670" r:id="rId6"/>
    <p:sldLayoutId id="2147483674" r:id="rId7"/>
    <p:sldLayoutId id="2147483671" r:id="rId8"/>
    <p:sldLayoutId id="2147483672" r:id="rId9"/>
    <p:sldLayoutId id="2147483675" r:id="rId10"/>
    <p:sldLayoutId id="214748366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pock" TargetMode="External"/><Relationship Id="rId3" Type="http://schemas.openxmlformats.org/officeDocument/2006/relationships/image" Target="../media/image6.jpg"/><Relationship Id="rId7" Type="http://schemas.openxmlformats.org/officeDocument/2006/relationships/hyperlink" Target="https://en.wikipedia.org/wiki/Scotty_(Star_Trek)"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www.linkedin.com/in/jitendrasharma2411" TargetMode="External"/><Relationship Id="rId5" Type="http://schemas.openxmlformats.org/officeDocument/2006/relationships/hyperlink" Target="https://www.linkedin.com/in/anniest16" TargetMode="External"/><Relationship Id="rId4" Type="http://schemas.openxmlformats.org/officeDocument/2006/relationships/image" Target="../media/image7.jpg"/><Relationship Id="rId9" Type="http://schemas.openxmlformats.org/officeDocument/2006/relationships/hyperlink" Target="https://en.wikipedia.org/wiki/James_T._Kir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771943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2714971" y="1368362"/>
            <a:ext cx="1952960" cy="1668222"/>
          </a:xfrm>
        </p:spPr>
        <p:txBody>
          <a:bodyPr/>
          <a:lstStyle/>
          <a:p>
            <a:endParaRPr lang="en-US"/>
          </a:p>
        </p:txBody>
      </p:sp>
      <p:sp>
        <p:nvSpPr>
          <p:cNvPr id="8" name="Text Placeholder 7"/>
          <p:cNvSpPr>
            <a:spLocks noGrp="1"/>
          </p:cNvSpPr>
          <p:nvPr>
            <p:ph type="body" sz="quarter" idx="27"/>
          </p:nvPr>
        </p:nvSpPr>
        <p:spPr/>
        <p:txBody>
          <a:bodyPr/>
          <a:lstStyle/>
          <a:p>
            <a:endParaRPr lang="en-US"/>
          </a:p>
        </p:txBody>
      </p:sp>
      <p:sp>
        <p:nvSpPr>
          <p:cNvPr id="9" name="Text Placeholder 8"/>
          <p:cNvSpPr>
            <a:spLocks noGrp="1"/>
          </p:cNvSpPr>
          <p:nvPr>
            <p:ph type="body" sz="quarter" idx="29"/>
          </p:nvPr>
        </p:nvSpPr>
        <p:spPr>
          <a:xfrm>
            <a:off x="4820331" y="1368362"/>
            <a:ext cx="1952960" cy="1668222"/>
          </a:xfrm>
        </p:spPr>
        <p:txBody>
          <a:bodyPr/>
          <a:lstStyle/>
          <a:p>
            <a:endParaRPr lang="en-US"/>
          </a:p>
        </p:txBody>
      </p:sp>
      <p:sp>
        <p:nvSpPr>
          <p:cNvPr id="10" name="Text Placeholder 9"/>
          <p:cNvSpPr>
            <a:spLocks noGrp="1"/>
          </p:cNvSpPr>
          <p:nvPr>
            <p:ph type="body" sz="quarter" idx="30"/>
          </p:nvPr>
        </p:nvSpPr>
        <p:spPr>
          <a:xfrm>
            <a:off x="604778" y="1368362"/>
            <a:ext cx="1952960" cy="1668222"/>
          </a:xfrm>
        </p:spPr>
        <p:txBody>
          <a:bodyPr/>
          <a:lstStyle/>
          <a:p>
            <a:endParaRPr lang="en-US"/>
          </a:p>
        </p:txBody>
      </p:sp>
      <p:sp>
        <p:nvSpPr>
          <p:cNvPr id="11" name="Text Placeholder 10"/>
          <p:cNvSpPr>
            <a:spLocks noGrp="1"/>
          </p:cNvSpPr>
          <p:nvPr>
            <p:ph type="body" sz="quarter" idx="31"/>
          </p:nvPr>
        </p:nvSpPr>
        <p:spPr/>
        <p:txBody>
          <a:bodyPr/>
          <a:lstStyle/>
          <a:p>
            <a:endParaRPr lang="en-US"/>
          </a:p>
        </p:txBody>
      </p:sp>
      <p:sp>
        <p:nvSpPr>
          <p:cNvPr id="12" name="Text Placeholder 11"/>
          <p:cNvSpPr>
            <a:spLocks noGrp="1"/>
          </p:cNvSpPr>
          <p:nvPr>
            <p:ph type="body" sz="quarter" idx="32"/>
          </p:nvPr>
        </p:nvSpPr>
        <p:spPr/>
        <p:txBody>
          <a:bodyPr/>
          <a:lstStyle/>
          <a:p>
            <a:endParaRPr lang="en-US"/>
          </a:p>
        </p:txBody>
      </p:sp>
      <p:sp>
        <p:nvSpPr>
          <p:cNvPr id="7" name="Text Placeholder 6"/>
          <p:cNvSpPr>
            <a:spLocks noGrp="1"/>
          </p:cNvSpPr>
          <p:nvPr>
            <p:ph type="body" sz="quarter" idx="25"/>
          </p:nvPr>
        </p:nvSpPr>
        <p:spPr/>
        <p:txBody>
          <a:bodyPr/>
          <a:lstStyle/>
          <a:p>
            <a:endParaRPr lang="en-US"/>
          </a:p>
        </p:txBody>
      </p:sp>
      <p:sp>
        <p:nvSpPr>
          <p:cNvPr id="13" name="Text Placeholder 12"/>
          <p:cNvSpPr>
            <a:spLocks noGrp="1"/>
          </p:cNvSpPr>
          <p:nvPr>
            <p:ph type="body" sz="quarter" idx="33"/>
          </p:nvPr>
        </p:nvSpPr>
        <p:spPr/>
        <p:txBody>
          <a:bodyPr/>
          <a:lstStyle/>
          <a:p>
            <a:endParaRPr lang="en-US"/>
          </a:p>
        </p:txBody>
      </p:sp>
      <p:sp>
        <p:nvSpPr>
          <p:cNvPr id="14" name="TextBox 13"/>
          <p:cNvSpPr txBox="1"/>
          <p:nvPr/>
        </p:nvSpPr>
        <p:spPr>
          <a:xfrm>
            <a:off x="621659" y="3178920"/>
            <a:ext cx="1595955" cy="276999"/>
          </a:xfrm>
          <a:prstGeom prst="rect">
            <a:avLst/>
          </a:prstGeom>
          <a:noFill/>
        </p:spPr>
        <p:txBody>
          <a:bodyPr wrap="square" rtlCol="0">
            <a:spAutoFit/>
          </a:bodyPr>
          <a:lstStyle/>
          <a:p>
            <a:r>
              <a:rPr lang="en-US" sz="1200" dirty="0" smtClean="0">
                <a:latin typeface="BentonSans Regular"/>
                <a:cs typeface="BentonSans Regular"/>
              </a:rPr>
              <a:t>Costs Structure</a:t>
            </a:r>
          </a:p>
        </p:txBody>
      </p:sp>
      <p:sp>
        <p:nvSpPr>
          <p:cNvPr id="15" name="TextBox 14"/>
          <p:cNvSpPr txBox="1"/>
          <p:nvPr/>
        </p:nvSpPr>
        <p:spPr>
          <a:xfrm>
            <a:off x="3404654" y="3158215"/>
            <a:ext cx="1696123" cy="276999"/>
          </a:xfrm>
          <a:prstGeom prst="rect">
            <a:avLst/>
          </a:prstGeom>
          <a:noFill/>
        </p:spPr>
        <p:txBody>
          <a:bodyPr wrap="square" rtlCol="0">
            <a:spAutoFit/>
          </a:bodyPr>
          <a:lstStyle/>
          <a:p>
            <a:r>
              <a:rPr lang="en-US" sz="1200" dirty="0" smtClean="0">
                <a:latin typeface="BentonSans Regular"/>
                <a:cs typeface="BentonSans Regular"/>
              </a:rPr>
              <a:t>Revenue Streams</a:t>
            </a:r>
          </a:p>
        </p:txBody>
      </p:sp>
      <p:sp>
        <p:nvSpPr>
          <p:cNvPr id="16" name="TextBox 15"/>
          <p:cNvSpPr txBox="1"/>
          <p:nvPr/>
        </p:nvSpPr>
        <p:spPr>
          <a:xfrm>
            <a:off x="6199371" y="3161688"/>
            <a:ext cx="2009265" cy="276999"/>
          </a:xfrm>
          <a:prstGeom prst="rect">
            <a:avLst/>
          </a:prstGeom>
          <a:noFill/>
        </p:spPr>
        <p:txBody>
          <a:bodyPr wrap="square" rtlCol="0">
            <a:spAutoFit/>
          </a:bodyPr>
          <a:lstStyle/>
          <a:p>
            <a:r>
              <a:rPr lang="en-US" sz="1200" dirty="0" smtClean="0">
                <a:latin typeface="BentonSans Regular"/>
                <a:cs typeface="BentonSans Regular"/>
              </a:rPr>
              <a:t>Success Measurement </a:t>
            </a:r>
          </a:p>
        </p:txBody>
      </p:sp>
      <p:sp>
        <p:nvSpPr>
          <p:cNvPr id="17" name="TextBox 16"/>
          <p:cNvSpPr txBox="1"/>
          <p:nvPr/>
        </p:nvSpPr>
        <p:spPr>
          <a:xfrm>
            <a:off x="2714971" y="1001708"/>
            <a:ext cx="787395" cy="276999"/>
          </a:xfrm>
          <a:prstGeom prst="rect">
            <a:avLst/>
          </a:prstGeom>
          <a:noFill/>
        </p:spPr>
        <p:txBody>
          <a:bodyPr wrap="none" rtlCol="0">
            <a:spAutoFit/>
          </a:bodyPr>
          <a:lstStyle/>
          <a:p>
            <a:r>
              <a:rPr lang="en-US" sz="1200" dirty="0" smtClean="0">
                <a:latin typeface="BentonSans Regular"/>
                <a:cs typeface="BentonSans Regular"/>
              </a:rPr>
              <a:t>Problem</a:t>
            </a:r>
          </a:p>
        </p:txBody>
      </p:sp>
      <p:sp>
        <p:nvSpPr>
          <p:cNvPr id="18" name="TextBox 17"/>
          <p:cNvSpPr txBox="1"/>
          <p:nvPr/>
        </p:nvSpPr>
        <p:spPr>
          <a:xfrm>
            <a:off x="4837213" y="1001708"/>
            <a:ext cx="779631" cy="276999"/>
          </a:xfrm>
          <a:prstGeom prst="rect">
            <a:avLst/>
          </a:prstGeom>
          <a:noFill/>
        </p:spPr>
        <p:txBody>
          <a:bodyPr wrap="none" rtlCol="0">
            <a:spAutoFit/>
          </a:bodyPr>
          <a:lstStyle/>
          <a:p>
            <a:r>
              <a:rPr lang="en-US" sz="1200" dirty="0" smtClean="0">
                <a:latin typeface="BentonSans Regular"/>
                <a:cs typeface="BentonSans Regular"/>
              </a:rPr>
              <a:t>Solution</a:t>
            </a:r>
          </a:p>
        </p:txBody>
      </p:sp>
      <p:sp>
        <p:nvSpPr>
          <p:cNvPr id="19" name="TextBox 18"/>
          <p:cNvSpPr txBox="1"/>
          <p:nvPr/>
        </p:nvSpPr>
        <p:spPr>
          <a:xfrm>
            <a:off x="621660" y="1001708"/>
            <a:ext cx="1107996" cy="276999"/>
          </a:xfrm>
          <a:prstGeom prst="rect">
            <a:avLst/>
          </a:prstGeom>
          <a:noFill/>
        </p:spPr>
        <p:txBody>
          <a:bodyPr wrap="none" rtlCol="0">
            <a:spAutoFit/>
          </a:bodyPr>
          <a:lstStyle/>
          <a:p>
            <a:r>
              <a:rPr lang="en-US" sz="1200" dirty="0" smtClean="0">
                <a:latin typeface="BentonSans Regular"/>
                <a:cs typeface="BentonSans Regular"/>
              </a:rPr>
              <a:t>Target Group</a:t>
            </a:r>
          </a:p>
        </p:txBody>
      </p:sp>
      <p:sp>
        <p:nvSpPr>
          <p:cNvPr id="20" name="TextBox 19"/>
          <p:cNvSpPr txBox="1"/>
          <p:nvPr/>
        </p:nvSpPr>
        <p:spPr>
          <a:xfrm>
            <a:off x="6971809" y="1001708"/>
            <a:ext cx="2008445" cy="261610"/>
          </a:xfrm>
          <a:prstGeom prst="rect">
            <a:avLst/>
          </a:prstGeom>
          <a:noFill/>
        </p:spPr>
        <p:txBody>
          <a:bodyPr wrap="none" rtlCol="0">
            <a:spAutoFit/>
          </a:bodyPr>
          <a:lstStyle/>
          <a:p>
            <a:r>
              <a:rPr lang="en-US" sz="1100" dirty="0" smtClean="0">
                <a:latin typeface="BentonSans Regular"/>
                <a:cs typeface="BentonSans Regular"/>
              </a:rPr>
              <a:t>Competitors and Advantage</a:t>
            </a:r>
          </a:p>
        </p:txBody>
      </p:sp>
      <p:sp>
        <p:nvSpPr>
          <p:cNvPr id="21" name="TextBox 20"/>
          <p:cNvSpPr txBox="1"/>
          <p:nvPr/>
        </p:nvSpPr>
        <p:spPr>
          <a:xfrm>
            <a:off x="87058" y="752467"/>
            <a:ext cx="1182577"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Together</a:t>
            </a:r>
          </a:p>
        </p:txBody>
      </p:sp>
    </p:spTree>
    <p:extLst>
      <p:ext uri="{BB962C8B-B14F-4D97-AF65-F5344CB8AC3E}">
        <p14:creationId xmlns:p14="http://schemas.microsoft.com/office/powerpoint/2010/main" val="414443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ext Placeholder 2"/>
          <p:cNvSpPr>
            <a:spLocks noGrp="1"/>
          </p:cNvSpPr>
          <p:nvPr>
            <p:ph type="body" sz="quarter" idx="25"/>
          </p:nvPr>
        </p:nvSpPr>
        <p:spPr/>
        <p:txBody>
          <a:bodyPr/>
          <a:lstStyle/>
          <a:p>
            <a:endParaRPr lang="en-US"/>
          </a:p>
        </p:txBody>
      </p:sp>
      <p:sp>
        <p:nvSpPr>
          <p:cNvPr id="4" name="TextBox 3"/>
          <p:cNvSpPr txBox="1"/>
          <p:nvPr/>
        </p:nvSpPr>
        <p:spPr>
          <a:xfrm>
            <a:off x="87058" y="875692"/>
            <a:ext cx="998381"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Wendy</a:t>
            </a:r>
          </a:p>
        </p:txBody>
      </p:sp>
    </p:spTree>
    <p:extLst>
      <p:ext uri="{BB962C8B-B14F-4D97-AF65-F5344CB8AC3E}">
        <p14:creationId xmlns:p14="http://schemas.microsoft.com/office/powerpoint/2010/main" val="340857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77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Purpose of this pitch deck</a:t>
            </a:r>
            <a:endParaRPr lang="en-US" dirty="0"/>
          </a:p>
        </p:txBody>
      </p:sp>
      <p:sp>
        <p:nvSpPr>
          <p:cNvPr id="2" name="Oval 1"/>
          <p:cNvSpPr/>
          <p:nvPr/>
        </p:nvSpPr>
        <p:spPr>
          <a:xfrm rot="766769">
            <a:off x="7902869" y="698559"/>
            <a:ext cx="1006459" cy="1006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solidFill>
                <a:latin typeface="BentonSans Regular"/>
                <a:cs typeface="BentonSans Regular"/>
              </a:rPr>
              <a:t>Delete this slide before submission </a:t>
            </a:r>
            <a:endParaRPr lang="en-US" sz="700" dirty="0">
              <a:solidFill>
                <a:schemeClr val="bg1"/>
              </a:solidFill>
              <a:latin typeface="BentonSans Regular"/>
              <a:cs typeface="BentonSans Regular"/>
            </a:endParaRPr>
          </a:p>
        </p:txBody>
      </p:sp>
      <p:sp>
        <p:nvSpPr>
          <p:cNvPr id="3" name="Rectangle 2"/>
          <p:cNvSpPr/>
          <p:nvPr/>
        </p:nvSpPr>
        <p:spPr>
          <a:xfrm>
            <a:off x="289057" y="834033"/>
            <a:ext cx="7171520" cy="1631216"/>
          </a:xfrm>
          <a:prstGeom prst="rect">
            <a:avLst/>
          </a:prstGeom>
        </p:spPr>
        <p:txBody>
          <a:bodyPr wrap="square">
            <a:spAutoFit/>
          </a:bodyPr>
          <a:lstStyle/>
          <a:p>
            <a:r>
              <a:rPr lang="en-US" sz="2000" dirty="0" smtClean="0">
                <a:latin typeface="BentonSans Light"/>
                <a:cs typeface="BentonSans Light"/>
              </a:rPr>
              <a:t>The purpose of this deck is </a:t>
            </a:r>
            <a:r>
              <a:rPr lang="en-US" sz="2000" dirty="0">
                <a:latin typeface="BentonSans Light"/>
                <a:cs typeface="BentonSans Light"/>
              </a:rPr>
              <a:t>to open </a:t>
            </a:r>
            <a:r>
              <a:rPr lang="en-US" sz="2000" dirty="0" smtClean="0">
                <a:latin typeface="BentonSans Light"/>
                <a:cs typeface="BentonSans Light"/>
              </a:rPr>
              <a:t>your </a:t>
            </a:r>
            <a:r>
              <a:rPr lang="en-US" sz="2000" dirty="0">
                <a:latin typeface="BentonSans Light"/>
                <a:cs typeface="BentonSans Light"/>
              </a:rPr>
              <a:t>evaluators and </a:t>
            </a:r>
            <a:r>
              <a:rPr lang="en-US" sz="2000" dirty="0" smtClean="0">
                <a:latin typeface="BentonSans Light"/>
                <a:cs typeface="BentonSans Light"/>
              </a:rPr>
              <a:t>communities minds </a:t>
            </a:r>
            <a:r>
              <a:rPr lang="en-US" sz="2000" dirty="0">
                <a:latin typeface="BentonSans Light"/>
                <a:cs typeface="BentonSans Light"/>
              </a:rPr>
              <a:t>to your vision and get them excited to know more. </a:t>
            </a:r>
            <a:r>
              <a:rPr lang="en-US" sz="2000" dirty="0" smtClean="0">
                <a:latin typeface="BentonSans Light"/>
                <a:cs typeface="BentonSans Light"/>
              </a:rPr>
              <a:t>You </a:t>
            </a:r>
            <a:r>
              <a:rPr lang="en-US" sz="2000" dirty="0">
                <a:latin typeface="BentonSans Light"/>
                <a:cs typeface="BentonSans Light"/>
              </a:rPr>
              <a:t>want to give enough information to grab their interest, but not too much as to overwhelm them or have your story lose clarity &amp; focus. </a:t>
            </a:r>
          </a:p>
        </p:txBody>
      </p:sp>
      <p:sp>
        <p:nvSpPr>
          <p:cNvPr id="8" name="Rectangle 7"/>
          <p:cNvSpPr/>
          <p:nvPr/>
        </p:nvSpPr>
        <p:spPr>
          <a:xfrm>
            <a:off x="323528" y="2627641"/>
            <a:ext cx="7171520" cy="2185214"/>
          </a:xfrm>
          <a:prstGeom prst="rect">
            <a:avLst/>
          </a:prstGeom>
        </p:spPr>
        <p:txBody>
          <a:bodyPr wrap="square">
            <a:spAutoFit/>
          </a:bodyPr>
          <a:lstStyle/>
          <a:p>
            <a:r>
              <a:rPr lang="en-US" sz="2000" dirty="0" smtClean="0">
                <a:latin typeface="BentonSans Light"/>
                <a:cs typeface="BentonSans Light"/>
              </a:rPr>
              <a:t>Agenda</a:t>
            </a:r>
          </a:p>
          <a:p>
            <a:endParaRPr lang="en-US" sz="2000" dirty="0">
              <a:latin typeface="BentonSans Light"/>
              <a:cs typeface="BentonSans Light"/>
            </a:endParaRPr>
          </a:p>
          <a:p>
            <a:pPr marL="171450" indent="-171450">
              <a:buFont typeface="Lucida Grande"/>
              <a:buChar char="-"/>
            </a:pPr>
            <a:r>
              <a:rPr lang="en-US" sz="1200" dirty="0" smtClean="0">
                <a:latin typeface="BentonSans Regular"/>
                <a:cs typeface="BentonSans Regular"/>
              </a:rPr>
              <a:t>Value proposition</a:t>
            </a:r>
          </a:p>
          <a:p>
            <a:pPr marL="171450" indent="-171450">
              <a:buFont typeface="Lucida Grande"/>
              <a:buChar char="-"/>
            </a:pPr>
            <a:r>
              <a:rPr lang="en-US" sz="1200" dirty="0" smtClean="0">
                <a:latin typeface="BentonSans Regular"/>
                <a:cs typeface="BentonSans Regular"/>
              </a:rPr>
              <a:t>Team setup</a:t>
            </a:r>
          </a:p>
          <a:p>
            <a:pPr marL="171450" indent="-171450">
              <a:buFont typeface="Lucida Grande"/>
              <a:buChar char="-"/>
            </a:pPr>
            <a:r>
              <a:rPr lang="en-US" sz="1200" dirty="0" smtClean="0">
                <a:latin typeface="BentonSans Regular"/>
                <a:cs typeface="BentonSans Regular"/>
              </a:rPr>
              <a:t>Target group</a:t>
            </a:r>
          </a:p>
          <a:p>
            <a:pPr marL="171450" indent="-171450">
              <a:buFont typeface="Lucida Grande"/>
              <a:buChar char="-"/>
            </a:pPr>
            <a:r>
              <a:rPr lang="en-US" sz="1200" dirty="0" smtClean="0">
                <a:latin typeface="BentonSans Regular"/>
                <a:cs typeface="BentonSans Regular"/>
              </a:rPr>
              <a:t>Business relevance</a:t>
            </a:r>
          </a:p>
          <a:p>
            <a:pPr marL="171450" indent="-171450">
              <a:buFont typeface="Lucida Grande"/>
              <a:buChar char="-"/>
            </a:pPr>
            <a:r>
              <a:rPr lang="en-US" sz="1200" dirty="0" smtClean="0">
                <a:latin typeface="BentonSans Regular"/>
                <a:cs typeface="BentonSans Regular"/>
              </a:rPr>
              <a:t>Solution idea</a:t>
            </a:r>
          </a:p>
          <a:p>
            <a:pPr marL="171450" indent="-171450">
              <a:buFont typeface="Lucida Grande"/>
              <a:buChar char="-"/>
            </a:pPr>
            <a:r>
              <a:rPr lang="en-US" sz="1200" dirty="0" smtClean="0">
                <a:latin typeface="BentonSans Regular"/>
                <a:cs typeface="BentonSans Regular"/>
              </a:rPr>
              <a:t>Business model</a:t>
            </a:r>
          </a:p>
          <a:p>
            <a:pPr marL="171450" indent="-171450">
              <a:buFont typeface="Lucida Grande"/>
              <a:buChar char="-"/>
            </a:pPr>
            <a:r>
              <a:rPr lang="en-US" sz="1200" dirty="0" smtClean="0">
                <a:latin typeface="BentonSans Regular"/>
                <a:cs typeface="BentonSans Regular"/>
              </a:rPr>
              <a:t>Technology</a:t>
            </a:r>
          </a:p>
          <a:p>
            <a:pPr marL="171450" indent="-171450">
              <a:buFont typeface="Lucida Grande"/>
              <a:buChar char="-"/>
            </a:pPr>
            <a:r>
              <a:rPr lang="en-US" sz="1200" dirty="0" smtClean="0">
                <a:latin typeface="BentonSans Regular"/>
                <a:cs typeface="BentonSans Regular"/>
              </a:rPr>
              <a:t>Mockup</a:t>
            </a:r>
            <a:endParaRPr lang="en-US" sz="1200" dirty="0">
              <a:latin typeface="BentonSans Regular"/>
              <a:cs typeface="BentonSans Regular"/>
            </a:endParaRPr>
          </a:p>
        </p:txBody>
      </p:sp>
      <p:sp>
        <p:nvSpPr>
          <p:cNvPr id="5" name="Rounded Rectangle 4"/>
          <p:cNvSpPr/>
          <p:nvPr/>
        </p:nvSpPr>
        <p:spPr>
          <a:xfrm>
            <a:off x="4103077" y="2547069"/>
            <a:ext cx="4777154" cy="1895231"/>
          </a:xfrm>
          <a:prstGeom prst="roundRect">
            <a:avLst>
              <a:gd name="adj" fmla="val 6667"/>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tx1"/>
                </a:solidFill>
                <a:latin typeface="BentonSans Regular"/>
                <a:cs typeface="BentonSans Regular"/>
              </a:rPr>
              <a:t>Evaluation criteria's.</a:t>
            </a:r>
          </a:p>
          <a:p>
            <a:endParaRPr lang="en-US" sz="800" dirty="0">
              <a:solidFill>
                <a:schemeClr val="tx1"/>
              </a:solidFill>
              <a:latin typeface="BentonSans Light"/>
              <a:cs typeface="BentonSans Light"/>
            </a:endParaRPr>
          </a:p>
          <a:p>
            <a:r>
              <a:rPr lang="en-US" sz="800" dirty="0" smtClean="0">
                <a:solidFill>
                  <a:schemeClr val="tx1"/>
                </a:solidFill>
                <a:latin typeface="BentonSans Light"/>
                <a:cs typeface="BentonSans Light"/>
              </a:rPr>
              <a:t>Each </a:t>
            </a:r>
            <a:r>
              <a:rPr lang="en-US" sz="800" dirty="0">
                <a:solidFill>
                  <a:schemeClr val="tx1"/>
                </a:solidFill>
                <a:latin typeface="BentonSans Light"/>
                <a:cs typeface="BentonSans Light"/>
              </a:rPr>
              <a:t>idea will be evaluated against the following criteria: </a:t>
            </a:r>
          </a:p>
          <a:p>
            <a:endParaRPr lang="en-US" sz="800" dirty="0">
              <a:solidFill>
                <a:schemeClr val="tx1"/>
              </a:solidFill>
              <a:latin typeface="BentonSans Light"/>
              <a:cs typeface="BentonSans Light"/>
            </a:endParaRPr>
          </a:p>
          <a:p>
            <a:r>
              <a:rPr lang="en-US" sz="800" dirty="0">
                <a:solidFill>
                  <a:schemeClr val="tx1"/>
                </a:solidFill>
                <a:latin typeface="BentonSans Light"/>
                <a:cs typeface="BentonSans Light"/>
              </a:rPr>
              <a:t>(25%) Desirability - Would this </a:t>
            </a:r>
            <a:r>
              <a:rPr lang="en-US" sz="800" dirty="0" smtClean="0">
                <a:solidFill>
                  <a:schemeClr val="tx1"/>
                </a:solidFill>
                <a:latin typeface="BentonSans Light"/>
                <a:cs typeface="BentonSans Light"/>
              </a:rPr>
              <a:t>idea be </a:t>
            </a:r>
            <a:r>
              <a:rPr lang="en-US" sz="800" dirty="0">
                <a:solidFill>
                  <a:schemeClr val="tx1"/>
                </a:solidFill>
                <a:latin typeface="BentonSans Light"/>
                <a:cs typeface="BentonSans Light"/>
              </a:rPr>
              <a:t>inspiring and drive adoption with the target audience? </a:t>
            </a:r>
          </a:p>
          <a:p>
            <a:r>
              <a:rPr lang="en-US" sz="800" dirty="0">
                <a:solidFill>
                  <a:schemeClr val="tx1"/>
                </a:solidFill>
                <a:latin typeface="BentonSans Light"/>
                <a:cs typeface="BentonSans Light"/>
              </a:rPr>
              <a:t>(25%) Viability </a:t>
            </a:r>
            <a:r>
              <a:rPr lang="en-US" sz="800" dirty="0" smtClean="0">
                <a:solidFill>
                  <a:schemeClr val="tx1"/>
                </a:solidFill>
                <a:latin typeface="BentonSans Light"/>
                <a:cs typeface="BentonSans Light"/>
              </a:rPr>
              <a:t>– What is the value for your target group and SAP?</a:t>
            </a:r>
            <a:endParaRPr lang="en-US" sz="800" dirty="0">
              <a:solidFill>
                <a:schemeClr val="tx1"/>
              </a:solidFill>
              <a:latin typeface="BentonSans Light"/>
              <a:cs typeface="BentonSans Light"/>
            </a:endParaRPr>
          </a:p>
          <a:p>
            <a:r>
              <a:rPr lang="en-US" sz="800" dirty="0">
                <a:solidFill>
                  <a:schemeClr val="tx1"/>
                </a:solidFill>
                <a:latin typeface="BentonSans Light"/>
                <a:cs typeface="BentonSans Light"/>
              </a:rPr>
              <a:t>(25%) Technical Feasibility - Solutions should allow for a minimum viable product that can likely be implemented with limited resources.</a:t>
            </a:r>
          </a:p>
          <a:p>
            <a:r>
              <a:rPr lang="en-US" sz="800" dirty="0">
                <a:solidFill>
                  <a:schemeClr val="tx1"/>
                </a:solidFill>
                <a:latin typeface="BentonSans Light"/>
                <a:cs typeface="BentonSans Light"/>
              </a:rPr>
              <a:t>(25%) Community voting: Amount of votes by our </a:t>
            </a:r>
            <a:r>
              <a:rPr lang="en-US" sz="800" dirty="0" smtClean="0">
                <a:solidFill>
                  <a:schemeClr val="tx1"/>
                </a:solidFill>
                <a:latin typeface="BentonSans Light"/>
                <a:cs typeface="BentonSans Light"/>
              </a:rPr>
              <a:t>community</a:t>
            </a:r>
          </a:p>
          <a:p>
            <a:endParaRPr lang="en-US" sz="800" dirty="0">
              <a:solidFill>
                <a:schemeClr val="tx1"/>
              </a:solidFill>
              <a:latin typeface="BentonSans Light"/>
              <a:cs typeface="BentonSans Light"/>
            </a:endParaRPr>
          </a:p>
          <a:p>
            <a:r>
              <a:rPr lang="en-US" sz="800" dirty="0" smtClean="0">
                <a:solidFill>
                  <a:schemeClr val="tx1"/>
                </a:solidFill>
                <a:latin typeface="BentonSans Regular"/>
                <a:cs typeface="BentonSans Regular"/>
              </a:rPr>
              <a:t>Feel free to upload your idea pitch deck even if it not 100% perfect. You have the chance to refine your submission as often as you like until 01/24/2016. Our coaches can help you refine it. The earlier you submit the better your outcome might be.</a:t>
            </a:r>
            <a:endParaRPr lang="en-US" sz="800" dirty="0">
              <a:solidFill>
                <a:schemeClr val="tx1"/>
              </a:solidFill>
              <a:latin typeface="BentonSans Regular"/>
              <a:cs typeface="BentonSans Regular"/>
            </a:endParaRPr>
          </a:p>
        </p:txBody>
      </p:sp>
      <p:sp>
        <p:nvSpPr>
          <p:cNvPr id="6" name="Rectangle 5"/>
          <p:cNvSpPr/>
          <p:nvPr/>
        </p:nvSpPr>
        <p:spPr>
          <a:xfrm>
            <a:off x="4103077" y="4548565"/>
            <a:ext cx="3967753" cy="338554"/>
          </a:xfrm>
          <a:prstGeom prst="rect">
            <a:avLst/>
          </a:prstGeom>
        </p:spPr>
        <p:txBody>
          <a:bodyPr wrap="none">
            <a:spAutoFit/>
          </a:bodyPr>
          <a:lstStyle/>
          <a:p>
            <a:r>
              <a:rPr lang="en-US" sz="800" dirty="0" smtClean="0">
                <a:solidFill>
                  <a:schemeClr val="bg1">
                    <a:lumMod val="50000"/>
                  </a:schemeClr>
                </a:solidFill>
                <a:latin typeface="BentonSans Regular"/>
                <a:cs typeface="BentonSans Regular"/>
              </a:rPr>
              <a:t>If you have any questions regarding the competition check out our </a:t>
            </a:r>
            <a:r>
              <a:rPr lang="en-US" sz="800" dirty="0">
                <a:solidFill>
                  <a:schemeClr val="bg1">
                    <a:lumMod val="50000"/>
                  </a:schemeClr>
                </a:solidFill>
                <a:latin typeface="BentonSans Regular"/>
                <a:cs typeface="BentonSans Regular"/>
              </a:rPr>
              <a:t>FAQ section: </a:t>
            </a:r>
            <a:br>
              <a:rPr lang="en-US" sz="800" dirty="0">
                <a:solidFill>
                  <a:schemeClr val="bg1">
                    <a:lumMod val="50000"/>
                  </a:schemeClr>
                </a:solidFill>
                <a:latin typeface="BentonSans Regular"/>
                <a:cs typeface="BentonSans Regular"/>
              </a:rPr>
            </a:br>
            <a:r>
              <a:rPr lang="en-US" sz="800" dirty="0">
                <a:solidFill>
                  <a:schemeClr val="bg1">
                    <a:lumMod val="50000"/>
                  </a:schemeClr>
                </a:solidFill>
                <a:latin typeface="BentonSans Regular"/>
                <a:cs typeface="BentonSans Regular"/>
              </a:rPr>
              <a:t>https://</a:t>
            </a:r>
            <a:r>
              <a:rPr lang="en-US" sz="800" dirty="0" err="1">
                <a:solidFill>
                  <a:schemeClr val="bg1">
                    <a:lumMod val="50000"/>
                  </a:schemeClr>
                </a:solidFill>
                <a:latin typeface="BentonSans Regular"/>
                <a:cs typeface="BentonSans Regular"/>
              </a:rPr>
              <a:t>ideas.sap.com</a:t>
            </a:r>
            <a:r>
              <a:rPr lang="en-US" sz="800" dirty="0">
                <a:solidFill>
                  <a:schemeClr val="bg1">
                    <a:lumMod val="50000"/>
                  </a:schemeClr>
                </a:solidFill>
                <a:latin typeface="BentonSans Regular"/>
                <a:cs typeface="BentonSans Regular"/>
              </a:rPr>
              <a:t>/</a:t>
            </a:r>
            <a:r>
              <a:rPr lang="en-US" sz="800" dirty="0" err="1">
                <a:solidFill>
                  <a:schemeClr val="bg1">
                    <a:lumMod val="50000"/>
                  </a:schemeClr>
                </a:solidFill>
                <a:latin typeface="BentonSans Regular"/>
                <a:cs typeface="BentonSans Regular"/>
              </a:rPr>
              <a:t>ct</a:t>
            </a:r>
            <a:r>
              <a:rPr lang="en-US" sz="800" dirty="0">
                <a:solidFill>
                  <a:schemeClr val="bg1">
                    <a:lumMod val="50000"/>
                  </a:schemeClr>
                </a:solidFill>
                <a:latin typeface="BentonSans Regular"/>
                <a:cs typeface="BentonSans Regular"/>
              </a:rPr>
              <a:t>/</a:t>
            </a:r>
            <a:r>
              <a:rPr lang="en-US" sz="800" dirty="0" err="1">
                <a:solidFill>
                  <a:schemeClr val="bg1">
                    <a:lumMod val="50000"/>
                  </a:schemeClr>
                </a:solidFill>
                <a:latin typeface="BentonSans Regular"/>
                <a:cs typeface="BentonSans Regular"/>
              </a:rPr>
              <a:t>b.bix?c</a:t>
            </a:r>
            <a:r>
              <a:rPr lang="en-US" sz="800" dirty="0">
                <a:solidFill>
                  <a:schemeClr val="bg1">
                    <a:lumMod val="50000"/>
                  </a:schemeClr>
                </a:solidFill>
                <a:latin typeface="BentonSans Regular"/>
                <a:cs typeface="BentonSans Regular"/>
              </a:rPr>
              <a:t>=8E92AE7D-53F7-4DE2-9891-54FBC063DF91</a:t>
            </a:r>
          </a:p>
        </p:txBody>
      </p:sp>
    </p:spTree>
    <p:extLst>
      <p:ext uri="{BB962C8B-B14F-4D97-AF65-F5344CB8AC3E}">
        <p14:creationId xmlns:p14="http://schemas.microsoft.com/office/powerpoint/2010/main" val="275012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2"/>
          </p:nvPr>
        </p:nvSpPr>
        <p:spPr/>
        <p:txBody>
          <a:bodyPr/>
          <a:lstStyle/>
          <a:p>
            <a:r>
              <a:rPr lang="en-US" dirty="0" smtClean="0"/>
              <a:t>Get to work faster, easier, and happier. </a:t>
            </a:r>
            <a:endParaRPr lang="en-US" dirty="0"/>
          </a:p>
        </p:txBody>
      </p:sp>
      <p:sp>
        <p:nvSpPr>
          <p:cNvPr id="7" name="Text Placeholder 6"/>
          <p:cNvSpPr>
            <a:spLocks noGrp="1"/>
          </p:cNvSpPr>
          <p:nvPr>
            <p:ph type="body" sz="quarter" idx="13"/>
          </p:nvPr>
        </p:nvSpPr>
        <p:spPr/>
        <p:txBody>
          <a:bodyPr/>
          <a:lstStyle/>
          <a:p>
            <a:r>
              <a:rPr lang="en-US" dirty="0" smtClean="0"/>
              <a:t>For SAP employees struggling with their commute, the app will help you find the fastest route, notify when you should leave location, and find you a ride with someone near you, making life easier and better.  </a:t>
            </a:r>
            <a:endParaRPr lang="en-US" dirty="0"/>
          </a:p>
        </p:txBody>
      </p:sp>
      <p:sp>
        <p:nvSpPr>
          <p:cNvPr id="2" name="TextBox 1"/>
          <p:cNvSpPr txBox="1"/>
          <p:nvPr/>
        </p:nvSpPr>
        <p:spPr>
          <a:xfrm>
            <a:off x="138147" y="809145"/>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Li-Mei</a:t>
            </a:r>
          </a:p>
        </p:txBody>
      </p:sp>
    </p:spTree>
    <p:extLst>
      <p:ext uri="{BB962C8B-B14F-4D97-AF65-F5344CB8AC3E}">
        <p14:creationId xmlns:p14="http://schemas.microsoft.com/office/powerpoint/2010/main" val="392205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0"/>
          </p:nvPr>
        </p:nvPicPr>
        <p:blipFill rotWithShape="1">
          <a:blip r:embed="rId2"/>
          <a:srcRect t="1288" r="2319" b="1288"/>
          <a:stretch/>
        </p:blipFill>
        <p:spPr>
          <a:xfrm>
            <a:off x="931419" y="1398298"/>
            <a:ext cx="1015793" cy="1035448"/>
          </a:xfrm>
          <a:prstGeom prst="rect">
            <a:avLst/>
          </a:prstGeom>
        </p:spPr>
      </p:pic>
      <p:pic>
        <p:nvPicPr>
          <p:cNvPr id="19" name="Picture Placeholder 18"/>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7658" b="7658"/>
          <a:stretch>
            <a:fillRect/>
          </a:stretch>
        </p:blipFill>
        <p:spPr/>
      </p:pic>
      <p:pic>
        <p:nvPicPr>
          <p:cNvPr id="2" name="Picture Placeholder 1"/>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229" b="229"/>
          <a:stretch>
            <a:fillRect/>
          </a:stretch>
        </p:blipFill>
        <p:spPr/>
      </p:pic>
      <p:sp>
        <p:nvSpPr>
          <p:cNvPr id="5" name="Text Placeholder 4"/>
          <p:cNvSpPr>
            <a:spLocks noGrp="1"/>
          </p:cNvSpPr>
          <p:nvPr>
            <p:ph type="body" sz="quarter" idx="13"/>
          </p:nvPr>
        </p:nvSpPr>
        <p:spPr>
          <a:xfrm>
            <a:off x="931419" y="2581852"/>
            <a:ext cx="2015712" cy="233613"/>
          </a:xfrm>
        </p:spPr>
        <p:txBody>
          <a:bodyPr/>
          <a:lstStyle/>
          <a:p>
            <a:r>
              <a:rPr lang="en-US" dirty="0" smtClean="0"/>
              <a:t>Annie Suantak Niangneihoi</a:t>
            </a:r>
            <a:endParaRPr lang="en-US" dirty="0"/>
          </a:p>
        </p:txBody>
      </p:sp>
      <p:sp>
        <p:nvSpPr>
          <p:cNvPr id="6" name="Text Placeholder 5"/>
          <p:cNvSpPr>
            <a:spLocks noGrp="1"/>
          </p:cNvSpPr>
          <p:nvPr>
            <p:ph type="body" sz="quarter" idx="14"/>
          </p:nvPr>
        </p:nvSpPr>
        <p:spPr/>
        <p:txBody>
          <a:bodyPr/>
          <a:lstStyle/>
          <a:p>
            <a:r>
              <a:rPr lang="en-US" dirty="0" smtClean="0"/>
              <a:t>Desirable</a:t>
            </a:r>
            <a:endParaRPr lang="en-US" dirty="0"/>
          </a:p>
        </p:txBody>
      </p:sp>
      <p:sp>
        <p:nvSpPr>
          <p:cNvPr id="7" name="Text Placeholder 6"/>
          <p:cNvSpPr>
            <a:spLocks noGrp="1"/>
          </p:cNvSpPr>
          <p:nvPr>
            <p:ph type="body" sz="quarter" idx="15"/>
          </p:nvPr>
        </p:nvSpPr>
        <p:spPr/>
        <p:txBody>
          <a:bodyPr/>
          <a:lstStyle/>
          <a:p>
            <a:r>
              <a:rPr lang="en-US" dirty="0" smtClean="0"/>
              <a:t>UI/UX, Web &amp; Mobile Development, Full Stack, Product Management</a:t>
            </a:r>
            <a:endParaRPr lang="en-US" dirty="0"/>
          </a:p>
        </p:txBody>
      </p:sp>
      <p:sp>
        <p:nvSpPr>
          <p:cNvPr id="8" name="Text Placeholder 7"/>
          <p:cNvSpPr>
            <a:spLocks noGrp="1"/>
          </p:cNvSpPr>
          <p:nvPr>
            <p:ph type="body" sz="quarter" idx="16"/>
          </p:nvPr>
        </p:nvSpPr>
        <p:spPr>
          <a:xfrm>
            <a:off x="931418" y="4224232"/>
            <a:ext cx="2101231" cy="336694"/>
          </a:xfrm>
        </p:spPr>
        <p:txBody>
          <a:bodyPr/>
          <a:lstStyle/>
          <a:p>
            <a:r>
              <a:rPr lang="en-US" sz="800" dirty="0">
                <a:hlinkClick r:id="rId5"/>
              </a:rPr>
              <a:t>https://</a:t>
            </a:r>
            <a:r>
              <a:rPr lang="en-US" sz="800" dirty="0" smtClean="0">
                <a:hlinkClick r:id="rId5"/>
              </a:rPr>
              <a:t>www.linkedin.com/in/anniest16</a:t>
            </a:r>
            <a:r>
              <a:rPr lang="en-US" sz="800" dirty="0" smtClean="0"/>
              <a:t> </a:t>
            </a:r>
            <a:endParaRPr lang="en-US" sz="800" dirty="0"/>
          </a:p>
        </p:txBody>
      </p:sp>
      <p:sp>
        <p:nvSpPr>
          <p:cNvPr id="9" name="Text Placeholder 8"/>
          <p:cNvSpPr>
            <a:spLocks noGrp="1"/>
          </p:cNvSpPr>
          <p:nvPr>
            <p:ph type="body" sz="quarter" idx="17"/>
          </p:nvPr>
        </p:nvSpPr>
        <p:spPr/>
        <p:txBody>
          <a:bodyPr/>
          <a:lstStyle/>
          <a:p>
            <a:r>
              <a:rPr lang="en-US" dirty="0" smtClean="0"/>
              <a:t>Li-Mei Situ</a:t>
            </a:r>
            <a:endParaRPr lang="en-US" dirty="0"/>
          </a:p>
        </p:txBody>
      </p:sp>
      <p:sp>
        <p:nvSpPr>
          <p:cNvPr id="10" name="Text Placeholder 9"/>
          <p:cNvSpPr>
            <a:spLocks noGrp="1"/>
          </p:cNvSpPr>
          <p:nvPr>
            <p:ph type="body" sz="quarter" idx="18"/>
          </p:nvPr>
        </p:nvSpPr>
        <p:spPr/>
        <p:txBody>
          <a:bodyPr/>
          <a:lstStyle/>
          <a:p>
            <a:r>
              <a:rPr lang="en-US" dirty="0" smtClean="0"/>
              <a:t>Viable Role</a:t>
            </a:r>
            <a:endParaRPr lang="en-US" dirty="0"/>
          </a:p>
        </p:txBody>
      </p:sp>
      <p:sp>
        <p:nvSpPr>
          <p:cNvPr id="11" name="Text Placeholder 10"/>
          <p:cNvSpPr>
            <a:spLocks noGrp="1"/>
          </p:cNvSpPr>
          <p:nvPr>
            <p:ph type="body" sz="quarter" idx="19"/>
          </p:nvPr>
        </p:nvSpPr>
        <p:spPr/>
        <p:txBody>
          <a:bodyPr/>
          <a:lstStyle/>
          <a:p>
            <a:r>
              <a:rPr lang="en-US" dirty="0" smtClean="0"/>
              <a:t>Product Marketing, Visual Design, UI/UX</a:t>
            </a:r>
            <a:endParaRPr lang="en-US" dirty="0"/>
          </a:p>
        </p:txBody>
      </p:sp>
      <p:sp>
        <p:nvSpPr>
          <p:cNvPr id="12" name="Text Placeholder 11"/>
          <p:cNvSpPr>
            <a:spLocks noGrp="1"/>
          </p:cNvSpPr>
          <p:nvPr>
            <p:ph type="body" sz="quarter" idx="20"/>
          </p:nvPr>
        </p:nvSpPr>
        <p:spPr/>
        <p:txBody>
          <a:bodyPr/>
          <a:lstStyle/>
          <a:p>
            <a:r>
              <a:rPr lang="en-US" sz="800" dirty="0" smtClean="0"/>
              <a:t>www.linkedin.com/in/limeisitu</a:t>
            </a:r>
            <a:endParaRPr lang="en-US" sz="800" dirty="0"/>
          </a:p>
        </p:txBody>
      </p:sp>
      <p:sp>
        <p:nvSpPr>
          <p:cNvPr id="13" name="Text Placeholder 12"/>
          <p:cNvSpPr>
            <a:spLocks noGrp="1"/>
          </p:cNvSpPr>
          <p:nvPr>
            <p:ph type="body" sz="quarter" idx="21"/>
          </p:nvPr>
        </p:nvSpPr>
        <p:spPr/>
        <p:txBody>
          <a:bodyPr/>
          <a:lstStyle/>
          <a:p>
            <a:r>
              <a:rPr lang="en-US" dirty="0" smtClean="0"/>
              <a:t>Jitendra Sharma	</a:t>
            </a:r>
            <a:endParaRPr lang="en-US" dirty="0"/>
          </a:p>
        </p:txBody>
      </p:sp>
      <p:sp>
        <p:nvSpPr>
          <p:cNvPr id="14" name="Text Placeholder 13"/>
          <p:cNvSpPr>
            <a:spLocks noGrp="1"/>
          </p:cNvSpPr>
          <p:nvPr>
            <p:ph type="body" sz="quarter" idx="22"/>
          </p:nvPr>
        </p:nvSpPr>
        <p:spPr/>
        <p:txBody>
          <a:bodyPr/>
          <a:lstStyle/>
          <a:p>
            <a:r>
              <a:rPr lang="en-US" dirty="0" smtClean="0"/>
              <a:t>Feasible-role, Viable Role	</a:t>
            </a:r>
            <a:endParaRPr lang="en-US" dirty="0"/>
          </a:p>
        </p:txBody>
      </p:sp>
      <p:sp>
        <p:nvSpPr>
          <p:cNvPr id="15" name="Text Placeholder 14"/>
          <p:cNvSpPr>
            <a:spLocks noGrp="1"/>
          </p:cNvSpPr>
          <p:nvPr>
            <p:ph type="body" sz="quarter" idx="23"/>
          </p:nvPr>
        </p:nvSpPr>
        <p:spPr/>
        <p:txBody>
          <a:bodyPr/>
          <a:lstStyle/>
          <a:p>
            <a:r>
              <a:rPr lang="en-US" dirty="0"/>
              <a:t>Software Design and Development Intern at SAP</a:t>
            </a:r>
            <a:endParaRPr lang="en-US" dirty="0"/>
          </a:p>
        </p:txBody>
      </p:sp>
      <p:sp>
        <p:nvSpPr>
          <p:cNvPr id="16" name="Text Placeholder 15"/>
          <p:cNvSpPr>
            <a:spLocks noGrp="1"/>
          </p:cNvSpPr>
          <p:nvPr>
            <p:ph type="body" sz="quarter" idx="24"/>
          </p:nvPr>
        </p:nvSpPr>
        <p:spPr/>
        <p:txBody>
          <a:bodyPr/>
          <a:lstStyle/>
          <a:p>
            <a:r>
              <a:rPr lang="en-US" dirty="0">
                <a:hlinkClick r:id="rId6"/>
              </a:rPr>
              <a:t>https://</a:t>
            </a:r>
            <a:r>
              <a:rPr lang="en-US" dirty="0" smtClean="0">
                <a:hlinkClick r:id="rId6"/>
              </a:rPr>
              <a:t>www.linkedin.com/in/jitendrasharma2411</a:t>
            </a:r>
            <a:r>
              <a:rPr lang="en-US" dirty="0" smtClean="0"/>
              <a:t> </a:t>
            </a:r>
            <a:endParaRPr lang="en-US" dirty="0"/>
          </a:p>
        </p:txBody>
      </p:sp>
      <p:sp>
        <p:nvSpPr>
          <p:cNvPr id="17" name="Text Placeholder 16"/>
          <p:cNvSpPr>
            <a:spLocks noGrp="1"/>
          </p:cNvSpPr>
          <p:nvPr>
            <p:ph type="body" sz="quarter" idx="25"/>
          </p:nvPr>
        </p:nvSpPr>
        <p:spPr/>
        <p:txBody>
          <a:bodyPr/>
          <a:lstStyle/>
          <a:p>
            <a:r>
              <a:rPr lang="en-US" sz="700" dirty="0" smtClean="0"/>
              <a:t>Feasible-Role: Your </a:t>
            </a:r>
            <a:r>
              <a:rPr lang="en-US" sz="700" dirty="0"/>
              <a:t>Technology Expert within the team. He/ She is your guru when it comes to technical realization. </a:t>
            </a:r>
            <a:r>
              <a:rPr lang="en-US" sz="700" dirty="0" err="1"/>
              <a:t>He/She</a:t>
            </a:r>
            <a:r>
              <a:rPr lang="en-US" sz="700" dirty="0"/>
              <a:t> make sure your idea is not just a futuristic vision but can be developed with the defined technologies. He/she is your </a:t>
            </a:r>
            <a:r>
              <a:rPr lang="en-US" sz="700" dirty="0">
                <a:hlinkClick r:id="rId7"/>
              </a:rPr>
              <a:t>Scotty</a:t>
            </a:r>
            <a:r>
              <a:rPr lang="en-US" sz="700" dirty="0"/>
              <a:t> on this journey</a:t>
            </a:r>
            <a:r>
              <a:rPr lang="en-US" sz="700" dirty="0" smtClean="0"/>
              <a:t>.</a:t>
            </a:r>
          </a:p>
          <a:p>
            <a:r>
              <a:rPr lang="en-US" sz="700" dirty="0" smtClean="0"/>
              <a:t>Viable-Role: Your </a:t>
            </a:r>
            <a:r>
              <a:rPr lang="en-US" sz="700" dirty="0"/>
              <a:t>Business Expert within this team. He/ she brings the business value to the idea and makes sure the value is higher than the costs. </a:t>
            </a:r>
            <a:r>
              <a:rPr lang="en-US" sz="700" dirty="0" err="1"/>
              <a:t>He/She</a:t>
            </a:r>
            <a:r>
              <a:rPr lang="en-US" sz="700" dirty="0"/>
              <a:t> is the rational medium in your team. He/she is your </a:t>
            </a:r>
            <a:r>
              <a:rPr lang="en-US" sz="700" dirty="0">
                <a:hlinkClick r:id="rId8"/>
              </a:rPr>
              <a:t>Spock</a:t>
            </a:r>
            <a:r>
              <a:rPr lang="en-US" sz="700" dirty="0"/>
              <a:t> on this journey.</a:t>
            </a:r>
          </a:p>
          <a:p>
            <a:r>
              <a:rPr lang="en-US" sz="700" dirty="0" smtClean="0"/>
              <a:t>Desirable-Role: Your </a:t>
            </a:r>
            <a:r>
              <a:rPr lang="en-US" sz="700" dirty="0"/>
              <a:t>Target Group expert within your team. He/ She can explain why your selected target group will be thrilled to use your solution and will shape the user experience. He/ she is your </a:t>
            </a:r>
            <a:r>
              <a:rPr lang="en-US" sz="700" dirty="0" err="1">
                <a:hlinkClick r:id="rId9"/>
              </a:rPr>
              <a:t>Kirk</a:t>
            </a:r>
            <a:r>
              <a:rPr lang="en-US" sz="700" dirty="0" err="1"/>
              <a:t>on</a:t>
            </a:r>
            <a:r>
              <a:rPr lang="en-US" sz="700" dirty="0"/>
              <a:t> this journey.</a:t>
            </a:r>
          </a:p>
          <a:p>
            <a:endParaRPr lang="en-US" sz="700" dirty="0"/>
          </a:p>
          <a:p>
            <a:endParaRPr lang="en-US" sz="700" dirty="0"/>
          </a:p>
        </p:txBody>
      </p:sp>
    </p:spTree>
    <p:extLst>
      <p:ext uri="{BB962C8B-B14F-4D97-AF65-F5344CB8AC3E}">
        <p14:creationId xmlns:p14="http://schemas.microsoft.com/office/powerpoint/2010/main" val="417800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Sarah Baker</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Avoid Traffic Congestions and Reduce Travel Time</a:t>
            </a:r>
          </a:p>
        </p:txBody>
      </p:sp>
      <p:sp>
        <p:nvSpPr>
          <p:cNvPr id="6" name="Text Placeholder 5"/>
          <p:cNvSpPr>
            <a:spLocks noGrp="1"/>
          </p:cNvSpPr>
          <p:nvPr>
            <p:ph type="body" sz="quarter" idx="27"/>
          </p:nvPr>
        </p:nvSpPr>
        <p:spPr/>
        <p:txBody>
          <a:bodyPr/>
          <a:lstStyle/>
          <a:p>
            <a:r>
              <a:rPr lang="en-US" dirty="0" smtClean="0"/>
              <a:t>28</a:t>
            </a:r>
            <a:endParaRPr lang="en-US" dirty="0"/>
          </a:p>
        </p:txBody>
      </p:sp>
      <p:sp>
        <p:nvSpPr>
          <p:cNvPr id="7" name="Text Placeholder 6"/>
          <p:cNvSpPr>
            <a:spLocks noGrp="1"/>
          </p:cNvSpPr>
          <p:nvPr>
            <p:ph type="body" sz="quarter" idx="28"/>
          </p:nvPr>
        </p:nvSpPr>
        <p:spPr/>
        <p:txBody>
          <a:bodyPr/>
          <a:lstStyle/>
          <a:p>
            <a:r>
              <a:rPr lang="en-US" dirty="0" smtClean="0"/>
              <a:t>Reduce time on the road, and arrive at destinations quicker.</a:t>
            </a:r>
            <a:endParaRPr lang="en-US" dirty="0"/>
          </a:p>
        </p:txBody>
      </p:sp>
      <p:sp>
        <p:nvSpPr>
          <p:cNvPr id="8" name="Text Placeholder 7"/>
          <p:cNvSpPr>
            <a:spLocks noGrp="1"/>
          </p:cNvSpPr>
          <p:nvPr>
            <p:ph type="body" sz="quarter" idx="29"/>
          </p:nvPr>
        </p:nvSpPr>
        <p:spPr/>
        <p:txBody>
          <a:bodyPr/>
          <a:lstStyle/>
          <a:p>
            <a:r>
              <a:rPr lang="en-US" dirty="0" smtClean="0"/>
              <a:t>She lives in South San Jose, which is about 25 miles from SAP in Palo Alto.  Every time she goes to work, she has to spend 1.5 hours on the road due to traffic.  For round trip between work and home, she needs to spend 3 hours on the road.</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notifies the user on best time to leave and the most time-efficient route.</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2694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Edward Wong</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Cannot Afford to Rent a Car for I am an Intern for 4 Months</a:t>
            </a:r>
          </a:p>
        </p:txBody>
      </p:sp>
      <p:sp>
        <p:nvSpPr>
          <p:cNvPr id="6" name="Text Placeholder 5"/>
          <p:cNvSpPr>
            <a:spLocks noGrp="1"/>
          </p:cNvSpPr>
          <p:nvPr>
            <p:ph type="body" sz="quarter" idx="27"/>
          </p:nvPr>
        </p:nvSpPr>
        <p:spPr/>
        <p:txBody>
          <a:bodyPr/>
          <a:lstStyle/>
          <a:p>
            <a:r>
              <a:rPr lang="en-US" dirty="0" smtClean="0"/>
              <a:t>32</a:t>
            </a:r>
            <a:endParaRPr lang="en-US" dirty="0"/>
          </a:p>
        </p:txBody>
      </p:sp>
      <p:sp>
        <p:nvSpPr>
          <p:cNvPr id="7" name="Text Placeholder 6"/>
          <p:cNvSpPr>
            <a:spLocks noGrp="1"/>
          </p:cNvSpPr>
          <p:nvPr>
            <p:ph type="body" sz="quarter" idx="28"/>
          </p:nvPr>
        </p:nvSpPr>
        <p:spPr/>
        <p:txBody>
          <a:bodyPr/>
          <a:lstStyle/>
          <a:p>
            <a:r>
              <a:rPr lang="en-US" dirty="0" smtClean="0"/>
              <a:t>He needs a reliable co-worker to drive him to work from his home, and vice versa.</a:t>
            </a:r>
            <a:endParaRPr lang="en-US" dirty="0"/>
          </a:p>
        </p:txBody>
      </p:sp>
      <p:sp>
        <p:nvSpPr>
          <p:cNvPr id="8" name="Text Placeholder 7"/>
          <p:cNvSpPr>
            <a:spLocks noGrp="1"/>
          </p:cNvSpPr>
          <p:nvPr>
            <p:ph type="body" sz="quarter" idx="29"/>
          </p:nvPr>
        </p:nvSpPr>
        <p:spPr/>
        <p:txBody>
          <a:bodyPr/>
          <a:lstStyle/>
          <a:p>
            <a:r>
              <a:rPr lang="en-US" dirty="0" smtClean="0"/>
              <a:t>His job is insecure, so he choose the most affordable commute option, which is carpooling with his co-workers.</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notifies him on who he can carpool with based on the same location.  Plus he can easily communicate with the driver.</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43093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Commuter Mark</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Cannot Afford Gasoline</a:t>
            </a:r>
          </a:p>
        </p:txBody>
      </p:sp>
      <p:sp>
        <p:nvSpPr>
          <p:cNvPr id="6" name="Text Placeholder 5"/>
          <p:cNvSpPr>
            <a:spLocks noGrp="1"/>
          </p:cNvSpPr>
          <p:nvPr>
            <p:ph type="body" sz="quarter" idx="27"/>
          </p:nvPr>
        </p:nvSpPr>
        <p:spPr/>
        <p:txBody>
          <a:bodyPr/>
          <a:lstStyle/>
          <a:p>
            <a:r>
              <a:rPr lang="en-US" dirty="0" smtClean="0"/>
              <a:t>40</a:t>
            </a:r>
            <a:endParaRPr lang="en-US" dirty="0"/>
          </a:p>
        </p:txBody>
      </p:sp>
      <p:sp>
        <p:nvSpPr>
          <p:cNvPr id="7" name="Text Placeholder 6"/>
          <p:cNvSpPr>
            <a:spLocks noGrp="1"/>
          </p:cNvSpPr>
          <p:nvPr>
            <p:ph type="body" sz="quarter" idx="28"/>
          </p:nvPr>
        </p:nvSpPr>
        <p:spPr/>
        <p:txBody>
          <a:bodyPr/>
          <a:lstStyle/>
          <a:p>
            <a:r>
              <a:rPr lang="en-US" dirty="0" smtClean="0"/>
              <a:t>He relies on </a:t>
            </a:r>
            <a:r>
              <a:rPr lang="en-US" dirty="0" err="1" smtClean="0"/>
              <a:t>CalTrain</a:t>
            </a:r>
            <a:r>
              <a:rPr lang="en-US" dirty="0"/>
              <a:t> </a:t>
            </a:r>
            <a:r>
              <a:rPr lang="en-US" dirty="0" smtClean="0"/>
              <a:t>to commute between home and work.</a:t>
            </a:r>
            <a:endParaRPr lang="en-US" dirty="0"/>
          </a:p>
        </p:txBody>
      </p:sp>
      <p:sp>
        <p:nvSpPr>
          <p:cNvPr id="8" name="Text Placeholder 7"/>
          <p:cNvSpPr>
            <a:spLocks noGrp="1"/>
          </p:cNvSpPr>
          <p:nvPr>
            <p:ph type="body" sz="quarter" idx="29"/>
          </p:nvPr>
        </p:nvSpPr>
        <p:spPr/>
        <p:txBody>
          <a:bodyPr/>
          <a:lstStyle/>
          <a:p>
            <a:r>
              <a:rPr lang="en-US" dirty="0" smtClean="0"/>
              <a:t>Mark do not want to own and operate a car since he cannot afford to pay for gasoline.</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suggest best schedule for him to commute between home and work</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317067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 Everyone Commutes to work which definitely plays an important role in the work-life balance</a:t>
            </a:r>
          </a:p>
          <a:p>
            <a:r>
              <a:rPr lang="en-US" dirty="0" smtClean="0"/>
              <a:t>+ Encourage employees to work on office location which helps in team building and hence more productivity</a:t>
            </a:r>
          </a:p>
          <a:p>
            <a:r>
              <a:rPr lang="en-US" dirty="0" smtClean="0"/>
              <a:t>+ If people can carpool it will save time, energy and money and more people can be at their work location on time.</a:t>
            </a:r>
          </a:p>
          <a:p>
            <a:r>
              <a:rPr lang="en-US" dirty="0" smtClean="0"/>
              <a:t>+ For </a:t>
            </a:r>
            <a:r>
              <a:rPr lang="en-US" dirty="0"/>
              <a:t>employees </a:t>
            </a:r>
            <a:r>
              <a:rPr lang="en-US" dirty="0" smtClean="0"/>
              <a:t>it can also serve as an option in case of an emergency and will strengthen employee relationship.</a:t>
            </a:r>
          </a:p>
          <a:p>
            <a:r>
              <a:rPr lang="en-US" dirty="0" smtClean="0"/>
              <a:t>+ Inter-office commute will become efficient as the application can serve as a messenger to employees working at        different office locations.</a:t>
            </a:r>
            <a:endParaRPr lang="en-US" dirty="0"/>
          </a:p>
        </p:txBody>
      </p:sp>
      <p:sp>
        <p:nvSpPr>
          <p:cNvPr id="3" name="TextBox 2"/>
          <p:cNvSpPr txBox="1"/>
          <p:nvPr/>
        </p:nvSpPr>
        <p:spPr>
          <a:xfrm>
            <a:off x="141229" y="751211"/>
            <a:ext cx="1069200"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Jitendra</a:t>
            </a:r>
          </a:p>
        </p:txBody>
      </p:sp>
    </p:spTree>
    <p:extLst>
      <p:ext uri="{BB962C8B-B14F-4D97-AF65-F5344CB8AC3E}">
        <p14:creationId xmlns:p14="http://schemas.microsoft.com/office/powerpoint/2010/main" val="21183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54049" y="1433348"/>
            <a:ext cx="2252560" cy="1665087"/>
          </a:xfrm>
          <a:ln w="3175">
            <a:solidFill>
              <a:schemeClr val="tx1"/>
            </a:solidFill>
          </a:ln>
        </p:spPr>
        <p:txBody>
          <a:bodyPr/>
          <a:lstStyle/>
          <a:p>
            <a:pPr marL="171450" indent="-171450">
              <a:buFont typeface="Arial" panose="020B0604020202020204" pitchFamily="34" charset="0"/>
              <a:buChar char="•"/>
            </a:pPr>
            <a:r>
              <a:rPr lang="en-US" dirty="0" smtClean="0"/>
              <a:t>Real-time </a:t>
            </a:r>
            <a:r>
              <a:rPr lang="en-US" dirty="0"/>
              <a:t>notifications for traffic updates on different routes between home and </a:t>
            </a:r>
            <a:r>
              <a:rPr lang="en-US" dirty="0" smtClean="0"/>
              <a:t>work. </a:t>
            </a:r>
          </a:p>
          <a:p>
            <a:pPr marL="171450" indent="-171450">
              <a:buFont typeface="Arial" panose="020B0604020202020204" pitchFamily="34" charset="0"/>
              <a:buChar char="•"/>
            </a:pPr>
            <a:r>
              <a:rPr lang="en-US" dirty="0" smtClean="0"/>
              <a:t>Alerts for available parking spots</a:t>
            </a:r>
            <a:endParaRPr lang="en-US" dirty="0"/>
          </a:p>
          <a:p>
            <a:endParaRPr lang="en-US" dirty="0"/>
          </a:p>
          <a:p>
            <a:endParaRPr lang="en-US" dirty="0"/>
          </a:p>
        </p:txBody>
      </p:sp>
      <p:sp>
        <p:nvSpPr>
          <p:cNvPr id="4" name="TextBox 3"/>
          <p:cNvSpPr txBox="1"/>
          <p:nvPr/>
        </p:nvSpPr>
        <p:spPr>
          <a:xfrm>
            <a:off x="0" y="433704"/>
            <a:ext cx="87996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Annie</a:t>
            </a:r>
          </a:p>
        </p:txBody>
      </p:sp>
      <p:sp>
        <p:nvSpPr>
          <p:cNvPr id="22" name="Text Placeholder 5"/>
          <p:cNvSpPr>
            <a:spLocks noGrp="1"/>
          </p:cNvSpPr>
          <p:nvPr>
            <p:ph type="body" sz="quarter" idx="15"/>
          </p:nvPr>
        </p:nvSpPr>
        <p:spPr>
          <a:xfrm>
            <a:off x="3684596" y="1433349"/>
            <a:ext cx="2252561" cy="1665086"/>
          </a:xfrm>
          <a:ln w="3175">
            <a:solidFill>
              <a:schemeClr val="tx1"/>
            </a:solidFill>
          </a:ln>
        </p:spPr>
        <p:txBody>
          <a:bodyPr vert="horz"/>
          <a:lstStyle/>
          <a:p>
            <a:pPr marL="171450" indent="-171450">
              <a:buFont typeface="Arial" panose="020B0604020202020204" pitchFamily="34" charset="0"/>
              <a:buChar char="•"/>
            </a:pPr>
            <a:r>
              <a:rPr lang="en-US" dirty="0"/>
              <a:t>Carpoolers can either be drivers offering their vehicle for carpool, or commuters looking for a driver &amp; vehicle.</a:t>
            </a:r>
          </a:p>
          <a:p>
            <a:pPr marL="171450" indent="-171450">
              <a:buFont typeface="Arial" panose="020B0604020202020204" pitchFamily="34" charset="0"/>
              <a:buChar char="•"/>
            </a:pPr>
            <a:r>
              <a:rPr lang="en-US" dirty="0"/>
              <a:t>Users can be mixed and matched based on their profile type (driver/ passenger), home location &amp; preferred commute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23" name="Text Placeholder 5"/>
          <p:cNvSpPr>
            <a:spLocks noGrp="1"/>
          </p:cNvSpPr>
          <p:nvPr>
            <p:ph type="body" sz="quarter" idx="15"/>
          </p:nvPr>
        </p:nvSpPr>
        <p:spPr>
          <a:xfrm>
            <a:off x="6615144" y="1433347"/>
            <a:ext cx="2252561" cy="1665088"/>
          </a:xfrm>
          <a:ln w="3175">
            <a:solidFill>
              <a:schemeClr val="tx1"/>
            </a:solidFill>
          </a:ln>
        </p:spPr>
        <p:txBody>
          <a:bodyPr vert="horz"/>
          <a:lstStyle/>
          <a:p>
            <a:pPr marL="171450" indent="-171450">
              <a:buFont typeface="Arial" panose="020B0604020202020204" pitchFamily="34" charset="0"/>
              <a:buChar char="•"/>
            </a:pPr>
            <a:r>
              <a:rPr lang="en-US" dirty="0"/>
              <a:t>Real-time notifications for updates on bus/train shuttles based on destination locations &amp; routes.</a:t>
            </a:r>
          </a:p>
          <a:p>
            <a:pPr marL="171450" indent="-171450">
              <a:buFont typeface="Arial" panose="020B0604020202020204" pitchFamily="34" charset="0"/>
              <a:buChar char="•"/>
            </a:pPr>
            <a:endParaRPr lang="en-US" dirty="0"/>
          </a:p>
        </p:txBody>
      </p:sp>
      <p:sp>
        <p:nvSpPr>
          <p:cNvPr id="24" name="Rectangle 23"/>
          <p:cNvSpPr/>
          <p:nvPr/>
        </p:nvSpPr>
        <p:spPr>
          <a:xfrm>
            <a:off x="719101" y="499136"/>
            <a:ext cx="8183550" cy="338554"/>
          </a:xfrm>
          <a:prstGeom prst="rect">
            <a:avLst/>
          </a:prstGeom>
        </p:spPr>
        <p:txBody>
          <a:bodyPr wrap="square">
            <a:spAutoFit/>
          </a:bodyPr>
          <a:lstStyle/>
          <a:p>
            <a:pPr algn="ctr"/>
            <a:r>
              <a:rPr lang="en-US" sz="1600" dirty="0">
                <a:latin typeface="BentonSans Regular"/>
                <a:cs typeface="BentonSans Regular"/>
              </a:rPr>
              <a:t>Every user has a commuter </a:t>
            </a:r>
            <a:r>
              <a:rPr lang="en-US" sz="1600" dirty="0" smtClean="0">
                <a:latin typeface="BentonSans Regular"/>
                <a:cs typeface="BentonSans Regular"/>
              </a:rPr>
              <a:t>profile: Home and Work locations saved</a:t>
            </a:r>
            <a:endParaRPr lang="en-US" sz="1600" dirty="0">
              <a:latin typeface="BentonSans Regular"/>
              <a:cs typeface="BentonSans Regular"/>
            </a:endParaRPr>
          </a:p>
        </p:txBody>
      </p:sp>
      <p:sp>
        <p:nvSpPr>
          <p:cNvPr id="25" name="Rectangle 24"/>
          <p:cNvSpPr/>
          <p:nvPr/>
        </p:nvSpPr>
        <p:spPr>
          <a:xfrm>
            <a:off x="754049"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BentonSans Regular"/>
                <a:cs typeface="BentonSans Regular"/>
              </a:rPr>
              <a:t>DRIVER</a:t>
            </a:r>
          </a:p>
        </p:txBody>
      </p:sp>
      <p:sp>
        <p:nvSpPr>
          <p:cNvPr id="26" name="Rectangle 25"/>
          <p:cNvSpPr/>
          <p:nvPr/>
        </p:nvSpPr>
        <p:spPr>
          <a:xfrm>
            <a:off x="6615145"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PUBLIC TRANSPORT COMMUTER</a:t>
            </a:r>
            <a:endParaRPr lang="en-US" sz="1100" dirty="0">
              <a:solidFill>
                <a:schemeClr val="tx1"/>
              </a:solidFill>
              <a:latin typeface="BentonSans Regular"/>
              <a:cs typeface="BentonSans Regular"/>
            </a:endParaRPr>
          </a:p>
        </p:txBody>
      </p:sp>
      <p:sp>
        <p:nvSpPr>
          <p:cNvPr id="27" name="Rectangle 26"/>
          <p:cNvSpPr/>
          <p:nvPr/>
        </p:nvSpPr>
        <p:spPr>
          <a:xfrm>
            <a:off x="3684597"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CARPOOLER</a:t>
            </a:r>
            <a:endParaRPr lang="en-US" sz="1100" dirty="0">
              <a:solidFill>
                <a:schemeClr val="tx1"/>
              </a:solidFill>
              <a:latin typeface="BentonSans Regular"/>
              <a:cs typeface="BentonSans Regular"/>
            </a:endParaRPr>
          </a:p>
        </p:txBody>
      </p:sp>
      <p:sp>
        <p:nvSpPr>
          <p:cNvPr id="28" name="Rectangle 27"/>
          <p:cNvSpPr/>
          <p:nvPr/>
        </p:nvSpPr>
        <p:spPr>
          <a:xfrm rot="16200000">
            <a:off x="-490470" y="2082165"/>
            <a:ext cx="1665087"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SOLUTIONS</a:t>
            </a:r>
            <a:endParaRPr lang="en-US" sz="1100" dirty="0">
              <a:solidFill>
                <a:schemeClr val="tx1"/>
              </a:solidFill>
              <a:latin typeface="BentonSans Regular"/>
              <a:cs typeface="BentonSans Regular"/>
            </a:endParaRPr>
          </a:p>
        </p:txBody>
      </p:sp>
      <p:sp>
        <p:nvSpPr>
          <p:cNvPr id="30" name="Text Placeholder 5"/>
          <p:cNvSpPr>
            <a:spLocks noGrp="1"/>
          </p:cNvSpPr>
          <p:nvPr>
            <p:ph type="body" sz="quarter" idx="15"/>
          </p:nvPr>
        </p:nvSpPr>
        <p:spPr>
          <a:xfrm>
            <a:off x="754050" y="3356515"/>
            <a:ext cx="2252559" cy="1481723"/>
          </a:xfrm>
          <a:ln w="3175">
            <a:solidFill>
              <a:schemeClr val="tx1"/>
            </a:solidFill>
          </a:ln>
        </p:spPr>
        <p:txBody>
          <a:bodyPr vert="horz"/>
          <a:lstStyle/>
          <a:p>
            <a:r>
              <a:rPr lang="en-US" dirty="0"/>
              <a:t>Users can know when to leave from home or office to avoid much traffic, and also know the fastest routes to take. Finding parking spots will also be easier.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31" name="Text Placeholder 5"/>
          <p:cNvSpPr>
            <a:spLocks noGrp="1"/>
          </p:cNvSpPr>
          <p:nvPr>
            <p:ph type="body" sz="quarter" idx="15"/>
          </p:nvPr>
        </p:nvSpPr>
        <p:spPr>
          <a:xfrm>
            <a:off x="3684597" y="3356514"/>
            <a:ext cx="2252561" cy="1481725"/>
          </a:xfrm>
          <a:ln w="3175">
            <a:solidFill>
              <a:schemeClr val="tx1"/>
            </a:solidFill>
          </a:ln>
        </p:spPr>
        <p:txBody>
          <a:bodyPr vert="horz"/>
          <a:lstStyle/>
          <a:p>
            <a:r>
              <a:rPr lang="en-US" dirty="0"/>
              <a:t>Users can commute faster by using the carpool lane. It also saves space on the road, gas, money &amp; is environment friendly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32" name="Text Placeholder 5"/>
          <p:cNvSpPr>
            <a:spLocks noGrp="1"/>
          </p:cNvSpPr>
          <p:nvPr>
            <p:ph type="body" sz="quarter" idx="15"/>
          </p:nvPr>
        </p:nvSpPr>
        <p:spPr>
          <a:xfrm>
            <a:off x="6644882" y="3356515"/>
            <a:ext cx="2252561" cy="1487296"/>
          </a:xfrm>
          <a:ln w="3175">
            <a:solidFill>
              <a:schemeClr val="tx1"/>
            </a:solidFill>
          </a:ln>
        </p:spPr>
        <p:txBody>
          <a:bodyPr vert="horz"/>
          <a:lstStyle/>
          <a:p>
            <a:r>
              <a:rPr lang="en-US" dirty="0"/>
              <a:t>Users can know when their mode of public transport leaves/arrives, what bus/train they need to take in order to reach on time &amp; avoid more commute time</a:t>
            </a:r>
          </a:p>
          <a:p>
            <a:pPr marL="171450" indent="-171450">
              <a:buFont typeface="Arial" panose="020B0604020202020204" pitchFamily="34" charset="0"/>
              <a:buChar char="•"/>
            </a:pPr>
            <a:endParaRPr lang="en-US" dirty="0"/>
          </a:p>
        </p:txBody>
      </p:sp>
      <p:sp>
        <p:nvSpPr>
          <p:cNvPr id="33" name="Rectangle 32"/>
          <p:cNvSpPr/>
          <p:nvPr/>
        </p:nvSpPr>
        <p:spPr>
          <a:xfrm rot="16200000">
            <a:off x="-401574" y="3916436"/>
            <a:ext cx="1487298"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BENEFITS</a:t>
            </a:r>
            <a:endParaRPr lang="en-US" sz="1100" dirty="0">
              <a:solidFill>
                <a:schemeClr val="tx1"/>
              </a:solidFill>
              <a:latin typeface="BentonSans Regular"/>
              <a:cs typeface="BentonSans Regular"/>
            </a:endParaRPr>
          </a:p>
        </p:txBody>
      </p:sp>
    </p:spTree>
    <p:extLst>
      <p:ext uri="{BB962C8B-B14F-4D97-AF65-F5344CB8AC3E}">
        <p14:creationId xmlns:p14="http://schemas.microsoft.com/office/powerpoint/2010/main" val="165639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EB9C08"/>
      </a:dk2>
      <a:lt2>
        <a:srgbClr val="EFEFEF"/>
      </a:lt2>
      <a:accent1>
        <a:srgbClr val="FFFFFF"/>
      </a:accent1>
      <a:accent2>
        <a:srgbClr val="FFFFFF"/>
      </a:accent2>
      <a:accent3>
        <a:srgbClr val="FFFFFF"/>
      </a:accent3>
      <a:accent4>
        <a:srgbClr val="FFFFFF"/>
      </a:accent4>
      <a:accent5>
        <a:srgbClr val="FFFFFF"/>
      </a:accent5>
      <a:accent6>
        <a:srgbClr val="FFFFFF"/>
      </a:accent6>
      <a:hlink>
        <a:srgbClr val="1089D8"/>
      </a:hlink>
      <a:folHlink>
        <a:srgbClr val="1089D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BentonSans Regular"/>
            <a:cs typeface="BentonSans Regula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8862</TotalTime>
  <Words>1043</Words>
  <Application>Microsoft Office PowerPoint</Application>
  <PresentationFormat>On-screen Show (16:9)</PresentationFormat>
  <Paragraphs>108</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BentonSans Light</vt:lpstr>
      <vt:lpstr>BentonSans Regular</vt:lpstr>
      <vt:lpstr>Calibri</vt:lpstr>
      <vt:lpstr>Lucida Grande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 SAP</dc:creator>
  <cp:lastModifiedBy>Sharma, Jitendra</cp:lastModifiedBy>
  <cp:revision>264</cp:revision>
  <dcterms:created xsi:type="dcterms:W3CDTF">2015-01-23T10:20:23Z</dcterms:created>
  <dcterms:modified xsi:type="dcterms:W3CDTF">2016-01-22T23:42:07Z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1865119935</vt:i4>
  </property>
  <property fmtid="{D5CDD505-2E9C-101B-9397-08002B2CF9AE}" pid="3" name="_NewReviewCycle">
    <vt:lpwstr/>
  </property>
  <property fmtid="{D5CDD505-2E9C-101B-9397-08002B2CF9AE}" pid="4" name="_EmailSubject">
    <vt:lpwstr>#innotakeoff latest Deck</vt:lpwstr>
  </property>
  <property fmtid="{D5CDD505-2E9C-101B-9397-08002B2CF9AE}" pid="5" name="_AuthorEmail">
    <vt:lpwstr>xin.wen@sap.com</vt:lpwstr>
  </property>
  <property fmtid="{D5CDD505-2E9C-101B-9397-08002B2CF9AE}" pid="6" name="_AuthorEmailDisplayName">
    <vt:lpwstr>Wen, Xin</vt:lpwstr>
  </property>
  <property fmtid="{D5CDD505-2E9C-101B-9397-08002B2CF9AE}" pid="7" name="_PreviousAdHocReviewCycleID">
    <vt:i4>1294892956</vt:i4>
  </property>
</Properties>
</file>