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4" r:id="rId2"/>
    <p:sldId id="329" r:id="rId3"/>
    <p:sldId id="337" r:id="rId4"/>
    <p:sldId id="331" r:id="rId5"/>
    <p:sldId id="332" r:id="rId6"/>
    <p:sldId id="340" r:id="rId7"/>
    <p:sldId id="333" r:id="rId8"/>
    <p:sldId id="334" r:id="rId9"/>
    <p:sldId id="338" r:id="rId10"/>
    <p:sldId id="33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6">
          <p15:clr>
            <a:srgbClr val="A4A3A4"/>
          </p15:clr>
        </p15:guide>
        <p15:guide id="2" pos="1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F00"/>
    <a:srgbClr val="F2F2F2"/>
    <a:srgbClr val="FFFFFF"/>
    <a:srgbClr val="6A6A6A"/>
    <a:srgbClr val="7D7E7E"/>
    <a:srgbClr val="EFEFEF"/>
    <a:srgbClr val="000000"/>
    <a:srgbClr val="F0AB00"/>
    <a:srgbClr val="E4A409"/>
    <a:srgbClr val="EA9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606" y="102"/>
      </p:cViewPr>
      <p:guideLst>
        <p:guide orient="horz" pos="1546"/>
        <p:guide pos="1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56" d="100"/>
          <a:sy n="156" d="100"/>
        </p:scale>
        <p:origin x="-288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F3FAD-C92E-AF44-8348-0FB3C450C537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6F76B-39F3-284E-B162-2F32BDCAD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9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ideas.sap.com/innotakeoff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allpaper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8"/>
          <a:stretch/>
        </p:blipFill>
        <p:spPr>
          <a:xfrm>
            <a:off x="0" y="0"/>
            <a:ext cx="9144000" cy="490184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7927" y="1593269"/>
            <a:ext cx="3411143" cy="920125"/>
          </a:xfrm>
          <a:prstGeom prst="rect">
            <a:avLst/>
          </a:prstGeom>
        </p:spPr>
        <p:txBody>
          <a:bodyPr lIns="0"/>
          <a:lstStyle>
            <a:lvl1pPr marL="0" algn="l">
              <a:spcBef>
                <a:spcPts val="0"/>
              </a:spcBef>
              <a:defRPr sz="1800" b="1" strike="noStrike" cap="all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</a:lstStyle>
          <a:p>
            <a:r>
              <a:rPr lang="de-DE" dirty="0" smtClean="0"/>
              <a:t>[YOUR IDEA Name </a:t>
            </a:r>
            <a:r>
              <a:rPr lang="de-DE" dirty="0" err="1" smtClean="0"/>
              <a:t>here</a:t>
            </a:r>
            <a:r>
              <a:rPr lang="de-DE" dirty="0" smtClean="0"/>
              <a:t>]</a:t>
            </a:r>
            <a:endParaRPr lang="en-US" dirty="0"/>
          </a:p>
        </p:txBody>
      </p:sp>
      <p:pic>
        <p:nvPicPr>
          <p:cNvPr id="6" name="Picture 5" descr="SAP_grad_R_pref (5)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731" y="102978"/>
            <a:ext cx="330501" cy="163047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70576" y="4541778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BentonSans Regular"/>
                <a:cs typeface="BentonSans Regular"/>
              </a:rPr>
              <a:t>SAP Innovation Competition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575877" y="485215"/>
            <a:ext cx="1899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 dirty="0" smtClean="0">
                <a:latin typeface="BentonSans Regular"/>
                <a:cs typeface="BentonSans Regular"/>
              </a:rPr>
              <a:t>Idea Pitch Deck</a:t>
            </a:r>
            <a:endParaRPr lang="en-US" sz="1400" b="1" i="0" dirty="0">
              <a:latin typeface="BentonSans Regular"/>
              <a:cs typeface="BentonSans Regular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1486" y="728709"/>
            <a:ext cx="7079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 dirty="0" smtClean="0">
                <a:latin typeface="BentonSans Light"/>
                <a:cs typeface="BentonSans Light"/>
              </a:rPr>
              <a:t>Date:</a:t>
            </a:r>
            <a:endParaRPr lang="en-US" sz="1000" b="0" i="0" dirty="0">
              <a:latin typeface="BentonSans Regular"/>
              <a:cs typeface="BentonSans Regular"/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012496" y="732212"/>
            <a:ext cx="1108239" cy="242718"/>
          </a:xfrm>
          <a:prstGeom prst="rect">
            <a:avLst/>
          </a:prstGeom>
        </p:spPr>
        <p:txBody>
          <a:bodyPr lIns="0"/>
          <a:lstStyle>
            <a:lvl1pPr marL="0" algn="l" defTabSz="457200" rtl="0" eaLnBrk="1" latinLnBrk="0" hangingPunct="1">
              <a:spcBef>
                <a:spcPts val="0"/>
              </a:spcBef>
              <a:buNone/>
              <a:defRPr sz="1800" b="1" strike="noStrike" kern="1200" cap="all" baseline="0">
                <a:solidFill>
                  <a:schemeClr val="tx1"/>
                </a:solidFill>
                <a:latin typeface="BentonSans Regular"/>
                <a:ea typeface="+mj-ea"/>
                <a:cs typeface="BentonSans Regular"/>
              </a:defRPr>
            </a:lvl1pPr>
          </a:lstStyle>
          <a:p>
            <a:r>
              <a:rPr lang="de-DE" sz="1000" b="0" i="0" dirty="0" smtClean="0">
                <a:latin typeface="BentonSans Light"/>
                <a:cs typeface="BentonSans Light"/>
              </a:rPr>
              <a:t>[DATE</a:t>
            </a:r>
            <a:r>
              <a:rPr lang="de-DE" sz="1000" b="0" i="0" baseline="0" dirty="0" smtClean="0">
                <a:latin typeface="BentonSans Light"/>
                <a:cs typeface="BentonSans Light"/>
              </a:rPr>
              <a:t> HERE</a:t>
            </a:r>
            <a:r>
              <a:rPr lang="de-DE" sz="1000" b="0" i="0" dirty="0" smtClean="0">
                <a:latin typeface="BentonSans Light"/>
                <a:cs typeface="BentonSans Light"/>
              </a:rPr>
              <a:t>]</a:t>
            </a:r>
            <a:endParaRPr lang="en-US" sz="1000" b="0" i="0" dirty="0">
              <a:latin typeface="BentonSans Light"/>
              <a:cs typeface="BentonSans Light"/>
            </a:endParaRPr>
          </a:p>
        </p:txBody>
      </p:sp>
      <p:pic>
        <p:nvPicPr>
          <p:cNvPr id="3" name="Picture 2" descr="iconmonstr-note-4-icon.em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7" y="526967"/>
            <a:ext cx="232157" cy="26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1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2753" y="34075"/>
            <a:ext cx="271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entonSans Regular"/>
                <a:cs typeface="BentonSans Regular"/>
              </a:rPr>
              <a:t>Solution - Mockup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21659" y="633678"/>
            <a:ext cx="7586977" cy="41452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i="0" baseline="0">
                <a:solidFill>
                  <a:srgbClr val="7F7F7F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Hint: Be visual. You can create sketches, Mockups, comics and Paper prototypes and Wireframes to make your solution faster and easier to capture and understand. </a:t>
            </a:r>
          </a:p>
        </p:txBody>
      </p:sp>
    </p:spTree>
    <p:extLst>
      <p:ext uri="{BB962C8B-B14F-4D97-AF65-F5344CB8AC3E}">
        <p14:creationId xmlns:p14="http://schemas.microsoft.com/office/powerpoint/2010/main" val="263241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llpaper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8"/>
          <a:stretch/>
        </p:blipFill>
        <p:spPr>
          <a:xfrm>
            <a:off x="0" y="0"/>
            <a:ext cx="9144000" cy="4901845"/>
          </a:xfrm>
          <a:prstGeom prst="rect">
            <a:avLst/>
          </a:prstGeom>
        </p:spPr>
      </p:pic>
      <p:pic>
        <p:nvPicPr>
          <p:cNvPr id="6" name="Picture 5" descr="SAP_grad_R_pref (5)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731" y="102978"/>
            <a:ext cx="330501" cy="16304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96326" y="2086340"/>
            <a:ext cx="307792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0" i="0" dirty="0" smtClean="0">
                <a:latin typeface="BentonSans Light"/>
                <a:cs typeface="BentonSans Light"/>
              </a:rPr>
              <a:t>Your innovative idea takes</a:t>
            </a:r>
            <a:r>
              <a:rPr lang="en-US" sz="900" b="0" i="0" baseline="0" dirty="0" smtClean="0">
                <a:latin typeface="BentonSans Light"/>
                <a:cs typeface="BentonSans Light"/>
              </a:rPr>
              <a:t> off</a:t>
            </a:r>
            <a:endParaRPr lang="en-US" sz="900" b="0" i="0" dirty="0" smtClean="0">
              <a:latin typeface="BentonSans Light"/>
              <a:cs typeface="BentonSans Light"/>
            </a:endParaRPr>
          </a:p>
          <a:p>
            <a:r>
              <a:rPr lang="en-US" sz="900" b="0" i="0" dirty="0" smtClean="0">
                <a:latin typeface="BentonSans Light"/>
                <a:cs typeface="BentonSans Light"/>
              </a:rPr>
              <a:t>for </a:t>
            </a:r>
            <a:r>
              <a:rPr lang="en-US" sz="900" b="0" i="0" dirty="0" err="1" smtClean="0">
                <a:latin typeface="BentonSans Light"/>
                <a:cs typeface="BentonSans Light"/>
              </a:rPr>
              <a:t>IoT</a:t>
            </a:r>
            <a:r>
              <a:rPr lang="en-US" sz="900" b="0" i="0" dirty="0" smtClean="0">
                <a:latin typeface="BentonSans Light"/>
                <a:cs typeface="BentonSans Light"/>
              </a:rPr>
              <a:t> and Big Data within SAP</a:t>
            </a:r>
          </a:p>
          <a:p>
            <a:endParaRPr lang="en-US" sz="900" b="0" i="0" dirty="0" smtClean="0">
              <a:latin typeface="BentonSans Regular"/>
              <a:cs typeface="BentonSans Regular"/>
            </a:endParaRPr>
          </a:p>
          <a:p>
            <a:r>
              <a:rPr lang="en-US" sz="900" b="1" i="0" dirty="0" smtClean="0">
                <a:latin typeface="BentonSans Regular"/>
                <a:cs typeface="BentonSans Regular"/>
              </a:rPr>
              <a:t>Learn more: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 smtClean="0">
                <a:solidFill>
                  <a:srgbClr val="000000"/>
                </a:solidFill>
                <a:latin typeface="BentonSans Light"/>
                <a:cs typeface="BentonSans Light"/>
                <a:hlinkClick r:id="rId4"/>
              </a:rPr>
              <a:t>http://ideas.sap.com/innotakeoff</a:t>
            </a:r>
            <a:r>
              <a:rPr lang="en-US" sz="900" b="0" i="0" dirty="0" smtClean="0">
                <a:latin typeface="BentonSans Light"/>
                <a:cs typeface="BentonSans Light"/>
              </a:rPr>
              <a:t> </a:t>
            </a:r>
            <a:r>
              <a:rPr lang="en-US" sz="900" b="0" i="0" baseline="0" dirty="0" smtClean="0">
                <a:latin typeface="BentonSans Light"/>
                <a:cs typeface="BentonSans Light"/>
              </a:rPr>
              <a:t> </a:t>
            </a:r>
            <a:endParaRPr lang="en-US" sz="900" b="0" i="0" dirty="0">
              <a:latin typeface="BentonSans Light"/>
              <a:cs typeface="BentonSans Ligh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70576" y="4541778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BentonSans Regular"/>
                <a:cs typeface="BentonSans Regular"/>
              </a:rPr>
              <a:t>SAP Innovation Competition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96326" y="129426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b="1" i="0" dirty="0" smtClean="0">
                <a:solidFill>
                  <a:srgbClr val="FFFFFF"/>
                </a:solidFill>
                <a:latin typeface="BentonSans Regular"/>
                <a:cs typeface="BentonSans Regular"/>
              </a:rPr>
              <a:t>Thank you</a:t>
            </a:r>
            <a:endParaRPr lang="en-US" sz="4800" b="1" i="0" dirty="0">
              <a:solidFill>
                <a:srgbClr val="FFFFFF"/>
              </a:solidFill>
              <a:latin typeface="BentonSans Regular"/>
              <a:cs typeface="Benton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064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23903" y="34075"/>
            <a:ext cx="4181534" cy="276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latin typeface="BentonSans Regular"/>
                <a:cs typeface="BentonSans Regular"/>
              </a:defRPr>
            </a:lvl1pPr>
          </a:lstStyle>
          <a:p>
            <a:pPr lvl="0"/>
            <a:r>
              <a:rPr lang="de-DE" dirty="0" smtClean="0"/>
              <a:t>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2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231169" y="1158955"/>
            <a:ext cx="7248525" cy="23361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 baseline="0">
                <a:solidFill>
                  <a:srgbClr val="7F7F7F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Note: Use Plain Text, no jargon.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32754" y="34075"/>
            <a:ext cx="1422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BentonSans Regular"/>
                <a:cs typeface="BentonSans Regular"/>
              </a:rPr>
              <a:t>Value</a:t>
            </a:r>
            <a:r>
              <a:rPr lang="en-US" sz="1200" baseline="0" dirty="0" smtClean="0">
                <a:latin typeface="BentonSans Regular"/>
                <a:cs typeface="BentonSans Regular"/>
              </a:rPr>
              <a:t> proposition</a:t>
            </a:r>
            <a:endParaRPr lang="en-US" sz="1200" dirty="0" smtClean="0">
              <a:latin typeface="BentonSans Regular"/>
              <a:cs typeface="BentonSans Regular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231169" y="624377"/>
            <a:ext cx="7248525" cy="45089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 baseline="0">
                <a:solidFill>
                  <a:srgbClr val="7F7F7F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Hint: Define your value proposition to conclude. The other templates in this document will help you specify your value proposition.  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231900" y="1606550"/>
            <a:ext cx="7248525" cy="26860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>
                <a:latin typeface="BentonSans Light"/>
                <a:cs typeface="BentonSans Light"/>
              </a:defRPr>
            </a:lvl1pPr>
            <a:lvl2pPr marL="457200" indent="0">
              <a:buNone/>
              <a:defRPr sz="2000" b="0" i="0">
                <a:latin typeface="BentonSans Light"/>
                <a:cs typeface="BentonSans Light"/>
              </a:defRPr>
            </a:lvl2pPr>
            <a:lvl3pPr marL="914400" indent="0">
              <a:buNone/>
              <a:defRPr sz="2000" b="0" i="0">
                <a:latin typeface="BentonSans Light"/>
                <a:cs typeface="BentonSans Light"/>
              </a:defRPr>
            </a:lvl3pPr>
            <a:lvl4pPr marL="1371600" indent="0">
              <a:buNone/>
              <a:defRPr sz="2000" b="0" i="0">
                <a:latin typeface="BentonSans Light"/>
                <a:cs typeface="BentonSans Light"/>
              </a:defRPr>
            </a:lvl4pPr>
            <a:lvl5pPr marL="1828800" indent="0">
              <a:buNone/>
              <a:defRPr sz="2000"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For [target group]</a:t>
            </a:r>
            <a:br>
              <a:rPr lang="en-US" dirty="0" smtClean="0"/>
            </a:br>
            <a:r>
              <a:rPr lang="en-US" dirty="0" smtClean="0"/>
              <a:t>Who are dissatisfied with [The problem] our solution is [name of your solution] that provides: List the key benefits for your target group and SAP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6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2754" y="34075"/>
            <a:ext cx="100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BentonSans Regular"/>
                <a:cs typeface="BentonSans Regular"/>
              </a:rPr>
              <a:t>Team setup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931419" y="1398298"/>
            <a:ext cx="1039908" cy="103544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>
                <a:latin typeface="BentonSans Regular"/>
                <a:cs typeface="BentonSans Regular"/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561971" y="1398298"/>
            <a:ext cx="1039908" cy="103544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>
                <a:latin typeface="BentonSans Regular"/>
                <a:cs typeface="BentonSans Regular"/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43338" y="1398298"/>
            <a:ext cx="1039908" cy="103544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>
                <a:latin typeface="BentonSans Regular"/>
                <a:cs typeface="BentonSans Regular"/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931419" y="2581852"/>
            <a:ext cx="1896246" cy="23361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31419" y="2851058"/>
            <a:ext cx="1896246" cy="23361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[Role]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31419" y="3131783"/>
            <a:ext cx="1896246" cy="98703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[Skills]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31419" y="4224232"/>
            <a:ext cx="1896246" cy="336694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[Web-Profile e.g. </a:t>
            </a:r>
            <a:r>
              <a:rPr lang="en-US" dirty="0" err="1" smtClean="0"/>
              <a:t>Linkedin</a:t>
            </a:r>
            <a:r>
              <a:rPr lang="en-US" dirty="0" smtClean="0"/>
              <a:t>]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561971" y="2581852"/>
            <a:ext cx="1896246" cy="23361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561971" y="2851058"/>
            <a:ext cx="1896246" cy="23361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[Role]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561971" y="3131783"/>
            <a:ext cx="1896246" cy="98703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[Skills]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561971" y="4224232"/>
            <a:ext cx="1896246" cy="336694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[Web-Profile e.g. </a:t>
            </a:r>
            <a:r>
              <a:rPr lang="en-US" dirty="0" err="1" smtClean="0"/>
              <a:t>Linkedin</a:t>
            </a:r>
            <a:r>
              <a:rPr lang="en-US" dirty="0" smtClean="0"/>
              <a:t>]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243338" y="2581459"/>
            <a:ext cx="1896246" cy="23361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243338" y="2850665"/>
            <a:ext cx="1896246" cy="23361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[Role]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243338" y="3131390"/>
            <a:ext cx="1896246" cy="98703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[Skills]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243338" y="4223839"/>
            <a:ext cx="1896246" cy="336694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[Web-Profile e.g. </a:t>
            </a:r>
            <a:r>
              <a:rPr lang="en-US" dirty="0" err="1" smtClean="0"/>
              <a:t>Linkedin</a:t>
            </a:r>
            <a:r>
              <a:rPr lang="en-US" dirty="0" smtClean="0"/>
              <a:t>]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31419" y="585528"/>
            <a:ext cx="7248525" cy="57382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i="0" baseline="0">
                <a:solidFill>
                  <a:srgbClr val="7F7F7F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Note: Your team can consist of max. 5 team members. Make sure your have the the following roles within your team covered at the end of submission phase: Feasible/  Viable / Desirable. For more </a:t>
            </a:r>
            <a:r>
              <a:rPr lang="en-US" dirty="0" err="1" smtClean="0"/>
              <a:t>infos</a:t>
            </a:r>
            <a:r>
              <a:rPr lang="en-US" dirty="0" smtClean="0"/>
              <a:t> about your Team setup visit: https://</a:t>
            </a:r>
            <a:r>
              <a:rPr lang="en-US" dirty="0" err="1" smtClean="0"/>
              <a:t>ideas.sap.com</a:t>
            </a:r>
            <a:r>
              <a:rPr lang="en-US" dirty="0" smtClean="0"/>
              <a:t>/</a:t>
            </a:r>
            <a:r>
              <a:rPr lang="en-US" dirty="0" err="1" smtClean="0"/>
              <a:t>ct</a:t>
            </a:r>
            <a:r>
              <a:rPr lang="en-US" dirty="0" smtClean="0"/>
              <a:t>/</a:t>
            </a:r>
            <a:r>
              <a:rPr lang="en-US" dirty="0" err="1" smtClean="0"/>
              <a:t>b.bix?c</a:t>
            </a:r>
            <a:r>
              <a:rPr lang="en-US" dirty="0" smtClean="0"/>
              <a:t>=8E92AE7D-53F7-4DE2-9891-54FBC063DF91</a:t>
            </a:r>
          </a:p>
        </p:txBody>
      </p:sp>
    </p:spTree>
    <p:extLst>
      <p:ext uri="{BB962C8B-B14F-4D97-AF65-F5344CB8AC3E}">
        <p14:creationId xmlns:p14="http://schemas.microsoft.com/office/powerpoint/2010/main" val="2819262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2754" y="34075"/>
            <a:ext cx="3017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entonSans Regular"/>
                <a:cs typeface="BentonSans Regular"/>
              </a:rPr>
              <a:t>The target group –</a:t>
            </a:r>
            <a:r>
              <a:rPr lang="en-US" sz="1200" baseline="0" dirty="0" smtClean="0">
                <a:latin typeface="BentonSans Regular"/>
                <a:cs typeface="BentonSans Regular"/>
              </a:rPr>
              <a:t> Your ad hoc persona</a:t>
            </a:r>
            <a:endParaRPr lang="en-US" sz="1200" dirty="0" smtClean="0">
              <a:latin typeface="BentonSans Regular"/>
              <a:cs typeface="BentonSans Regular"/>
            </a:endParaRP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621659" y="510303"/>
            <a:ext cx="7586977" cy="62249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i="0" baseline="0">
                <a:solidFill>
                  <a:srgbClr val="7F7F7F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Note: Describe your target group as clear as possible. For this purpose we use Personas. A persona helps us empathize the mindset of your user so we can design a solution that fits her/his needs. You can have multiple personas if your problem affects multiple different people within your target group. To learn more about personas visit: http://</a:t>
            </a:r>
            <a:r>
              <a:rPr lang="en-US" dirty="0" err="1" smtClean="0"/>
              <a:t>www.smashingmagazine.com</a:t>
            </a:r>
            <a:r>
              <a:rPr lang="en-US" dirty="0" smtClean="0"/>
              <a:t>/2014/08/a-closer-look-at-personas-part-1/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 rot="21262041">
            <a:off x="621657" y="1300949"/>
            <a:ext cx="1039908" cy="103544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>
                <a:latin typeface="BentonSans Regular"/>
                <a:cs typeface="BentonSans Regular"/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879540" y="1457905"/>
            <a:ext cx="1896246" cy="23361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879540" y="1843918"/>
            <a:ext cx="6652129" cy="364154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[What’s the major problem you are trying to solve for your persona?]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3925899" y="1457512"/>
            <a:ext cx="1896246" cy="23361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[Age]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3449130" y="3005217"/>
            <a:ext cx="2469567" cy="1570224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[What does the persona need, motivations, goals within your solution so it solves the pain points?]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774059" y="3005216"/>
            <a:ext cx="2531666" cy="15702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[What are the exact pain points, frustrations within the problem you are trying to solve?]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1879539" y="2243845"/>
            <a:ext cx="6652129" cy="282172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00" b="0" i="0" baseline="0">
                <a:solidFill>
                  <a:srgbClr val="7F7F7F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Hint: It might help you to define a day in the life of your target group to extract their problems. Interview your colleges to gain valuable input and validate your assumptions. Catalog these insights: Activities and contexts that your target group experiences throughout a regular job day. 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6062102" y="3005216"/>
            <a:ext cx="2469567" cy="1570224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[What your solution have to do in order to make your persona happy and successful?]</a:t>
            </a:r>
          </a:p>
        </p:txBody>
      </p:sp>
    </p:spTree>
    <p:extLst>
      <p:ext uri="{BB962C8B-B14F-4D97-AF65-F5344CB8AC3E}">
        <p14:creationId xmlns:p14="http://schemas.microsoft.com/office/powerpoint/2010/main" val="1048792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2753" y="34075"/>
            <a:ext cx="271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entonSans Regular"/>
                <a:cs typeface="BentonSans Regular"/>
              </a:rPr>
              <a:t>Business Relevance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8380" y="1287832"/>
            <a:ext cx="7801612" cy="284165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[why is the problem you are facing critical for SAP]</a:t>
            </a:r>
          </a:p>
        </p:txBody>
      </p:sp>
    </p:spTree>
    <p:extLst>
      <p:ext uri="{BB962C8B-B14F-4D97-AF65-F5344CB8AC3E}">
        <p14:creationId xmlns:p14="http://schemas.microsoft.com/office/powerpoint/2010/main" val="3740254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2753" y="34075"/>
            <a:ext cx="271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entonSans Regular"/>
                <a:cs typeface="BentonSans Regular"/>
              </a:rPr>
              <a:t>Solution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21659" y="1385319"/>
            <a:ext cx="7586977" cy="1668222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[With the last two slide in mind – Define our solution idea and the major benefits for your target group (Persona) and SAP]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21659" y="679386"/>
            <a:ext cx="7586977" cy="41452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i="0" baseline="0">
                <a:solidFill>
                  <a:srgbClr val="7F7F7F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Hint to generate solution ideas: There are multiple creative Methods that help you to define a solution for the problem you defined. </a:t>
            </a:r>
            <a:br>
              <a:rPr lang="en-US" dirty="0" smtClean="0"/>
            </a:br>
            <a:r>
              <a:rPr lang="en-US" dirty="0" smtClean="0"/>
              <a:t>Take a look at the following page for inspiration: http://</a:t>
            </a:r>
            <a:r>
              <a:rPr lang="en-US" dirty="0" err="1" smtClean="0"/>
              <a:t>www.entrepreneurial-insights.com</a:t>
            </a:r>
            <a:r>
              <a:rPr lang="en-US" dirty="0" smtClean="0"/>
              <a:t>/18-best-idea-generation-techniques/</a:t>
            </a:r>
          </a:p>
        </p:txBody>
      </p:sp>
    </p:spTree>
    <p:extLst>
      <p:ext uri="{BB962C8B-B14F-4D97-AF65-F5344CB8AC3E}">
        <p14:creationId xmlns:p14="http://schemas.microsoft.com/office/powerpoint/2010/main" val="1404597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2753" y="34075"/>
            <a:ext cx="271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entonSans Regular"/>
                <a:cs typeface="BentonSans Regular"/>
              </a:rPr>
              <a:t>Solution – Business Model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21660" y="1368362"/>
            <a:ext cx="1952960" cy="1668222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[Conclude your key problem statement for your Personas pain points and the business relevance]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971809" y="1368362"/>
            <a:ext cx="1780166" cy="1668222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[If there are any competitors on the marketed that provide a similar solution – What is your advantage against this solution?]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2727020" y="1368362"/>
            <a:ext cx="1952960" cy="1668222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[Define our solution idea and the major benefit for your target group (Persona) and SAP]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4832380" y="1368362"/>
            <a:ext cx="1952960" cy="1668222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[Who are you targeting – Employees, a complete Line of Business or Managers?]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621660" y="3563381"/>
            <a:ext cx="2552604" cy="93672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[What are the critical cost drivers within your solution? </a:t>
            </a:r>
            <a:br>
              <a:rPr lang="en-US" dirty="0" smtClean="0"/>
            </a:br>
            <a:r>
              <a:rPr lang="en-US" dirty="0" err="1" smtClean="0"/>
              <a:t>Eg</a:t>
            </a:r>
            <a:r>
              <a:rPr lang="en-US" dirty="0" smtClean="0"/>
              <a:t>.: People, distribution, support, marketing etc.]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3404654" y="3551509"/>
            <a:ext cx="2552604" cy="93672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[What is the direct or indirect revenue that will be generated by your idea for SAP?]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621659" y="510303"/>
            <a:ext cx="8239033" cy="284494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i="0" baseline="0">
                <a:solidFill>
                  <a:srgbClr val="7F7F7F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If you want to get deeper into defining and refine your business model we recommend the Boot: Running Lean by Ash </a:t>
            </a:r>
            <a:r>
              <a:rPr lang="en-US" dirty="0" err="1" smtClean="0"/>
              <a:t>Maurya</a:t>
            </a:r>
            <a:endParaRPr lang="en-US" dirty="0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6199371" y="3542676"/>
            <a:ext cx="2552604" cy="93672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[What are your key KPIs to measure your success and growth]</a:t>
            </a:r>
          </a:p>
        </p:txBody>
      </p:sp>
    </p:spTree>
    <p:extLst>
      <p:ext uri="{BB962C8B-B14F-4D97-AF65-F5344CB8AC3E}">
        <p14:creationId xmlns:p14="http://schemas.microsoft.com/office/powerpoint/2010/main" val="1238841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2753" y="34075"/>
            <a:ext cx="271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entonSans Regular"/>
                <a:cs typeface="BentonSans Regular"/>
              </a:rPr>
              <a:t>Solution - Technology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21659" y="1243422"/>
            <a:ext cx="7586977" cy="1752297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lvl="0"/>
            <a:r>
              <a:rPr lang="en-US" dirty="0" smtClean="0"/>
              <a:t>[How are you going to realize your solution idea? Explain how you will make of SAP technology and one or more of the following </a:t>
            </a:r>
            <a:r>
              <a:rPr lang="en-US" dirty="0" err="1" smtClean="0"/>
              <a:t>IoT</a:t>
            </a:r>
            <a:r>
              <a:rPr lang="en-US" dirty="0" smtClean="0"/>
              <a:t> devices: </a:t>
            </a:r>
            <a:r>
              <a:rPr lang="en-US" dirty="0" err="1" smtClean="0"/>
              <a:t>Wearables</a:t>
            </a:r>
            <a:r>
              <a:rPr lang="en-US" dirty="0" smtClean="0"/>
              <a:t>, Mobile Devices, </a:t>
            </a:r>
            <a:r>
              <a:rPr lang="en-US" dirty="0" err="1" smtClean="0"/>
              <a:t>Fitnesstracker</a:t>
            </a:r>
            <a:r>
              <a:rPr lang="en-US" dirty="0" smtClean="0"/>
              <a:t>, NFC, </a:t>
            </a:r>
            <a:r>
              <a:rPr lang="en-US" dirty="0" err="1" smtClean="0"/>
              <a:t>iBeacons</a:t>
            </a:r>
            <a:r>
              <a:rPr lang="en-US" dirty="0" smtClean="0"/>
              <a:t>, Raspberry PI (include Sensors)]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621659" y="510303"/>
            <a:ext cx="7586977" cy="41452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i="0" baseline="0">
                <a:solidFill>
                  <a:srgbClr val="7F7F7F"/>
                </a:solidFill>
                <a:latin typeface="BentonSans Regular"/>
                <a:cs typeface="BentonSans Regular"/>
              </a:defRPr>
            </a:lvl1pPr>
            <a:lvl2pPr>
              <a:defRPr b="0" i="0">
                <a:latin typeface="BentonSans Light"/>
                <a:cs typeface="BentonSans Light"/>
              </a:defRPr>
            </a:lvl2pPr>
            <a:lvl3pPr>
              <a:defRPr b="0" i="0">
                <a:latin typeface="BentonSans Light"/>
                <a:cs typeface="BentonSans Light"/>
              </a:defRPr>
            </a:lvl3pPr>
            <a:lvl4pPr>
              <a:defRPr b="0" i="0">
                <a:latin typeface="BentonSans Light"/>
                <a:cs typeface="BentonSans Light"/>
              </a:defRPr>
            </a:lvl4pPr>
            <a:lvl5pPr>
              <a:defRPr b="0" i="0">
                <a:latin typeface="BentonSans Light"/>
                <a:cs typeface="BentonSans Light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Note: To learn more about the technology to be used visit: https://</a:t>
            </a:r>
            <a:r>
              <a:rPr lang="en-US" dirty="0" err="1" smtClean="0"/>
              <a:t>ideas.sap.com</a:t>
            </a:r>
            <a:r>
              <a:rPr lang="en-US" dirty="0" smtClean="0"/>
              <a:t>/</a:t>
            </a:r>
            <a:r>
              <a:rPr lang="en-US" dirty="0" err="1" smtClean="0"/>
              <a:t>ct</a:t>
            </a:r>
            <a:r>
              <a:rPr lang="en-US" dirty="0" smtClean="0"/>
              <a:t>/</a:t>
            </a:r>
            <a:r>
              <a:rPr lang="en-US" dirty="0" err="1" smtClean="0"/>
              <a:t>b.bix?c</a:t>
            </a:r>
            <a:r>
              <a:rPr lang="en-US" dirty="0" smtClean="0"/>
              <a:t>=8E92AE7D-53F7-4DE2-9891-54FBC063DF91</a:t>
            </a:r>
          </a:p>
        </p:txBody>
      </p:sp>
    </p:spTree>
    <p:extLst>
      <p:ext uri="{BB962C8B-B14F-4D97-AF65-F5344CB8AC3E}">
        <p14:creationId xmlns:p14="http://schemas.microsoft.com/office/powerpoint/2010/main" val="380009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5312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 bwMode="black">
          <a:xfrm>
            <a:off x="242937" y="4965608"/>
            <a:ext cx="2591240" cy="107722"/>
          </a:xfrm>
          <a:prstGeom prst="rect">
            <a:avLst/>
          </a:prstGeom>
          <a:noFill/>
        </p:spPr>
        <p:txBody>
          <a:bodyPr wrap="none" lIns="64280" tIns="0" rIns="0" bIns="0" rtlCol="0">
            <a:spAutoFit/>
          </a:bodyPr>
          <a:lstStyle/>
          <a:p>
            <a:pPr marL="99873" indent="-99873" algn="l">
              <a:buClr>
                <a:schemeClr val="tx1"/>
              </a:buClr>
              <a:buFont typeface="Arial" pitchFamily="34" charset="0"/>
              <a:buChar char="©"/>
              <a:tabLst/>
            </a:pPr>
            <a:r>
              <a:rPr lang="en-US" sz="700" b="0" i="0" noProof="0" dirty="0" smtClean="0">
                <a:solidFill>
                  <a:schemeClr val="bg1">
                    <a:lumMod val="50000"/>
                  </a:schemeClr>
                </a:solidFill>
                <a:latin typeface="BentonSans Light"/>
                <a:cs typeface="BentonSans Light"/>
              </a:rPr>
              <a:t>2015 SAP SE or an SAP affiliate company. All rights reserved. </a:t>
            </a:r>
          </a:p>
        </p:txBody>
      </p:sp>
      <p:sp>
        <p:nvSpPr>
          <p:cNvPr id="8" name="TextBox 7"/>
          <p:cNvSpPr txBox="1"/>
          <p:nvPr userDrawn="1"/>
        </p:nvSpPr>
        <p:spPr bwMode="black">
          <a:xfrm>
            <a:off x="8724175" y="4965608"/>
            <a:ext cx="174620" cy="107722"/>
          </a:xfrm>
          <a:prstGeom prst="rect">
            <a:avLst/>
          </a:prstGeom>
          <a:noFill/>
        </p:spPr>
        <p:txBody>
          <a:bodyPr wrap="none" lIns="0" tIns="0" rIns="64280" bIns="0" rtlCol="0">
            <a:spAutoFit/>
          </a:bodyPr>
          <a:lstStyle/>
          <a:p>
            <a:pPr marL="83621" indent="-83621" algn="r">
              <a:buClr>
                <a:schemeClr val="accent2"/>
              </a:buClr>
              <a:buFont typeface="Arial" pitchFamily="34" charset="0"/>
              <a:buNone/>
            </a:pPr>
            <a:fld id="{0BDC132A-5C91-4078-9777-31DA19A62E0A}" type="slidenum">
              <a:rPr lang="en-US" sz="700" baseline="0" noProof="0" smtClean="0">
                <a:solidFill>
                  <a:schemeClr val="tx1"/>
                </a:solidFill>
              </a:rPr>
              <a:pPr marL="83621" indent="-83621" algn="r">
                <a:buClr>
                  <a:schemeClr val="accent2"/>
                </a:buClr>
                <a:buFont typeface="Arial" pitchFamily="34" charset="0"/>
                <a:buNone/>
              </a:pPr>
              <a:t>‹#›</a:t>
            </a:fld>
            <a:endParaRPr lang="en-US" sz="700" noProof="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 descr="SAP_grad_R_pref (5)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731" y="94889"/>
            <a:ext cx="330501" cy="1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0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3" r:id="rId2"/>
    <p:sldLayoutId id="2147483666" r:id="rId3"/>
    <p:sldLayoutId id="2147483649" r:id="rId4"/>
    <p:sldLayoutId id="2147483668" r:id="rId5"/>
    <p:sldLayoutId id="2147483670" r:id="rId6"/>
    <p:sldLayoutId id="2147483674" r:id="rId7"/>
    <p:sldLayoutId id="2147483671" r:id="rId8"/>
    <p:sldLayoutId id="2147483672" r:id="rId9"/>
    <p:sldLayoutId id="2147483675" r:id="rId10"/>
    <p:sldLayoutId id="214748366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mes_T._Kirk" TargetMode="External"/><Relationship Id="rId3" Type="http://schemas.openxmlformats.org/officeDocument/2006/relationships/image" Target="../media/image6.jpg"/><Relationship Id="rId7" Type="http://schemas.openxmlformats.org/officeDocument/2006/relationships/hyperlink" Target="https://en.wikipedia.org/wiki/Spoc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Scotty_(Star_Trek)" TargetMode="External"/><Relationship Id="rId5" Type="http://schemas.openxmlformats.org/officeDocument/2006/relationships/hyperlink" Target="https://www.linkedin.com/in/jitendrasharma2411" TargetMode="External"/><Relationship Id="rId4" Type="http://schemas.openxmlformats.org/officeDocument/2006/relationships/hyperlink" Target="https://www.linkedin.com/in/anniest16" TargetMode="External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77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Purpose of this pitch deck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 rot="766769">
            <a:off x="7902869" y="698559"/>
            <a:ext cx="1006459" cy="1006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Delete this slide before submission </a:t>
            </a:r>
            <a:endParaRPr lang="en-US" sz="700" dirty="0">
              <a:solidFill>
                <a:schemeClr val="bg1"/>
              </a:solidFill>
              <a:latin typeface="BentonSans Regular"/>
              <a:cs typeface="BentonSans Regula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057" y="834033"/>
            <a:ext cx="71715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BentonSans Light"/>
                <a:cs typeface="BentonSans Light"/>
              </a:rPr>
              <a:t>The purpose of this deck is </a:t>
            </a:r>
            <a:r>
              <a:rPr lang="en-US" sz="2000" dirty="0">
                <a:latin typeface="BentonSans Light"/>
                <a:cs typeface="BentonSans Light"/>
              </a:rPr>
              <a:t>to open </a:t>
            </a:r>
            <a:r>
              <a:rPr lang="en-US" sz="2000" dirty="0" smtClean="0">
                <a:latin typeface="BentonSans Light"/>
                <a:cs typeface="BentonSans Light"/>
              </a:rPr>
              <a:t>your </a:t>
            </a:r>
            <a:r>
              <a:rPr lang="en-US" sz="2000" dirty="0">
                <a:latin typeface="BentonSans Light"/>
                <a:cs typeface="BentonSans Light"/>
              </a:rPr>
              <a:t>evaluators and </a:t>
            </a:r>
            <a:r>
              <a:rPr lang="en-US" sz="2000" dirty="0" smtClean="0">
                <a:latin typeface="BentonSans Light"/>
                <a:cs typeface="BentonSans Light"/>
              </a:rPr>
              <a:t>communities minds </a:t>
            </a:r>
            <a:r>
              <a:rPr lang="en-US" sz="2000" dirty="0">
                <a:latin typeface="BentonSans Light"/>
                <a:cs typeface="BentonSans Light"/>
              </a:rPr>
              <a:t>to your vision and get them excited to know more. </a:t>
            </a:r>
            <a:r>
              <a:rPr lang="en-US" sz="2000" dirty="0" smtClean="0">
                <a:latin typeface="BentonSans Light"/>
                <a:cs typeface="BentonSans Light"/>
              </a:rPr>
              <a:t>You </a:t>
            </a:r>
            <a:r>
              <a:rPr lang="en-US" sz="2000" dirty="0">
                <a:latin typeface="BentonSans Light"/>
                <a:cs typeface="BentonSans Light"/>
              </a:rPr>
              <a:t>want to give enough information to grab their interest, but not too much as to overwhelm them or have your story lose clarity &amp; focus.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28" y="2627641"/>
            <a:ext cx="717152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BentonSans Light"/>
                <a:cs typeface="BentonSans Light"/>
              </a:rPr>
              <a:t>Agenda</a:t>
            </a:r>
          </a:p>
          <a:p>
            <a:endParaRPr lang="en-US" sz="2000" dirty="0">
              <a:latin typeface="BentonSans Light"/>
              <a:cs typeface="BentonSans Light"/>
            </a:endParaRPr>
          </a:p>
          <a:p>
            <a:pPr marL="171450" indent="-171450">
              <a:buFont typeface="Lucida Grande"/>
              <a:buChar char="-"/>
            </a:pPr>
            <a:r>
              <a:rPr lang="en-US" sz="1200" dirty="0" smtClean="0">
                <a:latin typeface="BentonSans Regular"/>
                <a:cs typeface="BentonSans Regular"/>
              </a:rPr>
              <a:t>Value proposition</a:t>
            </a:r>
          </a:p>
          <a:p>
            <a:pPr marL="171450" indent="-171450">
              <a:buFont typeface="Lucida Grande"/>
              <a:buChar char="-"/>
            </a:pPr>
            <a:r>
              <a:rPr lang="en-US" sz="1200" dirty="0" smtClean="0">
                <a:latin typeface="BentonSans Regular"/>
                <a:cs typeface="BentonSans Regular"/>
              </a:rPr>
              <a:t>Team setup</a:t>
            </a:r>
          </a:p>
          <a:p>
            <a:pPr marL="171450" indent="-171450">
              <a:buFont typeface="Lucida Grande"/>
              <a:buChar char="-"/>
            </a:pPr>
            <a:r>
              <a:rPr lang="en-US" sz="1200" dirty="0" smtClean="0">
                <a:latin typeface="BentonSans Regular"/>
                <a:cs typeface="BentonSans Regular"/>
              </a:rPr>
              <a:t>Target group</a:t>
            </a:r>
          </a:p>
          <a:p>
            <a:pPr marL="171450" indent="-171450">
              <a:buFont typeface="Lucida Grande"/>
              <a:buChar char="-"/>
            </a:pPr>
            <a:r>
              <a:rPr lang="en-US" sz="1200" dirty="0" smtClean="0">
                <a:latin typeface="BentonSans Regular"/>
                <a:cs typeface="BentonSans Regular"/>
              </a:rPr>
              <a:t>Business relevance</a:t>
            </a:r>
          </a:p>
          <a:p>
            <a:pPr marL="171450" indent="-171450">
              <a:buFont typeface="Lucida Grande"/>
              <a:buChar char="-"/>
            </a:pPr>
            <a:r>
              <a:rPr lang="en-US" sz="1200" dirty="0" smtClean="0">
                <a:latin typeface="BentonSans Regular"/>
                <a:cs typeface="BentonSans Regular"/>
              </a:rPr>
              <a:t>Solution idea</a:t>
            </a:r>
          </a:p>
          <a:p>
            <a:pPr marL="171450" indent="-171450">
              <a:buFont typeface="Lucida Grande"/>
              <a:buChar char="-"/>
            </a:pPr>
            <a:r>
              <a:rPr lang="en-US" sz="1200" dirty="0" smtClean="0">
                <a:latin typeface="BentonSans Regular"/>
                <a:cs typeface="BentonSans Regular"/>
              </a:rPr>
              <a:t>Business model</a:t>
            </a:r>
          </a:p>
          <a:p>
            <a:pPr marL="171450" indent="-171450">
              <a:buFont typeface="Lucida Grande"/>
              <a:buChar char="-"/>
            </a:pPr>
            <a:r>
              <a:rPr lang="en-US" sz="1200" dirty="0" smtClean="0">
                <a:latin typeface="BentonSans Regular"/>
                <a:cs typeface="BentonSans Regular"/>
              </a:rPr>
              <a:t>Technology</a:t>
            </a:r>
          </a:p>
          <a:p>
            <a:pPr marL="171450" indent="-171450">
              <a:buFont typeface="Lucida Grande"/>
              <a:buChar char="-"/>
            </a:pPr>
            <a:r>
              <a:rPr lang="en-US" sz="1200" dirty="0" smtClean="0">
                <a:latin typeface="BentonSans Regular"/>
                <a:cs typeface="BentonSans Regular"/>
              </a:rPr>
              <a:t>Mockup</a:t>
            </a:r>
            <a:endParaRPr lang="en-US" sz="1200" dirty="0">
              <a:latin typeface="BentonSans Regular"/>
              <a:cs typeface="BentonSans Regular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03077" y="2547069"/>
            <a:ext cx="4777154" cy="1895231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  <a:latin typeface="BentonSans Regular"/>
                <a:cs typeface="BentonSans Regular"/>
              </a:rPr>
              <a:t>Evaluation criteria's.</a:t>
            </a:r>
          </a:p>
          <a:p>
            <a:endParaRPr lang="en-US" sz="800" dirty="0">
              <a:solidFill>
                <a:schemeClr val="tx1"/>
              </a:solidFill>
              <a:latin typeface="BentonSans Light"/>
              <a:cs typeface="BentonSans Light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BentonSans Light"/>
                <a:cs typeface="BentonSans Light"/>
              </a:rPr>
              <a:t>Each </a:t>
            </a:r>
            <a:r>
              <a:rPr lang="en-US" sz="800" dirty="0">
                <a:solidFill>
                  <a:schemeClr val="tx1"/>
                </a:solidFill>
                <a:latin typeface="BentonSans Light"/>
                <a:cs typeface="BentonSans Light"/>
              </a:rPr>
              <a:t>idea will be evaluated against the following criteria: </a:t>
            </a:r>
          </a:p>
          <a:p>
            <a:endParaRPr lang="en-US" sz="800" dirty="0">
              <a:solidFill>
                <a:schemeClr val="tx1"/>
              </a:solidFill>
              <a:latin typeface="BentonSans Light"/>
              <a:cs typeface="BentonSans Light"/>
            </a:endParaRPr>
          </a:p>
          <a:p>
            <a:r>
              <a:rPr lang="en-US" sz="800" dirty="0">
                <a:solidFill>
                  <a:schemeClr val="tx1"/>
                </a:solidFill>
                <a:latin typeface="BentonSans Light"/>
                <a:cs typeface="BentonSans Light"/>
              </a:rPr>
              <a:t>(25%) Desirability - Would this </a:t>
            </a:r>
            <a:r>
              <a:rPr lang="en-US" sz="800" dirty="0" smtClean="0">
                <a:solidFill>
                  <a:schemeClr val="tx1"/>
                </a:solidFill>
                <a:latin typeface="BentonSans Light"/>
                <a:cs typeface="BentonSans Light"/>
              </a:rPr>
              <a:t>idea be </a:t>
            </a:r>
            <a:r>
              <a:rPr lang="en-US" sz="800" dirty="0">
                <a:solidFill>
                  <a:schemeClr val="tx1"/>
                </a:solidFill>
                <a:latin typeface="BentonSans Light"/>
                <a:cs typeface="BentonSans Light"/>
              </a:rPr>
              <a:t>inspiring and drive adoption with the target audience? </a:t>
            </a:r>
          </a:p>
          <a:p>
            <a:r>
              <a:rPr lang="en-US" sz="800" dirty="0">
                <a:solidFill>
                  <a:schemeClr val="tx1"/>
                </a:solidFill>
                <a:latin typeface="BentonSans Light"/>
                <a:cs typeface="BentonSans Light"/>
              </a:rPr>
              <a:t>(25%) Viability </a:t>
            </a:r>
            <a:r>
              <a:rPr lang="en-US" sz="800" dirty="0" smtClean="0">
                <a:solidFill>
                  <a:schemeClr val="tx1"/>
                </a:solidFill>
                <a:latin typeface="BentonSans Light"/>
                <a:cs typeface="BentonSans Light"/>
              </a:rPr>
              <a:t>– What is the value for your target group and SAP?</a:t>
            </a:r>
            <a:endParaRPr lang="en-US" sz="800" dirty="0">
              <a:solidFill>
                <a:schemeClr val="tx1"/>
              </a:solidFill>
              <a:latin typeface="BentonSans Light"/>
              <a:cs typeface="BentonSans Light"/>
            </a:endParaRPr>
          </a:p>
          <a:p>
            <a:r>
              <a:rPr lang="en-US" sz="800" dirty="0">
                <a:solidFill>
                  <a:schemeClr val="tx1"/>
                </a:solidFill>
                <a:latin typeface="BentonSans Light"/>
                <a:cs typeface="BentonSans Light"/>
              </a:rPr>
              <a:t>(25%) Technical Feasibility - Solutions should allow for a minimum viable product that can likely be implemented with limited resources.</a:t>
            </a:r>
          </a:p>
          <a:p>
            <a:r>
              <a:rPr lang="en-US" sz="800" dirty="0">
                <a:solidFill>
                  <a:schemeClr val="tx1"/>
                </a:solidFill>
                <a:latin typeface="BentonSans Light"/>
                <a:cs typeface="BentonSans Light"/>
              </a:rPr>
              <a:t>(25%) Community voting: Amount of votes by our </a:t>
            </a:r>
            <a:r>
              <a:rPr lang="en-US" sz="800" dirty="0" smtClean="0">
                <a:solidFill>
                  <a:schemeClr val="tx1"/>
                </a:solidFill>
                <a:latin typeface="BentonSans Light"/>
                <a:cs typeface="BentonSans Light"/>
              </a:rPr>
              <a:t>community</a:t>
            </a:r>
          </a:p>
          <a:p>
            <a:endParaRPr lang="en-US" sz="800" dirty="0">
              <a:solidFill>
                <a:schemeClr val="tx1"/>
              </a:solidFill>
              <a:latin typeface="BentonSans Light"/>
              <a:cs typeface="BentonSans Light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BentonSans Regular"/>
                <a:cs typeface="BentonSans Regular"/>
              </a:rPr>
              <a:t>Feel free to upload your idea pitch deck even if it not 100% perfect. You have the chance to refine your submission as often as you like until 01/24/2016. Our coaches can help you refine it. The earlier you submit the better your outcome might be.</a:t>
            </a:r>
            <a:endParaRPr lang="en-US" sz="800" dirty="0">
              <a:solidFill>
                <a:schemeClr val="tx1"/>
              </a:solidFill>
              <a:latin typeface="BentonSans Regular"/>
              <a:cs typeface="BentonSans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3077" y="4548565"/>
            <a:ext cx="39677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BentonSans Regular"/>
                <a:cs typeface="BentonSans Regular"/>
              </a:rPr>
              <a:t>If you have any questions regarding the competition check out our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BentonSans Regular"/>
                <a:cs typeface="BentonSans Regular"/>
              </a:rPr>
              <a:t>FAQ section: </a:t>
            </a:r>
            <a:br>
              <a:rPr lang="en-US" sz="800" dirty="0">
                <a:solidFill>
                  <a:schemeClr val="bg1">
                    <a:lumMod val="50000"/>
                  </a:schemeClr>
                </a:solidFill>
                <a:latin typeface="BentonSans Regular"/>
                <a:cs typeface="BentonSans Regular"/>
              </a:rPr>
            </a:b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BentonSans Regular"/>
                <a:cs typeface="BentonSans Regular"/>
              </a:rPr>
              <a:t>https://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  <a:latin typeface="BentonSans Regular"/>
                <a:cs typeface="BentonSans Regular"/>
              </a:rPr>
              <a:t>ideas.sap.com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BentonSans Regular"/>
                <a:cs typeface="BentonSans Regular"/>
              </a:rPr>
              <a:t>/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  <a:latin typeface="BentonSans Regular"/>
                <a:cs typeface="BentonSans Regular"/>
              </a:rPr>
              <a:t>ct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BentonSans Regular"/>
                <a:cs typeface="BentonSans Regular"/>
              </a:rPr>
              <a:t>/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  <a:latin typeface="BentonSans Regular"/>
                <a:cs typeface="BentonSans Regular"/>
              </a:rPr>
              <a:t>b.bix?c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BentonSans Regular"/>
                <a:cs typeface="BentonSans Regular"/>
              </a:rPr>
              <a:t>=8E92AE7D-53F7-4DE2-9891-54FBC063DF91</a:t>
            </a:r>
          </a:p>
        </p:txBody>
      </p:sp>
    </p:spTree>
    <p:extLst>
      <p:ext uri="{BB962C8B-B14F-4D97-AF65-F5344CB8AC3E}">
        <p14:creationId xmlns:p14="http://schemas.microsoft.com/office/powerpoint/2010/main" val="275012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Get to work faster, easier, and happier.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For SAP employees struggling with their commute, the app will help you find the fastest route, notify when you should leave location, and </a:t>
            </a:r>
            <a:r>
              <a:rPr lang="en-US" smtClean="0"/>
              <a:t>find you a </a:t>
            </a:r>
            <a:r>
              <a:rPr lang="en-US" dirty="0" smtClean="0"/>
              <a:t>ride with someone near you, making life easier and better.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8147" y="809145"/>
            <a:ext cx="96044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entonSans Regular"/>
                <a:cs typeface="BentonSans Regular"/>
              </a:rPr>
              <a:t>Li-Mei</a:t>
            </a:r>
          </a:p>
        </p:txBody>
      </p:sp>
    </p:spTree>
    <p:extLst>
      <p:ext uri="{BB962C8B-B14F-4D97-AF65-F5344CB8AC3E}">
        <p14:creationId xmlns:p14="http://schemas.microsoft.com/office/powerpoint/2010/main" val="392205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288" r="2319" b="1288"/>
          <a:stretch/>
        </p:blipFill>
        <p:spPr>
          <a:xfrm>
            <a:off x="931419" y="1398298"/>
            <a:ext cx="1015793" cy="1035448"/>
          </a:xfrm>
          <a:prstGeom prst="rect">
            <a:avLst/>
          </a:prstGeom>
        </p:spPr>
      </p:pic>
      <p:pic>
        <p:nvPicPr>
          <p:cNvPr id="19" name="Picture Placeholder 18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8" b="7658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31419" y="2581852"/>
            <a:ext cx="2015712" cy="233613"/>
          </a:xfrm>
        </p:spPr>
        <p:txBody>
          <a:bodyPr/>
          <a:lstStyle/>
          <a:p>
            <a:r>
              <a:rPr lang="en-US" dirty="0" smtClean="0"/>
              <a:t>Annie Suantak Niangneihoi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Desirable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UI/UX, Web &amp; Mobile Development, Full Stack, Product Management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931418" y="4224232"/>
            <a:ext cx="2101231" cy="336694"/>
          </a:xfrm>
        </p:spPr>
        <p:txBody>
          <a:bodyPr/>
          <a:lstStyle/>
          <a:p>
            <a:r>
              <a:rPr lang="en-US" sz="800" dirty="0">
                <a:hlinkClick r:id="rId4"/>
              </a:rPr>
              <a:t>https://</a:t>
            </a:r>
            <a:r>
              <a:rPr lang="en-US" sz="800" dirty="0" smtClean="0">
                <a:hlinkClick r:id="rId4"/>
              </a:rPr>
              <a:t>www.linkedin.com/in/anniest16</a:t>
            </a:r>
            <a:r>
              <a:rPr lang="en-US" sz="800" dirty="0" smtClean="0"/>
              <a:t> </a:t>
            </a:r>
            <a:endParaRPr lang="en-US" sz="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Li-Mei Situ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Viable Role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Product Marketing, Visual Design, UI/UX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800" dirty="0" smtClean="0"/>
              <a:t>www.linkedin.com/in/limeisitu</a:t>
            </a:r>
            <a:endParaRPr lang="en-US" sz="8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Jitendra Sharma	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Product Development	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Software Design and Development Intern at SAP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www.linkedin.com/in/jitendrasharma2411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700" dirty="0" smtClean="0"/>
              <a:t>Feasible-Role: Your </a:t>
            </a:r>
            <a:r>
              <a:rPr lang="en-US" sz="700" dirty="0"/>
              <a:t>Technology Expert within the team. He/ She is your guru when it comes to technical realization. </a:t>
            </a:r>
            <a:r>
              <a:rPr lang="en-US" sz="700" dirty="0" err="1"/>
              <a:t>He/She</a:t>
            </a:r>
            <a:r>
              <a:rPr lang="en-US" sz="700" dirty="0"/>
              <a:t> make sure your idea is not just a futuristic vision but can be developed with the defined technologies. He/she is your </a:t>
            </a:r>
            <a:r>
              <a:rPr lang="en-US" sz="700" dirty="0">
                <a:hlinkClick r:id="rId6"/>
              </a:rPr>
              <a:t>Scotty</a:t>
            </a:r>
            <a:r>
              <a:rPr lang="en-US" sz="700" dirty="0"/>
              <a:t> on this journey</a:t>
            </a:r>
            <a:r>
              <a:rPr lang="en-US" sz="700" dirty="0" smtClean="0"/>
              <a:t>.</a:t>
            </a:r>
          </a:p>
          <a:p>
            <a:r>
              <a:rPr lang="en-US" sz="700" dirty="0" smtClean="0"/>
              <a:t>Viable-Role: Your </a:t>
            </a:r>
            <a:r>
              <a:rPr lang="en-US" sz="700" dirty="0"/>
              <a:t>Business Expert within this team. He/ she brings the business value to the idea and makes sure the value is higher than the costs. </a:t>
            </a:r>
            <a:r>
              <a:rPr lang="en-US" sz="700" dirty="0" err="1"/>
              <a:t>He/She</a:t>
            </a:r>
            <a:r>
              <a:rPr lang="en-US" sz="700" dirty="0"/>
              <a:t> is the rational medium in your team. He/she is your </a:t>
            </a:r>
            <a:r>
              <a:rPr lang="en-US" sz="700" dirty="0">
                <a:hlinkClick r:id="rId7"/>
              </a:rPr>
              <a:t>Spock</a:t>
            </a:r>
            <a:r>
              <a:rPr lang="en-US" sz="700" dirty="0"/>
              <a:t> on this journey.</a:t>
            </a:r>
          </a:p>
          <a:p>
            <a:r>
              <a:rPr lang="en-US" sz="700" dirty="0" smtClean="0"/>
              <a:t>Desirable-Role: Your </a:t>
            </a:r>
            <a:r>
              <a:rPr lang="en-US" sz="700" dirty="0"/>
              <a:t>Target Group expert within your team. He/ She can explain why your selected target group will be thrilled to use your solution and will shape the user experience. He/ she is your </a:t>
            </a:r>
            <a:r>
              <a:rPr lang="en-US" sz="700" dirty="0" err="1">
                <a:hlinkClick r:id="rId8"/>
              </a:rPr>
              <a:t>Kirk</a:t>
            </a:r>
            <a:r>
              <a:rPr lang="en-US" sz="700" dirty="0" err="1"/>
              <a:t>on</a:t>
            </a:r>
            <a:r>
              <a:rPr lang="en-US" sz="700" dirty="0"/>
              <a:t> this journey.</a:t>
            </a:r>
          </a:p>
          <a:p>
            <a:endParaRPr lang="en-US" sz="700" dirty="0"/>
          </a:p>
          <a:p>
            <a:endParaRPr lang="en-US" sz="700" dirty="0"/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1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" b="2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800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4059" y="2754459"/>
            <a:ext cx="18133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entonSans Regular"/>
                <a:cs typeface="BentonSans Regular"/>
              </a:rPr>
              <a:t>Frustrations / Pain Points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0473" y="2758996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entonSans Regular"/>
                <a:cs typeface="BentonSans Regular"/>
              </a:rPr>
              <a:t>Motivations / Needs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62102" y="2767534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entonSans Regular"/>
                <a:cs typeface="BentonSans Regular"/>
              </a:rPr>
              <a:t>Success factors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10" y="2428707"/>
            <a:ext cx="96044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entonSans Regular"/>
                <a:cs typeface="BentonSans Regular"/>
              </a:rPr>
              <a:t>Dennis</a:t>
            </a:r>
          </a:p>
        </p:txBody>
      </p:sp>
    </p:spTree>
    <p:extLst>
      <p:ext uri="{BB962C8B-B14F-4D97-AF65-F5344CB8AC3E}">
        <p14:creationId xmlns:p14="http://schemas.microsoft.com/office/powerpoint/2010/main" val="2694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As we know Commute is </a:t>
            </a:r>
            <a:r>
              <a:rPr lang="en-US" smtClean="0"/>
              <a:t>an essential part of life at SAP.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1229" y="751211"/>
            <a:ext cx="1069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entonSans Regular"/>
                <a:cs typeface="BentonSans Regular"/>
              </a:rPr>
              <a:t>Jitendra</a:t>
            </a:r>
          </a:p>
        </p:txBody>
      </p:sp>
    </p:spTree>
    <p:extLst>
      <p:ext uri="{BB962C8B-B14F-4D97-AF65-F5344CB8AC3E}">
        <p14:creationId xmlns:p14="http://schemas.microsoft.com/office/powerpoint/2010/main" val="211836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54049" y="1433348"/>
            <a:ext cx="2252560" cy="1665087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Real-time </a:t>
            </a:r>
            <a:r>
              <a:rPr lang="en-US" dirty="0"/>
              <a:t>notifications for traffic updates on different routes between home and </a:t>
            </a:r>
            <a:r>
              <a:rPr lang="en-US" dirty="0" smtClean="0"/>
              <a:t>work.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Alerts for available parking spots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33704"/>
            <a:ext cx="8799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entonSans Regular"/>
                <a:cs typeface="BentonSans Regular"/>
              </a:rPr>
              <a:t>Annie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684596" y="1433349"/>
            <a:ext cx="2252561" cy="1665086"/>
          </a:xfrm>
          <a:ln w="3175">
            <a:solidFill>
              <a:schemeClr val="tx1"/>
            </a:solidFill>
          </a:ln>
        </p:spPr>
        <p:txBody>
          <a:bodyPr vert="horz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Carpoolers can either be drivers offering their vehicle for carpool, or commuters looking for a driver &amp; vehicle.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Users can be mixed and matched based on their profile type (driver/ passenger), home location &amp; preferred commute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15144" y="1433347"/>
            <a:ext cx="2252561" cy="1665088"/>
          </a:xfrm>
          <a:ln w="3175">
            <a:solidFill>
              <a:schemeClr val="tx1"/>
            </a:solidFill>
          </a:ln>
        </p:spPr>
        <p:txBody>
          <a:bodyPr vert="horz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Real-time notifications for updates on bus/train shuttles based on destination locations &amp; routes.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19101" y="499136"/>
            <a:ext cx="81835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BentonSans Regular"/>
                <a:cs typeface="BentonSans Regular"/>
              </a:rPr>
              <a:t>Every user has a commuter </a:t>
            </a:r>
            <a:r>
              <a:rPr lang="en-US" sz="1600" dirty="0" smtClean="0">
                <a:latin typeface="BentonSans Regular"/>
                <a:cs typeface="BentonSans Regular"/>
              </a:rPr>
              <a:t>profile: Home and Work locations saved</a:t>
            </a:r>
            <a:endParaRPr lang="en-US" sz="1600" dirty="0">
              <a:latin typeface="BentonSans Regular"/>
              <a:cs typeface="BentonSans Regula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4049" y="991331"/>
            <a:ext cx="2252561" cy="367451"/>
          </a:xfrm>
          <a:prstGeom prst="rect">
            <a:avLst/>
          </a:prstGeom>
          <a:solidFill>
            <a:srgbClr val="FAA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BentonSans Regular"/>
                <a:cs typeface="BentonSans Regular"/>
              </a:rPr>
              <a:t>DRIVER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15145" y="991331"/>
            <a:ext cx="2252561" cy="367451"/>
          </a:xfrm>
          <a:prstGeom prst="rect">
            <a:avLst/>
          </a:prstGeom>
          <a:solidFill>
            <a:srgbClr val="FAA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ntonSans Regular"/>
                <a:cs typeface="BentonSans Regular"/>
              </a:rPr>
              <a:t>PUBLIC TRANSPORT COMMUTER</a:t>
            </a:r>
            <a:endParaRPr lang="en-US" sz="1100" dirty="0">
              <a:solidFill>
                <a:schemeClr val="tx1"/>
              </a:solidFill>
              <a:latin typeface="BentonSans Regular"/>
              <a:cs typeface="BentonSans Regula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84597" y="991331"/>
            <a:ext cx="2252561" cy="367451"/>
          </a:xfrm>
          <a:prstGeom prst="rect">
            <a:avLst/>
          </a:prstGeom>
          <a:solidFill>
            <a:srgbClr val="FAA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ntonSans Regular"/>
                <a:cs typeface="BentonSans Regular"/>
              </a:rPr>
              <a:t>CARPOOLER</a:t>
            </a:r>
            <a:endParaRPr lang="en-US" sz="1100" dirty="0">
              <a:solidFill>
                <a:schemeClr val="tx1"/>
              </a:solidFill>
              <a:latin typeface="BentonSans Regular"/>
              <a:cs typeface="BentonSans Regular"/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-490470" y="2082165"/>
            <a:ext cx="1665087" cy="367451"/>
          </a:xfrm>
          <a:prstGeom prst="rect">
            <a:avLst/>
          </a:prstGeom>
          <a:solidFill>
            <a:srgbClr val="FAA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ntonSans Regular"/>
                <a:cs typeface="BentonSans Regular"/>
              </a:rPr>
              <a:t>SOLUTIONS</a:t>
            </a:r>
            <a:endParaRPr lang="en-US" sz="1100" dirty="0">
              <a:solidFill>
                <a:schemeClr val="tx1"/>
              </a:solidFill>
              <a:latin typeface="BentonSans Regular"/>
              <a:cs typeface="BentonSans Regular"/>
            </a:endParaRP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54050" y="3356515"/>
            <a:ext cx="2252559" cy="1481723"/>
          </a:xfrm>
          <a:ln w="3175">
            <a:solidFill>
              <a:schemeClr val="tx1"/>
            </a:solidFill>
          </a:ln>
        </p:spPr>
        <p:txBody>
          <a:bodyPr vert="horz"/>
          <a:lstStyle/>
          <a:p>
            <a:r>
              <a:rPr lang="en-US" dirty="0"/>
              <a:t>Users can know when to leave from home or office to avoid much traffic, and also know the fastest routes to take. Finding parking spots will also be easier.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684597" y="3356514"/>
            <a:ext cx="2252561" cy="1481725"/>
          </a:xfrm>
          <a:ln w="3175">
            <a:solidFill>
              <a:schemeClr val="tx1"/>
            </a:solidFill>
          </a:ln>
        </p:spPr>
        <p:txBody>
          <a:bodyPr vert="horz"/>
          <a:lstStyle/>
          <a:p>
            <a:r>
              <a:rPr lang="en-US" dirty="0"/>
              <a:t>Users can commute faster by using the carpool lane. It also saves space on the road, gas, money &amp; is environment friendly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644882" y="3356515"/>
            <a:ext cx="2252561" cy="1487296"/>
          </a:xfrm>
          <a:ln w="3175">
            <a:solidFill>
              <a:schemeClr val="tx1"/>
            </a:solidFill>
          </a:ln>
        </p:spPr>
        <p:txBody>
          <a:bodyPr vert="horz"/>
          <a:lstStyle/>
          <a:p>
            <a:r>
              <a:rPr lang="en-US" dirty="0"/>
              <a:t>Users can know when their mode of public transport leaves/arrives, what bus/train they need to take in order to reach on time &amp; avoid more commute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rot="16200000">
            <a:off x="-401574" y="3916436"/>
            <a:ext cx="1487298" cy="367451"/>
          </a:xfrm>
          <a:prstGeom prst="rect">
            <a:avLst/>
          </a:prstGeom>
          <a:solidFill>
            <a:srgbClr val="FAA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BentonSans Regular"/>
                <a:cs typeface="BentonSans Regular"/>
              </a:rPr>
              <a:t>BENEFITS</a:t>
            </a:r>
            <a:endParaRPr lang="en-US" sz="1100" dirty="0">
              <a:solidFill>
                <a:schemeClr val="tx1"/>
              </a:solidFill>
              <a:latin typeface="BentonSans Regular"/>
              <a:cs typeface="Benton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714971" y="1368362"/>
            <a:ext cx="1952960" cy="166822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4820331" y="1368362"/>
            <a:ext cx="1952960" cy="166822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>
          <a:xfrm>
            <a:off x="604778" y="1368362"/>
            <a:ext cx="1952960" cy="166822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1659" y="3178920"/>
            <a:ext cx="15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entonSans Regular"/>
                <a:cs typeface="BentonSans Regular"/>
              </a:rPr>
              <a:t>Costs Structure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04654" y="3158215"/>
            <a:ext cx="1696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entonSans Regular"/>
                <a:cs typeface="BentonSans Regular"/>
              </a:rPr>
              <a:t>Revenue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99371" y="3161688"/>
            <a:ext cx="2009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entonSans Regular"/>
                <a:cs typeface="BentonSans Regular"/>
              </a:rPr>
              <a:t>Success Measurement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4971" y="1001708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BentonSans Regular"/>
                <a:cs typeface="BentonSans Regular"/>
              </a:rPr>
              <a:t>Problem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7213" y="1001708"/>
            <a:ext cx="779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BentonSans Regular"/>
                <a:cs typeface="BentonSans Regular"/>
              </a:rPr>
              <a:t>Solution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1660" y="100170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BentonSans Regular"/>
                <a:cs typeface="BentonSans Regular"/>
              </a:rPr>
              <a:t>Target Group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1809" y="1001708"/>
            <a:ext cx="2008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BentonSans Regular"/>
                <a:cs typeface="BentonSans Regular"/>
              </a:rPr>
              <a:t>Competitors and Advantage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058" y="752467"/>
            <a:ext cx="11825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entonSans Regular"/>
                <a:cs typeface="BentonSans Regular"/>
              </a:rPr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414443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7058" y="875692"/>
            <a:ext cx="99838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entonSans Regular"/>
                <a:cs typeface="BentonSans Regular"/>
              </a:rPr>
              <a:t>Wendy</a:t>
            </a:r>
          </a:p>
        </p:txBody>
      </p:sp>
    </p:spTree>
    <p:extLst>
      <p:ext uri="{BB962C8B-B14F-4D97-AF65-F5344CB8AC3E}">
        <p14:creationId xmlns:p14="http://schemas.microsoft.com/office/powerpoint/2010/main" val="340857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EB9C08"/>
      </a:dk2>
      <a:lt2>
        <a:srgbClr val="EFEFE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089D8"/>
      </a:hlink>
      <a:folHlink>
        <a:srgbClr val="1089D8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BentonSans Regular"/>
            <a:cs typeface="BentonSans 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8802</TotalTime>
  <Words>584</Words>
  <Application>Microsoft Office PowerPoint</Application>
  <PresentationFormat>On-screen Show (16:9)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BentonSans Light</vt:lpstr>
      <vt:lpstr>BentonSans Regular</vt:lpstr>
      <vt:lpstr>Calibri</vt:lpstr>
      <vt:lpstr>Lucida Grande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 SAP</dc:creator>
  <cp:lastModifiedBy>Sharma, Jitendra</cp:lastModifiedBy>
  <cp:revision>258</cp:revision>
  <dcterms:created xsi:type="dcterms:W3CDTF">2015-01-23T10:20:23Z</dcterms:created>
  <dcterms:modified xsi:type="dcterms:W3CDTF">2016-01-22T22:29:32Z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1294892956</vt:i4>
  </property>
  <property fmtid="{D5CDD505-2E9C-101B-9397-08002B2CF9AE}" pid="3" name="_NewReviewCycle">
    <vt:lpwstr/>
  </property>
  <property fmtid="{D5CDD505-2E9C-101B-9397-08002B2CF9AE}" pid="4" name="_EmailSubject">
    <vt:lpwstr>Annie's slides</vt:lpwstr>
  </property>
  <property fmtid="{D5CDD505-2E9C-101B-9397-08002B2CF9AE}" pid="5" name="_AuthorEmail">
    <vt:lpwstr>li-mei.situ@sap.com</vt:lpwstr>
  </property>
  <property fmtid="{D5CDD505-2E9C-101B-9397-08002B2CF9AE}" pid="6" name="_AuthorEmailDisplayName">
    <vt:lpwstr>Situ, Li-Mei</vt:lpwstr>
  </property>
  <property fmtid="{D5CDD505-2E9C-101B-9397-08002B2CF9AE}" pid="7" name="_PreviousAdHocReviewCycleID">
    <vt:i4>-750667590</vt:i4>
  </property>
</Properties>
</file>