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Semi-Bold" charset="1" panose="00000700000000000000"/>
      <p:regular r:id="rId19"/>
    </p:embeddedFon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361449" y="6701550"/>
            <a:ext cx="5635264" cy="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13466" y="1151359"/>
            <a:ext cx="408731" cy="4087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04251" y="2523213"/>
            <a:ext cx="15279498" cy="380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b="true" sz="9999" spc="-509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Real-Time Stock Market Sentiment &amp; Price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46676" y="6489438"/>
            <a:ext cx="12574883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ED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CT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ING 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MARK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T MOVEMENT U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ING NEW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WITT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 &amp; T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CHN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ICAL 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INDIC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87809" y="971550"/>
            <a:ext cx="355447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MSBA 285: Captsone 1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Dylan Bernardi</a:t>
            </a:r>
          </a:p>
        </p:txBody>
      </p:sp>
      <p:grpSp>
        <p:nvGrpSpPr>
          <p:cNvPr name="Group 18" id="18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701538" y="9004300"/>
            <a:ext cx="2884925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Jeet Singh Saini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228831" y="8655679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843285">
            <a:off x="14155095" y="9509676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9675297" y="9762135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928457" y="2565045"/>
            <a:ext cx="2938805" cy="1425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1249048" y="7049753"/>
            <a:ext cx="6627397" cy="2931568"/>
          </a:xfrm>
          <a:custGeom>
            <a:avLst/>
            <a:gdLst/>
            <a:ahLst/>
            <a:cxnLst/>
            <a:rect r="r" b="b" t="t" l="l"/>
            <a:pathLst>
              <a:path h="2931568" w="6627397">
                <a:moveTo>
                  <a:pt x="0" y="0"/>
                </a:moveTo>
                <a:lnTo>
                  <a:pt x="6627396" y="0"/>
                </a:lnTo>
                <a:lnTo>
                  <a:pt x="6627396" y="2931568"/>
                </a:lnTo>
                <a:lnTo>
                  <a:pt x="0" y="2931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321917" y="5119950"/>
            <a:ext cx="6294205" cy="2529728"/>
          </a:xfrm>
          <a:custGeom>
            <a:avLst/>
            <a:gdLst/>
            <a:ahLst/>
            <a:cxnLst/>
            <a:rect r="r" b="b" t="t" l="l"/>
            <a:pathLst>
              <a:path h="2529728" w="6294205">
                <a:moveTo>
                  <a:pt x="0" y="0"/>
                </a:moveTo>
                <a:lnTo>
                  <a:pt x="6294205" y="0"/>
                </a:lnTo>
                <a:lnTo>
                  <a:pt x="6294205" y="2529729"/>
                </a:lnTo>
                <a:lnTo>
                  <a:pt x="0" y="2529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73664" y="2645262"/>
            <a:ext cx="6632655" cy="2484771"/>
          </a:xfrm>
          <a:custGeom>
            <a:avLst/>
            <a:gdLst/>
            <a:ahLst/>
            <a:cxnLst/>
            <a:rect r="r" b="b" t="t" l="l"/>
            <a:pathLst>
              <a:path h="2484771" w="6632655">
                <a:moveTo>
                  <a:pt x="0" y="0"/>
                </a:moveTo>
                <a:lnTo>
                  <a:pt x="6632655" y="0"/>
                </a:lnTo>
                <a:lnTo>
                  <a:pt x="6632655" y="2484771"/>
                </a:lnTo>
                <a:lnTo>
                  <a:pt x="0" y="2484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1162050"/>
            <a:ext cx="10149775" cy="125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9165" spc="-467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Evaluation Metrics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0136" y="2995021"/>
            <a:ext cx="5440984" cy="685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 Performance: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ion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recall highest f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 NEUTRAL 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ass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F1-Sc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~0.97 for NEUTRAL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Challenges Observed: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gnifican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ss 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balanc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 NEUTRAL makes up ~94%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 labels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DOWN 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 UP cla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ses und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rrepresen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d,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cing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sensitiv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Next Steps: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dress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 SMOTE,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mpling,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ss-weight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Expl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emble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echn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ique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for 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e-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ass 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040712" y="2360058"/>
            <a:ext cx="4476519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INSIGHTS THROUGH METRICS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97648" y="694682"/>
            <a:ext cx="6325124" cy="126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9165" spc="-467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Challenges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96299" y="2874649"/>
            <a:ext cx="15859349" cy="1784971"/>
            <a:chOff x="0" y="0"/>
            <a:chExt cx="21145799" cy="237996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643403" cy="2379962"/>
              <a:chOff x="0" y="0"/>
              <a:chExt cx="1904870" cy="470116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904870" cy="470116"/>
              </a:xfrm>
              <a:custGeom>
                <a:avLst/>
                <a:gdLst/>
                <a:ahLst/>
                <a:cxnLst/>
                <a:rect r="r" b="b" t="t" l="l"/>
                <a:pathLst>
                  <a:path h="470116" w="1904870">
                    <a:moveTo>
                      <a:pt x="54592" y="0"/>
                    </a:moveTo>
                    <a:lnTo>
                      <a:pt x="1850278" y="0"/>
                    </a:lnTo>
                    <a:cubicBezTo>
                      <a:pt x="1880428" y="0"/>
                      <a:pt x="1904870" y="24442"/>
                      <a:pt x="1904870" y="54592"/>
                    </a:cubicBezTo>
                    <a:lnTo>
                      <a:pt x="1904870" y="415524"/>
                    </a:lnTo>
                    <a:cubicBezTo>
                      <a:pt x="1904870" y="445674"/>
                      <a:pt x="1880428" y="470116"/>
                      <a:pt x="1850278" y="470116"/>
                    </a:cubicBezTo>
                    <a:lnTo>
                      <a:pt x="54592" y="470116"/>
                    </a:lnTo>
                    <a:cubicBezTo>
                      <a:pt x="24442" y="470116"/>
                      <a:pt x="0" y="445674"/>
                      <a:pt x="0" y="415524"/>
                    </a:cubicBezTo>
                    <a:lnTo>
                      <a:pt x="0" y="54592"/>
                    </a:lnTo>
                    <a:cubicBezTo>
                      <a:pt x="0" y="24442"/>
                      <a:pt x="24442" y="0"/>
                      <a:pt x="54592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459DAC">
                      <a:alpha val="100000"/>
                    </a:srgbClr>
                  </a:gs>
                  <a:gs pos="100000">
                    <a:srgbClr val="64B4B8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57150"/>
                <a:ext cx="1904870" cy="5272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6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447588" y="951449"/>
              <a:ext cx="8748226" cy="1097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q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u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ent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thr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ng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fro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m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Yah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 Fina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nce an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Tw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el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v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req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ui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fal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ac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k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hand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ng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an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sle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ter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v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289856" y="273872"/>
              <a:ext cx="7063692" cy="470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API RATE LIMITS</a:t>
              </a:r>
            </a:p>
          </p:txBody>
        </p:sp>
        <p:grpSp>
          <p:nvGrpSpPr>
            <p:cNvPr name="Group 27" id="27"/>
            <p:cNvGrpSpPr/>
            <p:nvPr/>
          </p:nvGrpSpPr>
          <p:grpSpPr>
            <a:xfrm rot="0">
              <a:off x="12804892" y="0"/>
              <a:ext cx="8340907" cy="2379962"/>
              <a:chOff x="0" y="0"/>
              <a:chExt cx="1647587" cy="470116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647586" cy="470116"/>
              </a:xfrm>
              <a:custGeom>
                <a:avLst/>
                <a:gdLst/>
                <a:ahLst/>
                <a:cxnLst/>
                <a:rect r="r" b="b" t="t" l="l"/>
                <a:pathLst>
                  <a:path h="470116" w="1647586">
                    <a:moveTo>
                      <a:pt x="63117" y="0"/>
                    </a:moveTo>
                    <a:lnTo>
                      <a:pt x="1584470" y="0"/>
                    </a:lnTo>
                    <a:cubicBezTo>
                      <a:pt x="1601209" y="0"/>
                      <a:pt x="1617263" y="6650"/>
                      <a:pt x="1629100" y="18486"/>
                    </a:cubicBezTo>
                    <a:cubicBezTo>
                      <a:pt x="1640937" y="30323"/>
                      <a:pt x="1647586" y="46377"/>
                      <a:pt x="1647586" y="63117"/>
                    </a:cubicBezTo>
                    <a:lnTo>
                      <a:pt x="1647586" y="406999"/>
                    </a:lnTo>
                    <a:cubicBezTo>
                      <a:pt x="1647586" y="423739"/>
                      <a:pt x="1640937" y="439793"/>
                      <a:pt x="1629100" y="451629"/>
                    </a:cubicBezTo>
                    <a:cubicBezTo>
                      <a:pt x="1617263" y="463466"/>
                      <a:pt x="1601209" y="470116"/>
                      <a:pt x="1584470" y="470116"/>
                    </a:cubicBezTo>
                    <a:lnTo>
                      <a:pt x="63117" y="470116"/>
                    </a:lnTo>
                    <a:cubicBezTo>
                      <a:pt x="46377" y="470116"/>
                      <a:pt x="30323" y="463466"/>
                      <a:pt x="18486" y="451629"/>
                    </a:cubicBezTo>
                    <a:cubicBezTo>
                      <a:pt x="6650" y="439793"/>
                      <a:pt x="0" y="423739"/>
                      <a:pt x="0" y="406999"/>
                    </a:cubicBezTo>
                    <a:lnTo>
                      <a:pt x="0" y="63117"/>
                    </a:lnTo>
                    <a:cubicBezTo>
                      <a:pt x="0" y="46377"/>
                      <a:pt x="6650" y="30323"/>
                      <a:pt x="18486" y="18486"/>
                    </a:cubicBezTo>
                    <a:cubicBezTo>
                      <a:pt x="30323" y="6650"/>
                      <a:pt x="46377" y="0"/>
                      <a:pt x="6311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459DAC">
                      <a:alpha val="100000"/>
                    </a:srgbClr>
                  </a:gs>
                  <a:gs pos="100000">
                    <a:srgbClr val="64B4B8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1647587" cy="5272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6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13192027" y="951449"/>
              <a:ext cx="7566638" cy="1097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Mismatch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ed timesta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mps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across APIs, SQL, and BigQuery caused alignment probl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em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s.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3920532" y="273872"/>
              <a:ext cx="6109627" cy="470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DATA SYNC ISSUES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50173" y="5204222"/>
            <a:ext cx="7817056" cy="1755067"/>
            <a:chOff x="0" y="0"/>
            <a:chExt cx="2058813" cy="4622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058813" cy="462240"/>
            </a:xfrm>
            <a:custGeom>
              <a:avLst/>
              <a:gdLst/>
              <a:ahLst/>
              <a:cxnLst/>
              <a:rect r="r" b="b" t="t" l="l"/>
              <a:pathLst>
                <a:path h="462240" w="2058813">
                  <a:moveTo>
                    <a:pt x="50510" y="0"/>
                  </a:moveTo>
                  <a:lnTo>
                    <a:pt x="2008303" y="0"/>
                  </a:lnTo>
                  <a:cubicBezTo>
                    <a:pt x="2036199" y="0"/>
                    <a:pt x="2058813" y="22614"/>
                    <a:pt x="2058813" y="50510"/>
                  </a:cubicBezTo>
                  <a:lnTo>
                    <a:pt x="2058813" y="411730"/>
                  </a:lnTo>
                  <a:cubicBezTo>
                    <a:pt x="2058813" y="425126"/>
                    <a:pt x="2053492" y="437974"/>
                    <a:pt x="2044019" y="447446"/>
                  </a:cubicBezTo>
                  <a:cubicBezTo>
                    <a:pt x="2034547" y="456918"/>
                    <a:pt x="2021699" y="462240"/>
                    <a:pt x="2008303" y="462240"/>
                  </a:cubicBezTo>
                  <a:lnTo>
                    <a:pt x="50510" y="462240"/>
                  </a:lnTo>
                  <a:cubicBezTo>
                    <a:pt x="22614" y="462240"/>
                    <a:pt x="0" y="439626"/>
                    <a:pt x="0" y="411730"/>
                  </a:cubicBezTo>
                  <a:lnTo>
                    <a:pt x="0" y="50510"/>
                  </a:lnTo>
                  <a:cubicBezTo>
                    <a:pt x="0" y="22614"/>
                    <a:pt x="22614" y="0"/>
                    <a:pt x="5051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57000"/>
                  </a:srgbClr>
                </a:gs>
                <a:gs pos="100000">
                  <a:srgbClr val="64B4B8">
                    <a:alpha val="57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2058813" cy="519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173253" y="5866917"/>
            <a:ext cx="717089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Inc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ompl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 or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sing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men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for l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tive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sto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 li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ke AAL,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equen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of f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llba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m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odel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18700" y="5385371"/>
            <a:ext cx="5280002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SENTIMENT GAPS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0746095" y="5369870"/>
            <a:ext cx="6255680" cy="1755067"/>
            <a:chOff x="0" y="0"/>
            <a:chExt cx="1647587" cy="4622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647586" cy="462240"/>
            </a:xfrm>
            <a:custGeom>
              <a:avLst/>
              <a:gdLst/>
              <a:ahLst/>
              <a:cxnLst/>
              <a:rect r="r" b="b" t="t" l="l"/>
              <a:pathLst>
                <a:path h="462240" w="1647586">
                  <a:moveTo>
                    <a:pt x="63117" y="0"/>
                  </a:moveTo>
                  <a:lnTo>
                    <a:pt x="1584470" y="0"/>
                  </a:lnTo>
                  <a:cubicBezTo>
                    <a:pt x="1601209" y="0"/>
                    <a:pt x="1617263" y="6650"/>
                    <a:pt x="1629100" y="18486"/>
                  </a:cubicBezTo>
                  <a:cubicBezTo>
                    <a:pt x="1640937" y="30323"/>
                    <a:pt x="1647586" y="46377"/>
                    <a:pt x="1647586" y="63117"/>
                  </a:cubicBezTo>
                  <a:lnTo>
                    <a:pt x="1647586" y="399123"/>
                  </a:lnTo>
                  <a:cubicBezTo>
                    <a:pt x="1647586" y="415863"/>
                    <a:pt x="1640937" y="431917"/>
                    <a:pt x="1629100" y="443753"/>
                  </a:cubicBezTo>
                  <a:cubicBezTo>
                    <a:pt x="1617263" y="455590"/>
                    <a:pt x="1601209" y="462240"/>
                    <a:pt x="1584470" y="462240"/>
                  </a:cubicBezTo>
                  <a:lnTo>
                    <a:pt x="63117" y="462240"/>
                  </a:lnTo>
                  <a:cubicBezTo>
                    <a:pt x="28258" y="462240"/>
                    <a:pt x="0" y="433982"/>
                    <a:pt x="0" y="399123"/>
                  </a:cubicBezTo>
                  <a:lnTo>
                    <a:pt x="0" y="63117"/>
                  </a:lnTo>
                  <a:cubicBezTo>
                    <a:pt x="0" y="46377"/>
                    <a:pt x="6650" y="30323"/>
                    <a:pt x="18486" y="18486"/>
                  </a:cubicBezTo>
                  <a:cubicBezTo>
                    <a:pt x="30323" y="6650"/>
                    <a:pt x="46377" y="0"/>
                    <a:pt x="631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57000"/>
                  </a:srgbClr>
                </a:gs>
                <a:gs pos="100000">
                  <a:srgbClr val="64B4B8">
                    <a:alpha val="57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1647587" cy="519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004642" y="6032564"/>
            <a:ext cx="573858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Grafana 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ometimes dis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played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st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res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ult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 due to que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ry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aching an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update la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761247" y="5551018"/>
            <a:ext cx="4225376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DASHBOARD DELAYS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5869461" y="7669539"/>
            <a:ext cx="6113025" cy="2100772"/>
            <a:chOff x="0" y="0"/>
            <a:chExt cx="8150701" cy="2801029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8150701" cy="2801029"/>
              <a:chOff x="0" y="0"/>
              <a:chExt cx="1610015" cy="55329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610015" cy="553290"/>
              </a:xfrm>
              <a:custGeom>
                <a:avLst/>
                <a:gdLst/>
                <a:ahLst/>
                <a:cxnLst/>
                <a:rect r="r" b="b" t="t" l="l"/>
                <a:pathLst>
                  <a:path h="553290" w="1610015">
                    <a:moveTo>
                      <a:pt x="64590" y="0"/>
                    </a:moveTo>
                    <a:lnTo>
                      <a:pt x="1545425" y="0"/>
                    </a:lnTo>
                    <a:cubicBezTo>
                      <a:pt x="1562556" y="0"/>
                      <a:pt x="1578984" y="6805"/>
                      <a:pt x="1591097" y="18918"/>
                    </a:cubicBezTo>
                    <a:cubicBezTo>
                      <a:pt x="1603210" y="31031"/>
                      <a:pt x="1610015" y="47459"/>
                      <a:pt x="1610015" y="64590"/>
                    </a:cubicBezTo>
                    <a:lnTo>
                      <a:pt x="1610015" y="488700"/>
                    </a:lnTo>
                    <a:cubicBezTo>
                      <a:pt x="1610015" y="524372"/>
                      <a:pt x="1581097" y="553290"/>
                      <a:pt x="1545425" y="553290"/>
                    </a:cubicBezTo>
                    <a:lnTo>
                      <a:pt x="64590" y="553290"/>
                    </a:lnTo>
                    <a:cubicBezTo>
                      <a:pt x="28918" y="553290"/>
                      <a:pt x="0" y="524372"/>
                      <a:pt x="0" y="488700"/>
                    </a:cubicBezTo>
                    <a:lnTo>
                      <a:pt x="0" y="64590"/>
                    </a:lnTo>
                    <a:cubicBezTo>
                      <a:pt x="0" y="28918"/>
                      <a:pt x="28918" y="0"/>
                      <a:pt x="6459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459DAC">
                      <a:alpha val="17000"/>
                    </a:srgbClr>
                  </a:gs>
                  <a:gs pos="100000">
                    <a:srgbClr val="64B4B8">
                      <a:alpha val="17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57150"/>
                <a:ext cx="1610015" cy="6104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6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491268" y="851160"/>
              <a:ext cx="7168165" cy="1668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H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avy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wa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NEUTRAL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ls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du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ced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mod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el p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ecisi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n on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UP/DOWN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ed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ti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on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</a:t>
              </a:r>
              <a:r>
                <a:rPr lang="en-US" sz="2000" strike="noStrike" u="none">
                  <a:solidFill>
                    <a:srgbClr val="202729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1957123" y="223727"/>
              <a:ext cx="4236454" cy="470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  <a:r>
                <a:rPr lang="en-US" sz="2048" spc="256">
                  <a:solidFill>
                    <a:srgbClr val="459DAC"/>
                  </a:solidFill>
                  <a:latin typeface="Poppins"/>
                  <a:ea typeface="Poppins"/>
                  <a:cs typeface="Poppins"/>
                  <a:sym typeface="Poppins"/>
                </a:rPr>
                <a:t>CLASS IMBALANCE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>
            <a:off x="6885393" y="2102963"/>
            <a:ext cx="2938805" cy="1425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9" id="49"/>
          <p:cNvSpPr txBox="true"/>
          <p:nvPr/>
        </p:nvSpPr>
        <p:spPr>
          <a:xfrm rot="0">
            <a:off x="1997648" y="1897976"/>
            <a:ext cx="4476519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BARRIERS TO BRILLIANCE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74613" y="1837719"/>
            <a:ext cx="14538774" cy="126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9165" spc="-467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 &amp; Future Work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938244" y="5301519"/>
            <a:ext cx="8411512" cy="3599425"/>
            <a:chOff x="0" y="0"/>
            <a:chExt cx="1802184" cy="7711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02184" cy="771184"/>
            </a:xfrm>
            <a:custGeom>
              <a:avLst/>
              <a:gdLst/>
              <a:ahLst/>
              <a:cxnLst/>
              <a:rect r="r" b="b" t="t" l="l"/>
              <a:pathLst>
                <a:path h="771184" w="1802184">
                  <a:moveTo>
                    <a:pt x="46940" y="0"/>
                  </a:moveTo>
                  <a:lnTo>
                    <a:pt x="1755244" y="0"/>
                  </a:lnTo>
                  <a:cubicBezTo>
                    <a:pt x="1767693" y="0"/>
                    <a:pt x="1779632" y="4945"/>
                    <a:pt x="1788435" y="13748"/>
                  </a:cubicBezTo>
                  <a:cubicBezTo>
                    <a:pt x="1797238" y="22551"/>
                    <a:pt x="1802184" y="34491"/>
                    <a:pt x="1802184" y="46940"/>
                  </a:cubicBezTo>
                  <a:lnTo>
                    <a:pt x="1802184" y="724244"/>
                  </a:lnTo>
                  <a:cubicBezTo>
                    <a:pt x="1802184" y="736693"/>
                    <a:pt x="1797238" y="748633"/>
                    <a:pt x="1788435" y="757436"/>
                  </a:cubicBezTo>
                  <a:cubicBezTo>
                    <a:pt x="1779632" y="766239"/>
                    <a:pt x="1767693" y="771184"/>
                    <a:pt x="1755244" y="771184"/>
                  </a:cubicBezTo>
                  <a:lnTo>
                    <a:pt x="46940" y="771184"/>
                  </a:lnTo>
                  <a:cubicBezTo>
                    <a:pt x="21016" y="771184"/>
                    <a:pt x="0" y="750169"/>
                    <a:pt x="0" y="724244"/>
                  </a:cubicBezTo>
                  <a:lnTo>
                    <a:pt x="0" y="46940"/>
                  </a:lnTo>
                  <a:cubicBezTo>
                    <a:pt x="0" y="34491"/>
                    <a:pt x="4945" y="22551"/>
                    <a:pt x="13748" y="13748"/>
                  </a:cubicBezTo>
                  <a:cubicBezTo>
                    <a:pt x="22551" y="4945"/>
                    <a:pt x="34491" y="0"/>
                    <a:pt x="469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802184" cy="828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343520" y="6993938"/>
            <a:ext cx="7650046" cy="156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9"/>
              </a:lnSpc>
            </a:pPr>
            <a:r>
              <a:rPr lang="en-US" sz="24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dd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</a:p>
          <a:p>
            <a:pPr algn="ctr">
              <a:lnSpc>
                <a:spcPts val="4179"/>
              </a:lnSpc>
            </a:pP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LSTM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 Tra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ns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-b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ased m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od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</a:p>
          <a:p>
            <a:pPr algn="ctr">
              <a:lnSpc>
                <a:spcPts val="4179"/>
              </a:lnSpc>
            </a:pP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458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49322" y="5880179"/>
            <a:ext cx="6868998" cy="45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25"/>
              </a:lnSpc>
              <a:spcBef>
                <a:spcPct val="0"/>
              </a:spcBef>
            </a:pPr>
            <a:r>
              <a:rPr lang="en-US" sz="2517" spc="3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FUTURE ADDITIONS: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834122" y="3710891"/>
            <a:ext cx="8619756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90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Su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cc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ssfull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rated data, models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ashboards</a:t>
            </a:r>
          </a:p>
          <a:p>
            <a:pPr algn="l" marL="496569" indent="-248284" lvl="1">
              <a:lnSpc>
                <a:spcPts val="390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High-frequen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2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 updates enable real-time forecasting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1449" y="6843571"/>
            <a:ext cx="6492240" cy="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04251" y="3327945"/>
            <a:ext cx="15279498" cy="315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59"/>
              </a:lnSpc>
            </a:pPr>
            <a:r>
              <a:rPr lang="en-US" sz="22874" spc="-1166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Thank You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5402" y="6516635"/>
            <a:ext cx="7567095" cy="500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 spc="343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START YOUR INVESTMENT JOURNEY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grpSp>
        <p:nvGrpSpPr>
          <p:cNvPr name="Group 20" id="20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6435918" y="3783027"/>
            <a:ext cx="2708082" cy="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9857996" y="2000326"/>
            <a:ext cx="7401304" cy="740130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8596" y="28596"/>
              <a:ext cx="755608" cy="755608"/>
            </a:xfrm>
            <a:custGeom>
              <a:avLst/>
              <a:gdLst/>
              <a:ahLst/>
              <a:cxnLst/>
              <a:rect r="r" b="b" t="t" l="l"/>
              <a:pathLst>
                <a:path h="755608" w="755608">
                  <a:moveTo>
                    <a:pt x="426621" y="20221"/>
                  </a:moveTo>
                  <a:lnTo>
                    <a:pt x="735387" y="328987"/>
                  </a:lnTo>
                  <a:cubicBezTo>
                    <a:pt x="748334" y="341934"/>
                    <a:pt x="755608" y="359494"/>
                    <a:pt x="755608" y="377804"/>
                  </a:cubicBezTo>
                  <a:cubicBezTo>
                    <a:pt x="755608" y="396114"/>
                    <a:pt x="748334" y="413674"/>
                    <a:pt x="735387" y="426621"/>
                  </a:cubicBezTo>
                  <a:lnTo>
                    <a:pt x="426621" y="735387"/>
                  </a:lnTo>
                  <a:cubicBezTo>
                    <a:pt x="413674" y="748334"/>
                    <a:pt x="396114" y="755608"/>
                    <a:pt x="377804" y="755608"/>
                  </a:cubicBezTo>
                  <a:cubicBezTo>
                    <a:pt x="359494" y="755608"/>
                    <a:pt x="341934" y="748334"/>
                    <a:pt x="328987" y="735387"/>
                  </a:cubicBezTo>
                  <a:lnTo>
                    <a:pt x="20221" y="426621"/>
                  </a:lnTo>
                  <a:cubicBezTo>
                    <a:pt x="7274" y="413674"/>
                    <a:pt x="0" y="396114"/>
                    <a:pt x="0" y="377804"/>
                  </a:cubicBezTo>
                  <a:cubicBezTo>
                    <a:pt x="0" y="359494"/>
                    <a:pt x="7274" y="341934"/>
                    <a:pt x="20221" y="328987"/>
                  </a:cubicBezTo>
                  <a:lnTo>
                    <a:pt x="328987" y="20221"/>
                  </a:lnTo>
                  <a:cubicBezTo>
                    <a:pt x="341934" y="7274"/>
                    <a:pt x="359494" y="0"/>
                    <a:pt x="377804" y="0"/>
                  </a:cubicBezTo>
                  <a:cubicBezTo>
                    <a:pt x="396114" y="0"/>
                    <a:pt x="413674" y="7274"/>
                    <a:pt x="426621" y="20221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  <a:ln w="2190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23" id="23"/>
          <p:cNvGrpSpPr/>
          <p:nvPr/>
        </p:nvGrpSpPr>
        <p:grpSpPr>
          <a:xfrm rot="-2843285">
            <a:off x="9570662" y="8001918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504251" y="1949755"/>
            <a:ext cx="9373848" cy="125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9165" spc="-467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Project Objective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04251" y="3556665"/>
            <a:ext cx="5700563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04251" y="4152062"/>
            <a:ext cx="7245206" cy="213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 fu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l-stack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asts short-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rm 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ock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movem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ng: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eal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ment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&amp; Twit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ock pr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ta f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Y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hoo Fin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nce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Twelv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Da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ta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Machine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lea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ning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classi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models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4251" y="6875712"/>
            <a:ext cx="72452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al-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hts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eam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ana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ash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588979" y="3303714"/>
            <a:ext cx="3620186" cy="1425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2843285">
            <a:off x="811426" y="8306796"/>
            <a:ext cx="3086100" cy="30861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9945375" y="2888692"/>
            <a:ext cx="7786634" cy="4509617"/>
          </a:xfrm>
          <a:custGeom>
            <a:avLst/>
            <a:gdLst/>
            <a:ahLst/>
            <a:cxnLst/>
            <a:rect r="r" b="b" t="t" l="l"/>
            <a:pathLst>
              <a:path h="4509617" w="7786634">
                <a:moveTo>
                  <a:pt x="0" y="0"/>
                </a:moveTo>
                <a:lnTo>
                  <a:pt x="7786634" y="0"/>
                </a:lnTo>
                <a:lnTo>
                  <a:pt x="7786634" y="4509616"/>
                </a:lnTo>
                <a:lnTo>
                  <a:pt x="0" y="450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56" t="-9062" r="-5632" b="-20114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63535" y="1649514"/>
            <a:ext cx="11337560" cy="117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8499" spc="-433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System Architecture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091603"/>
            <a:ext cx="4297004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ED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VISUALIZ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2048" spc="256" strike="noStrike" u="none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ECIDE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3535" y="3649101"/>
            <a:ext cx="8449603" cy="371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Data Ing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io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n: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.io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GNew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Twit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ter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CSV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Yahoo F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ance,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Tw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</a:p>
          <a:p>
            <a:pPr algn="l" marL="539748" indent="-269874" lvl="1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MySQL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loca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l)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gQ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ry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d)</a:t>
            </a:r>
          </a:p>
          <a:p>
            <a:pPr algn="l" marL="539748" indent="-269874" lvl="1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Modeling: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iment-b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sed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ML &amp;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f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allb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ck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</a:p>
          <a:p>
            <a:pPr algn="l" marL="539748" indent="-269874" lvl="1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Front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 St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aml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(re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-t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UI)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Grafa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na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(BI 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das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hboard and real-time</a:t>
            </a:r>
            <a:r>
              <a:rPr lang="en-US" sz="24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57996" y="2000326"/>
            <a:ext cx="7401304" cy="740130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8596" y="28596"/>
              <a:ext cx="755608" cy="755608"/>
            </a:xfrm>
            <a:custGeom>
              <a:avLst/>
              <a:gdLst/>
              <a:ahLst/>
              <a:cxnLst/>
              <a:rect r="r" b="b" t="t" l="l"/>
              <a:pathLst>
                <a:path h="755608" w="755608">
                  <a:moveTo>
                    <a:pt x="426621" y="20221"/>
                  </a:moveTo>
                  <a:lnTo>
                    <a:pt x="735387" y="328987"/>
                  </a:lnTo>
                  <a:cubicBezTo>
                    <a:pt x="748334" y="341934"/>
                    <a:pt x="755608" y="359494"/>
                    <a:pt x="755608" y="377804"/>
                  </a:cubicBezTo>
                  <a:cubicBezTo>
                    <a:pt x="755608" y="396114"/>
                    <a:pt x="748334" y="413674"/>
                    <a:pt x="735387" y="426621"/>
                  </a:cubicBezTo>
                  <a:lnTo>
                    <a:pt x="426621" y="735387"/>
                  </a:lnTo>
                  <a:cubicBezTo>
                    <a:pt x="413674" y="748334"/>
                    <a:pt x="396114" y="755608"/>
                    <a:pt x="377804" y="755608"/>
                  </a:cubicBezTo>
                  <a:cubicBezTo>
                    <a:pt x="359494" y="755608"/>
                    <a:pt x="341934" y="748334"/>
                    <a:pt x="328987" y="735387"/>
                  </a:cubicBezTo>
                  <a:lnTo>
                    <a:pt x="20221" y="426621"/>
                  </a:lnTo>
                  <a:cubicBezTo>
                    <a:pt x="7274" y="413674"/>
                    <a:pt x="0" y="396114"/>
                    <a:pt x="0" y="377804"/>
                  </a:cubicBezTo>
                  <a:cubicBezTo>
                    <a:pt x="0" y="359494"/>
                    <a:pt x="7274" y="341934"/>
                    <a:pt x="20221" y="328987"/>
                  </a:cubicBezTo>
                  <a:lnTo>
                    <a:pt x="328987" y="20221"/>
                  </a:lnTo>
                  <a:cubicBezTo>
                    <a:pt x="341934" y="7274"/>
                    <a:pt x="359494" y="0"/>
                    <a:pt x="377804" y="0"/>
                  </a:cubicBezTo>
                  <a:cubicBezTo>
                    <a:pt x="396114" y="0"/>
                    <a:pt x="413674" y="7274"/>
                    <a:pt x="426621" y="20221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  <a:ln w="2190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22" id="22"/>
          <p:cNvGrpSpPr/>
          <p:nvPr/>
        </p:nvGrpSpPr>
        <p:grpSpPr>
          <a:xfrm rot="-2843285">
            <a:off x="16295530" y="2172471"/>
            <a:ext cx="3086100" cy="308610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04251" y="3169820"/>
            <a:ext cx="3774760" cy="311570"/>
            <a:chOff x="0" y="0"/>
            <a:chExt cx="5033013" cy="41542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61918"/>
              <a:ext cx="291592" cy="291592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9DAC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658951" y="-57150"/>
              <a:ext cx="4374062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459DAC"/>
                  </a:solidFill>
                  <a:latin typeface="Poppins"/>
                  <a:ea typeface="Poppins"/>
                  <a:cs typeface="Poppins"/>
                  <a:sym typeface="Poppins"/>
                </a:rPr>
                <a:t>SENTIMENT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04251" y="6825784"/>
            <a:ext cx="4687802" cy="311570"/>
            <a:chOff x="0" y="0"/>
            <a:chExt cx="6250402" cy="41542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61918"/>
              <a:ext cx="291592" cy="291592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9DAC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658951" y="-57150"/>
              <a:ext cx="5591452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459DAC"/>
                  </a:solidFill>
                  <a:latin typeface="Poppins"/>
                  <a:ea typeface="Poppins"/>
                  <a:cs typeface="Poppins"/>
                  <a:sym typeface="Poppins"/>
                </a:rPr>
                <a:t>TARGET STOCKS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04251" y="5069589"/>
            <a:ext cx="2841816" cy="311570"/>
            <a:chOff x="0" y="0"/>
            <a:chExt cx="3789088" cy="415427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61918"/>
              <a:ext cx="291592" cy="291592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9DA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658951" y="-57150"/>
              <a:ext cx="313013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459DAC"/>
                  </a:solidFill>
                  <a:latin typeface="Poppins"/>
                  <a:ea typeface="Poppins"/>
                  <a:cs typeface="Poppins"/>
                  <a:sym typeface="Poppins"/>
                </a:rPr>
                <a:t>STOCK PRICES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504251" y="7405539"/>
            <a:ext cx="872515" cy="1117997"/>
          </a:xfrm>
          <a:custGeom>
            <a:avLst/>
            <a:gdLst/>
            <a:ahLst/>
            <a:cxnLst/>
            <a:rect r="r" b="b" t="t" l="l"/>
            <a:pathLst>
              <a:path h="1117997" w="872515">
                <a:moveTo>
                  <a:pt x="0" y="0"/>
                </a:moveTo>
                <a:lnTo>
                  <a:pt x="872515" y="0"/>
                </a:lnTo>
                <a:lnTo>
                  <a:pt x="872515" y="1117997"/>
                </a:lnTo>
                <a:lnTo>
                  <a:pt x="0" y="1117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193" t="-6197" r="-24504" b="-6728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86200" y="7405539"/>
            <a:ext cx="1117997" cy="1117997"/>
          </a:xfrm>
          <a:custGeom>
            <a:avLst/>
            <a:gdLst/>
            <a:ahLst/>
            <a:cxnLst/>
            <a:rect r="r" b="b" t="t" l="l"/>
            <a:pathLst>
              <a:path h="1117997" w="1117997">
                <a:moveTo>
                  <a:pt x="0" y="0"/>
                </a:moveTo>
                <a:lnTo>
                  <a:pt x="1117998" y="0"/>
                </a:lnTo>
                <a:lnTo>
                  <a:pt x="1117998" y="1117997"/>
                </a:lnTo>
                <a:lnTo>
                  <a:pt x="0" y="1117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113632" y="7405539"/>
            <a:ext cx="1023952" cy="1117997"/>
          </a:xfrm>
          <a:custGeom>
            <a:avLst/>
            <a:gdLst/>
            <a:ahLst/>
            <a:cxnLst/>
            <a:rect r="r" b="b" t="t" l="l"/>
            <a:pathLst>
              <a:path h="1117997" w="1023952">
                <a:moveTo>
                  <a:pt x="0" y="0"/>
                </a:moveTo>
                <a:lnTo>
                  <a:pt x="1023952" y="0"/>
                </a:lnTo>
                <a:lnTo>
                  <a:pt x="1023952" y="1117997"/>
                </a:lnTo>
                <a:lnTo>
                  <a:pt x="0" y="11179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750" t="-13635" r="-18653" b="-13126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5447018" y="7405539"/>
            <a:ext cx="1097546" cy="1117997"/>
          </a:xfrm>
          <a:custGeom>
            <a:avLst/>
            <a:gdLst/>
            <a:ahLst/>
            <a:cxnLst/>
            <a:rect r="r" b="b" t="t" l="l"/>
            <a:pathLst>
              <a:path h="1117997" w="1097546">
                <a:moveTo>
                  <a:pt x="0" y="0"/>
                </a:moveTo>
                <a:lnTo>
                  <a:pt x="1097546" y="0"/>
                </a:lnTo>
                <a:lnTo>
                  <a:pt x="1097546" y="1117997"/>
                </a:lnTo>
                <a:lnTo>
                  <a:pt x="0" y="1117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951" t="-26394" r="-26353" b="-25087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853998" y="7405539"/>
            <a:ext cx="1232595" cy="1117997"/>
          </a:xfrm>
          <a:custGeom>
            <a:avLst/>
            <a:gdLst/>
            <a:ahLst/>
            <a:cxnLst/>
            <a:rect r="r" b="b" t="t" l="l"/>
            <a:pathLst>
              <a:path h="1117997" w="1232595">
                <a:moveTo>
                  <a:pt x="0" y="0"/>
                </a:moveTo>
                <a:lnTo>
                  <a:pt x="1232595" y="0"/>
                </a:lnTo>
                <a:lnTo>
                  <a:pt x="1232595" y="1117997"/>
                </a:lnTo>
                <a:lnTo>
                  <a:pt x="0" y="1117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1575" r="-278392" b="-86543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04251" y="8824911"/>
            <a:ext cx="3117634" cy="838935"/>
          </a:xfrm>
          <a:custGeom>
            <a:avLst/>
            <a:gdLst/>
            <a:ahLst/>
            <a:cxnLst/>
            <a:rect r="r" b="b" t="t" l="l"/>
            <a:pathLst>
              <a:path h="838935" w="3117634">
                <a:moveTo>
                  <a:pt x="0" y="0"/>
                </a:moveTo>
                <a:lnTo>
                  <a:pt x="3117634" y="0"/>
                </a:lnTo>
                <a:lnTo>
                  <a:pt x="3117634" y="838935"/>
                </a:lnTo>
                <a:lnTo>
                  <a:pt x="0" y="8389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9649" r="0" b="-62611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4931319" y="8824911"/>
            <a:ext cx="1139471" cy="838935"/>
          </a:xfrm>
          <a:custGeom>
            <a:avLst/>
            <a:gdLst/>
            <a:ahLst/>
            <a:cxnLst/>
            <a:rect r="r" b="b" t="t" l="l"/>
            <a:pathLst>
              <a:path h="838935" w="1139471">
                <a:moveTo>
                  <a:pt x="0" y="0"/>
                </a:moveTo>
                <a:lnTo>
                  <a:pt x="1139471" y="0"/>
                </a:lnTo>
                <a:lnTo>
                  <a:pt x="1139471" y="838935"/>
                </a:lnTo>
                <a:lnTo>
                  <a:pt x="0" y="8389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6380224" y="8638911"/>
            <a:ext cx="1350485" cy="1210935"/>
          </a:xfrm>
          <a:custGeom>
            <a:avLst/>
            <a:gdLst/>
            <a:ahLst/>
            <a:cxnLst/>
            <a:rect r="r" b="b" t="t" l="l"/>
            <a:pathLst>
              <a:path h="1210935" w="1350485">
                <a:moveTo>
                  <a:pt x="0" y="0"/>
                </a:moveTo>
                <a:lnTo>
                  <a:pt x="1350485" y="0"/>
                </a:lnTo>
                <a:lnTo>
                  <a:pt x="1350485" y="1210935"/>
                </a:lnTo>
                <a:lnTo>
                  <a:pt x="0" y="1210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504251" y="1487986"/>
            <a:ext cx="7968349" cy="125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9165" spc="-467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Sources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04251" y="3786190"/>
            <a:ext cx="72452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Tw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itter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ata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CSV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&amp;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API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04251" y="5614522"/>
            <a:ext cx="72452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Yah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oo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inan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ault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Tw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ata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llback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API)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4859660" y="3420538"/>
            <a:ext cx="2637438" cy="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180393" y="803329"/>
            <a:ext cx="11317624" cy="2202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8499" spc="-433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Sentiment Analysis &amp; Preprocessing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93" y="3194139"/>
            <a:ext cx="6423435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CLEAN. SCORE. LEARN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136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573165"/>
            <a:ext cx="14523002" cy="642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Sources: NewsData.i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al-ti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e)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and GNews (h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storical), along with Twitter data (historical)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 CSV format.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Cleaning &amp; Tokenization: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HTML tags, 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ecial character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and 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plicate headlines re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oved.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Text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 lowercase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kenized, and 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malized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sic NLP techniques.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 Scoring: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VADER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analysis is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pplie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to com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ute compound sent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ment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ores.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Scores ra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from -1 (v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ry negat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ve)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 +1 (very positive)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Storage: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Cleaned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and scor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is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ombined_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entiment_data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SQL ta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le.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Aggregation: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Ave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age sen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ment 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computed for 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 stock over a 2-hour roll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 w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ndow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bec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 a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inpu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featu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for the sent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ment-ba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 predic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 model.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plication: 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deduplic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tion is pe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formed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sing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cleaned-text h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void biasing scores with repeated articles.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grpSp>
        <p:nvGrpSpPr>
          <p:cNvPr name="Group 27" id="27"/>
          <p:cNvGrpSpPr/>
          <p:nvPr/>
        </p:nvGrpSpPr>
        <p:grpSpPr>
          <a:xfrm rot="-2843285">
            <a:off x="-1098481" y="9324535"/>
            <a:ext cx="3086100" cy="308610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8756" y="5143500"/>
            <a:ext cx="5334401" cy="2262643"/>
            <a:chOff x="0" y="0"/>
            <a:chExt cx="1404945" cy="5959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04945" cy="595922"/>
            </a:xfrm>
            <a:custGeom>
              <a:avLst/>
              <a:gdLst/>
              <a:ahLst/>
              <a:cxnLst/>
              <a:rect r="r" b="b" t="t" l="l"/>
              <a:pathLst>
                <a:path h="595922" w="1404945">
                  <a:moveTo>
                    <a:pt x="74017" y="0"/>
                  </a:moveTo>
                  <a:lnTo>
                    <a:pt x="1330928" y="0"/>
                  </a:lnTo>
                  <a:cubicBezTo>
                    <a:pt x="1350558" y="0"/>
                    <a:pt x="1369385" y="7798"/>
                    <a:pt x="1383266" y="21679"/>
                  </a:cubicBezTo>
                  <a:cubicBezTo>
                    <a:pt x="1397147" y="35560"/>
                    <a:pt x="1404945" y="54387"/>
                    <a:pt x="1404945" y="74017"/>
                  </a:cubicBezTo>
                  <a:lnTo>
                    <a:pt x="1404945" y="521905"/>
                  </a:lnTo>
                  <a:cubicBezTo>
                    <a:pt x="1404945" y="541536"/>
                    <a:pt x="1397147" y="560362"/>
                    <a:pt x="1383266" y="574243"/>
                  </a:cubicBezTo>
                  <a:cubicBezTo>
                    <a:pt x="1369385" y="588124"/>
                    <a:pt x="1350558" y="595922"/>
                    <a:pt x="1330928" y="595922"/>
                  </a:cubicBezTo>
                  <a:lnTo>
                    <a:pt x="74017" y="595922"/>
                  </a:lnTo>
                  <a:cubicBezTo>
                    <a:pt x="54387" y="595922"/>
                    <a:pt x="35560" y="588124"/>
                    <a:pt x="21679" y="574243"/>
                  </a:cubicBezTo>
                  <a:cubicBezTo>
                    <a:pt x="7798" y="560362"/>
                    <a:pt x="0" y="541536"/>
                    <a:pt x="0" y="521905"/>
                  </a:cubicBezTo>
                  <a:lnTo>
                    <a:pt x="0" y="74017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404945" cy="6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63688" y="2344573"/>
            <a:ext cx="12560623" cy="126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9165" spc="-467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Modeling Approach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4512" y="6209205"/>
            <a:ext cx="4538028" cy="83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3"/>
              </a:lnSpc>
              <a:spcBef>
                <a:spcPct val="0"/>
              </a:spcBef>
            </a:pPr>
            <a:r>
              <a:rPr lang="en-US" sz="1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nt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iment 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atu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 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(h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y,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onth</a:t>
            </a:r>
            <a:r>
              <a:rPr lang="en-US" sz="196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4512" y="5365888"/>
            <a:ext cx="4582220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PRIMARY MODEL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478517" y="5143500"/>
            <a:ext cx="5334401" cy="2262643"/>
            <a:chOff x="0" y="0"/>
            <a:chExt cx="1404945" cy="5959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4945" cy="595922"/>
            </a:xfrm>
            <a:custGeom>
              <a:avLst/>
              <a:gdLst/>
              <a:ahLst/>
              <a:cxnLst/>
              <a:rect r="r" b="b" t="t" l="l"/>
              <a:pathLst>
                <a:path h="595922" w="1404945">
                  <a:moveTo>
                    <a:pt x="74017" y="0"/>
                  </a:moveTo>
                  <a:lnTo>
                    <a:pt x="1330928" y="0"/>
                  </a:lnTo>
                  <a:cubicBezTo>
                    <a:pt x="1350558" y="0"/>
                    <a:pt x="1369385" y="7798"/>
                    <a:pt x="1383266" y="21679"/>
                  </a:cubicBezTo>
                  <a:cubicBezTo>
                    <a:pt x="1397147" y="35560"/>
                    <a:pt x="1404945" y="54387"/>
                    <a:pt x="1404945" y="74017"/>
                  </a:cubicBezTo>
                  <a:lnTo>
                    <a:pt x="1404945" y="521905"/>
                  </a:lnTo>
                  <a:cubicBezTo>
                    <a:pt x="1404945" y="541536"/>
                    <a:pt x="1397147" y="560362"/>
                    <a:pt x="1383266" y="574243"/>
                  </a:cubicBezTo>
                  <a:cubicBezTo>
                    <a:pt x="1369385" y="588124"/>
                    <a:pt x="1350558" y="595922"/>
                    <a:pt x="1330928" y="595922"/>
                  </a:cubicBezTo>
                  <a:lnTo>
                    <a:pt x="74017" y="595922"/>
                  </a:lnTo>
                  <a:cubicBezTo>
                    <a:pt x="54387" y="595922"/>
                    <a:pt x="35560" y="588124"/>
                    <a:pt x="21679" y="574243"/>
                  </a:cubicBezTo>
                  <a:cubicBezTo>
                    <a:pt x="7798" y="560362"/>
                    <a:pt x="0" y="541536"/>
                    <a:pt x="0" y="521905"/>
                  </a:cubicBezTo>
                  <a:lnTo>
                    <a:pt x="0" y="74017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57000"/>
                  </a:srgbClr>
                </a:gs>
                <a:gs pos="100000">
                  <a:srgbClr val="64B4B8">
                    <a:alpha val="57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404945" cy="6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894272" y="6193652"/>
            <a:ext cx="455090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chnical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ato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(r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eturns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v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latilit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EMA,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SMA,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RSI)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94272" y="5365888"/>
            <a:ext cx="4582220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FALLBACK MODEL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974843" y="5143500"/>
            <a:ext cx="5334401" cy="2262643"/>
            <a:chOff x="0" y="0"/>
            <a:chExt cx="1404945" cy="59592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04945" cy="595922"/>
            </a:xfrm>
            <a:custGeom>
              <a:avLst/>
              <a:gdLst/>
              <a:ahLst/>
              <a:cxnLst/>
              <a:rect r="r" b="b" t="t" l="l"/>
              <a:pathLst>
                <a:path h="595922" w="1404945">
                  <a:moveTo>
                    <a:pt x="74017" y="0"/>
                  </a:moveTo>
                  <a:lnTo>
                    <a:pt x="1330928" y="0"/>
                  </a:lnTo>
                  <a:cubicBezTo>
                    <a:pt x="1350558" y="0"/>
                    <a:pt x="1369385" y="7798"/>
                    <a:pt x="1383266" y="21679"/>
                  </a:cubicBezTo>
                  <a:cubicBezTo>
                    <a:pt x="1397147" y="35560"/>
                    <a:pt x="1404945" y="54387"/>
                    <a:pt x="1404945" y="74017"/>
                  </a:cubicBezTo>
                  <a:lnTo>
                    <a:pt x="1404945" y="521905"/>
                  </a:lnTo>
                  <a:cubicBezTo>
                    <a:pt x="1404945" y="541536"/>
                    <a:pt x="1397147" y="560362"/>
                    <a:pt x="1383266" y="574243"/>
                  </a:cubicBezTo>
                  <a:cubicBezTo>
                    <a:pt x="1369385" y="588124"/>
                    <a:pt x="1350558" y="595922"/>
                    <a:pt x="1330928" y="595922"/>
                  </a:cubicBezTo>
                  <a:lnTo>
                    <a:pt x="74017" y="595922"/>
                  </a:lnTo>
                  <a:cubicBezTo>
                    <a:pt x="54387" y="595922"/>
                    <a:pt x="35560" y="588124"/>
                    <a:pt x="21679" y="574243"/>
                  </a:cubicBezTo>
                  <a:cubicBezTo>
                    <a:pt x="7798" y="560362"/>
                    <a:pt x="0" y="541536"/>
                    <a:pt x="0" y="521905"/>
                  </a:cubicBezTo>
                  <a:lnTo>
                    <a:pt x="0" y="74017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7000"/>
                  </a:srgbClr>
                </a:gs>
                <a:gs pos="100000">
                  <a:srgbClr val="64B4B8">
                    <a:alpha val="17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404945" cy="6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390598" y="5765027"/>
            <a:ext cx="4614216" cy="171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tic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Reg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sion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 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XGB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oo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(be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in rece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run</a:t>
            </a:r>
            <a:r>
              <a:rPr lang="en-US" sz="2000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s)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390598" y="5365888"/>
            <a:ext cx="4582220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ALGORITHMS</a:t>
            </a:r>
          </a:p>
        </p:txBody>
      </p:sp>
      <p:grpSp>
        <p:nvGrpSpPr>
          <p:cNvPr name="Group 30" id="30"/>
          <p:cNvGrpSpPr/>
          <p:nvPr/>
        </p:nvGrpSpPr>
        <p:grpSpPr>
          <a:xfrm rot="-2843285">
            <a:off x="15891151" y="9218401"/>
            <a:ext cx="3086100" cy="308610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2843285">
            <a:off x="17598749" y="8269499"/>
            <a:ext cx="3086100" cy="308610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41259" y="2448542"/>
            <a:ext cx="7401304" cy="740130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8596" y="28596"/>
              <a:ext cx="755608" cy="755608"/>
            </a:xfrm>
            <a:custGeom>
              <a:avLst/>
              <a:gdLst/>
              <a:ahLst/>
              <a:cxnLst/>
              <a:rect r="r" b="b" t="t" l="l"/>
              <a:pathLst>
                <a:path h="755608" w="755608">
                  <a:moveTo>
                    <a:pt x="426621" y="20221"/>
                  </a:moveTo>
                  <a:lnTo>
                    <a:pt x="735387" y="328987"/>
                  </a:lnTo>
                  <a:cubicBezTo>
                    <a:pt x="748334" y="341934"/>
                    <a:pt x="755608" y="359494"/>
                    <a:pt x="755608" y="377804"/>
                  </a:cubicBezTo>
                  <a:cubicBezTo>
                    <a:pt x="755608" y="396114"/>
                    <a:pt x="748334" y="413674"/>
                    <a:pt x="735387" y="426621"/>
                  </a:cubicBezTo>
                  <a:lnTo>
                    <a:pt x="426621" y="735387"/>
                  </a:lnTo>
                  <a:cubicBezTo>
                    <a:pt x="413674" y="748334"/>
                    <a:pt x="396114" y="755608"/>
                    <a:pt x="377804" y="755608"/>
                  </a:cubicBezTo>
                  <a:cubicBezTo>
                    <a:pt x="359494" y="755608"/>
                    <a:pt x="341934" y="748334"/>
                    <a:pt x="328987" y="735387"/>
                  </a:cubicBezTo>
                  <a:lnTo>
                    <a:pt x="20221" y="426621"/>
                  </a:lnTo>
                  <a:cubicBezTo>
                    <a:pt x="7274" y="413674"/>
                    <a:pt x="0" y="396114"/>
                    <a:pt x="0" y="377804"/>
                  </a:cubicBezTo>
                  <a:cubicBezTo>
                    <a:pt x="0" y="359494"/>
                    <a:pt x="7274" y="341934"/>
                    <a:pt x="20221" y="328987"/>
                  </a:cubicBezTo>
                  <a:lnTo>
                    <a:pt x="328987" y="20221"/>
                  </a:lnTo>
                  <a:cubicBezTo>
                    <a:pt x="341934" y="7274"/>
                    <a:pt x="359494" y="0"/>
                    <a:pt x="377804" y="0"/>
                  </a:cubicBezTo>
                  <a:cubicBezTo>
                    <a:pt x="396114" y="0"/>
                    <a:pt x="413674" y="7274"/>
                    <a:pt x="426621" y="20221"/>
                  </a:cubicBezTo>
                  <a:close/>
                </a:path>
              </a:pathLst>
            </a:custGeom>
            <a:blipFill>
              <a:blip r:embed="rId2"/>
              <a:stretch>
                <a:fillRect l="-38691" t="0" r="-38691" b="0"/>
              </a:stretch>
            </a:blipFill>
            <a:ln w="219075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504251" y="3789489"/>
            <a:ext cx="320000" cy="3200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9DA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2843285">
            <a:off x="9742566" y="8306796"/>
            <a:ext cx="3086100" cy="308610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504251" y="2211513"/>
            <a:ext cx="10540113" cy="125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9165" spc="-467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Prediction Pipeline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4251" y="4197650"/>
            <a:ext cx="7245206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teps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518158" indent="-259079" lvl="1">
              <a:lnSpc>
                <a:spcPts val="4079"/>
              </a:lnSpc>
              <a:buAutoNum type="arabicPeriod" startAt="1"/>
            </a:pP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Merge sentiment with price history</a:t>
            </a:r>
          </a:p>
          <a:p>
            <a:pPr algn="l" marL="518158" indent="-259079" lvl="1">
              <a:lnSpc>
                <a:spcPts val="4079"/>
              </a:lnSpc>
              <a:spcBef>
                <a:spcPct val="0"/>
              </a:spcBef>
              <a:buAutoNum type="arabicPeriod" startAt="1"/>
            </a:pP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Tra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n/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pd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m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odel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</a:p>
          <a:p>
            <a:pPr algn="l" marL="518158" indent="-259079" lvl="1">
              <a:lnSpc>
                <a:spcPts val="4079"/>
              </a:lnSpc>
              <a:spcBef>
                <a:spcPct val="0"/>
              </a:spcBef>
              <a:buAutoNum type="arabicPeriod" startAt="1"/>
            </a:pP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ke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l-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ime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pre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dic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ions</a:t>
            </a:r>
          </a:p>
          <a:p>
            <a:pPr algn="l" marL="518158" indent="-259079" lvl="1">
              <a:lnSpc>
                <a:spcPts val="4079"/>
              </a:lnSpc>
              <a:spcBef>
                <a:spcPct val="0"/>
              </a:spcBef>
              <a:buAutoNum type="arabicPeriod" startAt="1"/>
            </a:pP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MySQL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99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&amp; BigQuery</a:t>
            </a:r>
          </a:p>
          <a:p>
            <a:pPr algn="l" marL="0" indent="0" lvl="0">
              <a:lnSpc>
                <a:spcPts val="4079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998464" y="3666851"/>
            <a:ext cx="7825992" cy="44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8" spc="30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RUN AS BACKEND/MAIN.PY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3796" y="1028700"/>
            <a:ext cx="7931259" cy="1823349"/>
            <a:chOff x="0" y="0"/>
            <a:chExt cx="10575012" cy="2431132"/>
          </a:xfrm>
        </p:grpSpPr>
        <p:sp>
          <p:nvSpPr>
            <p:cNvPr name="AutoShape 21" id="21"/>
            <p:cNvSpPr/>
            <p:nvPr/>
          </p:nvSpPr>
          <p:spPr>
            <a:xfrm>
              <a:off x="5629127" y="2224516"/>
              <a:ext cx="4284580" cy="19000"/>
            </a:xfrm>
            <a:prstGeom prst="line">
              <a:avLst/>
            </a:prstGeom>
            <a:ln cap="flat" w="38100">
              <a:solidFill>
                <a:srgbClr val="459DA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17867" y="133350"/>
              <a:ext cx="10557145" cy="1717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99"/>
                </a:lnSpc>
              </a:pPr>
              <a:r>
                <a:rPr lang="en-US" sz="9165" spc="-467" b="true">
                  <a:solidFill>
                    <a:srgbClr val="459DAC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Grafana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960751"/>
              <a:ext cx="6003283" cy="470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67"/>
                </a:lnSpc>
                <a:spcBef>
                  <a:spcPct val="0"/>
                </a:spcBef>
              </a:pPr>
              <a:r>
                <a:rPr lang="en-US" sz="2048" spc="256">
                  <a:solidFill>
                    <a:srgbClr val="459DAC"/>
                  </a:solidFill>
                  <a:latin typeface="Poppins"/>
                  <a:ea typeface="Poppins"/>
                  <a:cs typeface="Poppins"/>
                  <a:sym typeface="Poppins"/>
                </a:rPr>
                <a:t>VISUALIZE. COMPARE. ACT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9831579" y="2386526"/>
            <a:ext cx="8415750" cy="4334111"/>
          </a:xfrm>
          <a:custGeom>
            <a:avLst/>
            <a:gdLst/>
            <a:ahLst/>
            <a:cxnLst/>
            <a:rect r="r" b="b" t="t" l="l"/>
            <a:pathLst>
              <a:path h="4334111" w="8415750">
                <a:moveTo>
                  <a:pt x="0" y="0"/>
                </a:moveTo>
                <a:lnTo>
                  <a:pt x="8415750" y="0"/>
                </a:lnTo>
                <a:lnTo>
                  <a:pt x="8415750" y="4334111"/>
                </a:lnTo>
                <a:lnTo>
                  <a:pt x="0" y="4334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7371" y="2960983"/>
            <a:ext cx="9344399" cy="542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eal-time 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ashboard bu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with Grafan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owe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red by Bi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gQuery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Enables intera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 m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ring of market sentiment and model pr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ns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Key 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els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includ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e: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atest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mode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pre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dicti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er sy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mb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 wi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conf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idence sc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ore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Time serie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visual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ization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of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DOWN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NEUTRAL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predictions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Sent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vs. Price cor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matrix to detect al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ig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nmen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and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divergence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ign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ly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sts,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rad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s,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nd exe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ves 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gai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rapid insights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3285">
            <a:off x="16188959" y="830679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843285">
            <a:off x="17896557" y="7357894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43285">
            <a:off x="-981607" y="750099"/>
            <a:ext cx="1676196" cy="1676196"/>
            <a:chOff x="0" y="0"/>
            <a:chExt cx="441467" cy="441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467" cy="441467"/>
            </a:xfrm>
            <a:custGeom>
              <a:avLst/>
              <a:gdLst/>
              <a:ahLst/>
              <a:cxnLst/>
              <a:rect r="r" b="b" t="t" l="l"/>
              <a:pathLst>
                <a:path h="441467" w="441467">
                  <a:moveTo>
                    <a:pt x="220734" y="0"/>
                  </a:moveTo>
                  <a:lnTo>
                    <a:pt x="220734" y="0"/>
                  </a:lnTo>
                  <a:cubicBezTo>
                    <a:pt x="279276" y="0"/>
                    <a:pt x="335420" y="23256"/>
                    <a:pt x="376816" y="64651"/>
                  </a:cubicBezTo>
                  <a:cubicBezTo>
                    <a:pt x="418212" y="106047"/>
                    <a:pt x="441467" y="162191"/>
                    <a:pt x="441467" y="220734"/>
                  </a:cubicBezTo>
                  <a:lnTo>
                    <a:pt x="441467" y="220734"/>
                  </a:lnTo>
                  <a:cubicBezTo>
                    <a:pt x="441467" y="342642"/>
                    <a:pt x="342642" y="441467"/>
                    <a:pt x="220734" y="441467"/>
                  </a:cubicBezTo>
                  <a:lnTo>
                    <a:pt x="220734" y="441467"/>
                  </a:lnTo>
                  <a:cubicBezTo>
                    <a:pt x="98826" y="441467"/>
                    <a:pt x="0" y="342642"/>
                    <a:pt x="0" y="220734"/>
                  </a:cubicBezTo>
                  <a:lnTo>
                    <a:pt x="0" y="220734"/>
                  </a:lnTo>
                  <a:cubicBezTo>
                    <a:pt x="0" y="98826"/>
                    <a:pt x="98826" y="0"/>
                    <a:pt x="2207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41467" cy="498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54934" y="1126483"/>
            <a:ext cx="408731" cy="4087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843285">
            <a:off x="14115223" y="9160793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843285">
            <a:off x="-1215358" y="-2135160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59DAC">
                    <a:alpha val="100000"/>
                  </a:srgbClr>
                </a:gs>
                <a:gs pos="100000">
                  <a:srgbClr val="64B4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4901745" y="3806227"/>
            <a:ext cx="2938805" cy="14250"/>
          </a:xfrm>
          <a:prstGeom prst="line">
            <a:avLst/>
          </a:prstGeom>
          <a:ln cap="flat" w="28575">
            <a:solidFill>
              <a:srgbClr val="459D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9065527" y="2386788"/>
            <a:ext cx="8966829" cy="4573083"/>
          </a:xfrm>
          <a:custGeom>
            <a:avLst/>
            <a:gdLst/>
            <a:ahLst/>
            <a:cxnLst/>
            <a:rect r="r" b="b" t="t" l="l"/>
            <a:pathLst>
              <a:path h="4573083" w="8966829">
                <a:moveTo>
                  <a:pt x="0" y="0"/>
                </a:moveTo>
                <a:lnTo>
                  <a:pt x="8966829" y="0"/>
                </a:lnTo>
                <a:lnTo>
                  <a:pt x="8966829" y="4573083"/>
                </a:lnTo>
                <a:lnTo>
                  <a:pt x="0" y="457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52967" y="1162050"/>
            <a:ext cx="7241174" cy="236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9165" spc="-467" b="true">
                <a:solidFill>
                  <a:srgbClr val="459DA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Streamlit Dashboard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0712" y="3594115"/>
            <a:ext cx="4117668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INSIGHT AT GLANCE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45175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77966" y="1122903"/>
            <a:ext cx="927891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02729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342510" y="1122903"/>
            <a:ext cx="1441239" cy="3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459DAC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4183" y="4266801"/>
            <a:ext cx="8559817" cy="294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al-ti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lay of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n, 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ce,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nd senti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Dropdow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for 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rs w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inst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Dark-the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ed,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respons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la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yo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v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oc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Pulls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live da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 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om real_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_p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edi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tions (MySQL)</a:t>
            </a:r>
          </a:p>
          <a:p>
            <a:pPr algn="l" marL="499027" indent="-249513" lvl="1">
              <a:lnSpc>
                <a:spcPts val="3929"/>
              </a:lnSpc>
              <a:spcBef>
                <a:spcPct val="0"/>
              </a:spcBef>
              <a:buFont typeface="Arial"/>
              <a:buChar char="•"/>
            </a:pP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ilt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for f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 in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ights 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11" strike="noStrike" u="none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nd user-friendly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DAGmFVu7_wQ</dc:identifier>
  <dcterms:modified xsi:type="dcterms:W3CDTF">2011-08-01T06:04:30Z</dcterms:modified>
  <cp:revision>1</cp:revision>
  <dc:title>Blue Gradient Modern Simple Stock Market Presentation</dc:title>
</cp:coreProperties>
</file>