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82" r:id="rId9"/>
    <p:sldId id="270" r:id="rId10"/>
    <p:sldId id="280" r:id="rId11"/>
    <p:sldId id="281" r:id="rId12"/>
    <p:sldId id="271" r:id="rId13"/>
    <p:sldId id="272" r:id="rId14"/>
    <p:sldId id="273" r:id="rId15"/>
    <p:sldId id="274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02D4A-6657-41AC-BB89-D2450CD7462E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122AF-3EA8-45F5-AD63-40D58737C8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122AF-3EA8-45F5-AD63-40D58737C8B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122AF-3EA8-45F5-AD63-40D58737C8B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FDB1F1-E2C1-4944-8901-82D797C904F3}" type="datetimeFigureOut">
              <a:rPr lang="en-US" smtClean="0"/>
              <a:pPr/>
              <a:t>4/30/2019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nsw.gov.au/environment/air/Pages/ozone.aspx" TargetMode="External"/><Relationship Id="rId2" Type="http://schemas.openxmlformats.org/officeDocument/2006/relationships/hyperlink" Target="https://www.health.nsw.gov.au/environment/air/Pages/particulate-matter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.nsw.gov.au/environment/air/Pages/sulphur-dioxide.aspx" TargetMode="External"/><Relationship Id="rId5" Type="http://schemas.openxmlformats.org/officeDocument/2006/relationships/hyperlink" Target="https://www.health.nsw.gov.au/environment/air/Pages/carbon-monoxide.aspx" TargetMode="External"/><Relationship Id="rId4" Type="http://schemas.openxmlformats.org/officeDocument/2006/relationships/hyperlink" Target="https://www.health.nsw.gov.au/environment/air/Pages/nitrogen-dioxide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7929618" cy="4143404"/>
          </a:xfrm>
        </p:spPr>
        <p:txBody>
          <a:bodyPr>
            <a:normAutofit/>
          </a:bodyPr>
          <a:lstStyle/>
          <a:p>
            <a: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Air quality monitoring</a:t>
            </a:r>
            <a:b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               system</a:t>
            </a: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</a:t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</a:t>
            </a:r>
            <a: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Graphic Era deemed to be University</a:t>
            </a:r>
            <a:b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                </a:t>
            </a:r>
            <a:r>
              <a:rPr lang="en-US" sz="16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Dehradun</a:t>
            </a:r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5003322"/>
            <a:ext cx="7529538" cy="1371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Guided By:                                                          Submitted By :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Dr.Sachin</a:t>
            </a:r>
            <a:r>
              <a:rPr lang="en-IN" dirty="0" smtClean="0"/>
              <a:t> Sharma                                             </a:t>
            </a:r>
            <a:r>
              <a:rPr lang="en-IN" dirty="0" err="1" smtClean="0"/>
              <a:t>Jeet</a:t>
            </a:r>
            <a:r>
              <a:rPr lang="en-IN" dirty="0" smtClean="0"/>
              <a:t> </a:t>
            </a:r>
            <a:r>
              <a:rPr lang="en-IN" dirty="0" err="1" smtClean="0"/>
              <a:t>Tewatia</a:t>
            </a:r>
            <a:endParaRPr lang="en-IN" dirty="0" smtClean="0"/>
          </a:p>
          <a:p>
            <a:r>
              <a:rPr lang="en-IN" dirty="0" smtClean="0"/>
              <a:t>Associate Professor                                            Roll no. : </a:t>
            </a:r>
            <a:r>
              <a:rPr lang="en-IN" dirty="0" smtClean="0"/>
              <a:t>2011716</a:t>
            </a:r>
            <a:endParaRPr lang="en-IN" dirty="0" smtClean="0"/>
          </a:p>
          <a:p>
            <a:r>
              <a:rPr lang="en-IN" dirty="0" smtClean="0"/>
              <a:t>  GEU </a:t>
            </a:r>
            <a:r>
              <a:rPr lang="en-IN" dirty="0" err="1" smtClean="0"/>
              <a:t>Dehradun</a:t>
            </a:r>
            <a:r>
              <a:rPr lang="en-IN" dirty="0" smtClean="0"/>
              <a:t>                                                  Sem. : 5</a:t>
            </a:r>
            <a:r>
              <a:rPr lang="en-IN" baseline="30000" dirty="0" smtClean="0"/>
              <a:t>th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285992"/>
            <a:ext cx="3929090" cy="12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Guide: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0252" y="1600200"/>
            <a:ext cx="564149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001016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6758006" cy="93978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Required</a:t>
            </a:r>
            <a:endParaRPr lang="en-IN" sz="4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000660"/>
          </a:xfrm>
        </p:spPr>
        <p:txBody>
          <a:bodyPr>
            <a:normAutofit/>
          </a:bodyPr>
          <a:lstStyle/>
          <a:p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IBM Watson </a:t>
            </a:r>
            <a:r>
              <a:rPr lang="en-IN" dirty="0" err="1" smtClean="0"/>
              <a:t>IoT</a:t>
            </a:r>
            <a:r>
              <a:rPr lang="en-IN" dirty="0" smtClean="0"/>
              <a:t> Platform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572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535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7467600" cy="4873752"/>
          </a:xfrm>
        </p:spPr>
        <p:txBody>
          <a:bodyPr/>
          <a:lstStyle/>
          <a:p>
            <a:r>
              <a:rPr lang="en-US" altLang="zh-TW" sz="3000" u="sng" dirty="0" smtClean="0">
                <a:solidFill>
                  <a:srgbClr val="FF0000"/>
                </a:solidFill>
              </a:rPr>
              <a:t>Working Principle</a:t>
            </a:r>
          </a:p>
          <a:p>
            <a:r>
              <a:rPr lang="en-IN" dirty="0" smtClean="0"/>
              <a:t>Sensor senses the quality index.</a:t>
            </a:r>
          </a:p>
          <a:p>
            <a:r>
              <a:rPr lang="en-IN" dirty="0" smtClean="0"/>
              <a:t>Sensor </a:t>
            </a:r>
            <a:r>
              <a:rPr lang="en-IN" dirty="0" err="1" smtClean="0"/>
              <a:t>analog</a:t>
            </a:r>
            <a:r>
              <a:rPr lang="en-IN" dirty="0" smtClean="0"/>
              <a:t> data is </a:t>
            </a:r>
            <a:r>
              <a:rPr lang="en-IN" dirty="0" err="1" smtClean="0"/>
              <a:t>conveted</a:t>
            </a:r>
            <a:r>
              <a:rPr lang="en-IN" dirty="0" smtClean="0"/>
              <a:t> into digital data by </a:t>
            </a:r>
            <a:r>
              <a:rPr lang="en-IN" dirty="0" err="1" smtClean="0"/>
              <a:t>Arduino</a:t>
            </a:r>
            <a:r>
              <a:rPr lang="en-IN" dirty="0" smtClean="0"/>
              <a:t> Uno.</a:t>
            </a:r>
          </a:p>
          <a:p>
            <a:r>
              <a:rPr lang="en-IN" dirty="0" smtClean="0"/>
              <a:t>This Digital data is sent to the cloud by using </a:t>
            </a:r>
            <a:r>
              <a:rPr lang="en-IN" dirty="0" err="1" smtClean="0"/>
              <a:t>wifi</a:t>
            </a:r>
            <a:r>
              <a:rPr lang="en-IN" dirty="0" smtClean="0"/>
              <a:t> module ESP 8266-01</a:t>
            </a:r>
          </a:p>
          <a:p>
            <a:r>
              <a:rPr lang="en-IN" dirty="0" smtClean="0"/>
              <a:t>The following data can be further processed.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929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25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6786610" cy="2428892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Circuit Diagram</a:t>
            </a:r>
          </a:p>
        </p:txBody>
      </p:sp>
      <p:pic>
        <p:nvPicPr>
          <p:cNvPr id="27650" name="Picture 2" descr="Circuit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500990" cy="500066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7500990" cy="4500594"/>
          </a:xfrm>
        </p:spPr>
        <p:txBody>
          <a:bodyPr>
            <a:norm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Connections: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8596" y="1571612"/>
            <a:ext cx="371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==&gt; LCD</a:t>
            </a:r>
            <a:endParaRPr lang="en-US" dirty="0" smtClean="0"/>
          </a:p>
          <a:p>
            <a:r>
              <a:rPr lang="en-US" dirty="0" smtClean="0"/>
              <a:t>GND ==&gt; GND</a:t>
            </a:r>
          </a:p>
          <a:p>
            <a:r>
              <a:rPr lang="en-US" dirty="0" smtClean="0"/>
              <a:t>5 V ==&gt; </a:t>
            </a:r>
            <a:r>
              <a:rPr lang="en-US" dirty="0" err="1" smtClean="0"/>
              <a:t>Vcc</a:t>
            </a:r>
            <a:endParaRPr lang="en-US" dirty="0" smtClean="0"/>
          </a:p>
          <a:p>
            <a:r>
              <a:rPr lang="en-US" dirty="0" smtClean="0"/>
              <a:t>D13 ==&gt; RS</a:t>
            </a:r>
          </a:p>
          <a:p>
            <a:r>
              <a:rPr lang="en-US" dirty="0" smtClean="0"/>
              <a:t>GND ==&gt; R/W</a:t>
            </a:r>
          </a:p>
          <a:p>
            <a:r>
              <a:rPr lang="en-US" dirty="0" smtClean="0"/>
              <a:t>D12 ==&gt; Enable</a:t>
            </a:r>
          </a:p>
          <a:p>
            <a:r>
              <a:rPr lang="en-US" dirty="0" smtClean="0"/>
              <a:t>D6 ==&gt; DB4</a:t>
            </a:r>
          </a:p>
          <a:p>
            <a:r>
              <a:rPr lang="en-US" dirty="0" smtClean="0"/>
              <a:t>D5 ==&gt; DB5</a:t>
            </a:r>
          </a:p>
          <a:p>
            <a:r>
              <a:rPr lang="en-US" dirty="0" smtClean="0"/>
              <a:t>D4 ==&gt; DB6</a:t>
            </a:r>
          </a:p>
          <a:p>
            <a:r>
              <a:rPr lang="en-US" dirty="0" smtClean="0"/>
              <a:t>D3 ==&gt; DB7</a:t>
            </a:r>
          </a:p>
          <a:p>
            <a:r>
              <a:rPr lang="en-US" dirty="0" smtClean="0"/>
              <a:t>5V ==&gt; LED+</a:t>
            </a:r>
          </a:p>
          <a:p>
            <a:r>
              <a:rPr lang="en-US" dirty="0" smtClean="0"/>
              <a:t>GND ==&gt; LED-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0496" y="1643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Arduino ==&gt; Gas sensor</a:t>
            </a:r>
            <a:endParaRPr lang="pt-BR" dirty="0" smtClean="0"/>
          </a:p>
          <a:p>
            <a:r>
              <a:rPr lang="pt-BR" dirty="0" smtClean="0"/>
              <a:t>GND ==&gt; GND</a:t>
            </a:r>
          </a:p>
          <a:p>
            <a:r>
              <a:rPr lang="pt-BR" dirty="0" smtClean="0"/>
              <a:t>3.3 V ==&gt; Vcc</a:t>
            </a:r>
          </a:p>
          <a:p>
            <a:r>
              <a:rPr lang="pt-BR" dirty="0" smtClean="0"/>
              <a:t>Analog0 ==&gt; A0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143372" y="33575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==&gt; ESP8266</a:t>
            </a:r>
            <a:endParaRPr lang="en-US" dirty="0" smtClean="0"/>
          </a:p>
          <a:p>
            <a:r>
              <a:rPr lang="en-US" dirty="0" smtClean="0"/>
              <a:t>D10 ==&gt;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D11 ==&gt; Rx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SETUP FOR DISEASE ANALYSIS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5572164" cy="290037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300" smtClean="0">
                <a:latin typeface="Calibri" pitchFamily="34" charset="0"/>
                <a:cs typeface="Times New Roman" pitchFamily="18" charset="0"/>
              </a:rPr>
              <a:t>     This </a:t>
            </a:r>
            <a:r>
              <a:rPr lang="en-IN" sz="2300" dirty="0" smtClean="0">
                <a:latin typeface="Calibri" pitchFamily="34" charset="0"/>
                <a:cs typeface="Times New Roman" pitchFamily="18" charset="0"/>
              </a:rPr>
              <a:t>setup can be used to determine if which gas is the major cause for a particular disease.</a:t>
            </a:r>
            <a:br>
              <a:rPr lang="en-IN" sz="2300" dirty="0" smtClean="0">
                <a:latin typeface="Calibri" pitchFamily="34" charset="0"/>
                <a:cs typeface="Times New Roman" pitchFamily="18" charset="0"/>
              </a:rPr>
            </a:br>
            <a:r>
              <a:rPr lang="en-IN" sz="2300" dirty="0" smtClean="0">
                <a:latin typeface="Calibri" pitchFamily="34" charset="0"/>
                <a:cs typeface="Times New Roman" pitchFamily="18" charset="0"/>
              </a:rPr>
              <a:t>(With the help of various gas sensors)</a:t>
            </a:r>
          </a:p>
          <a:p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Calibri" pitchFamily="34" charset="0"/>
                <a:cs typeface="Times New Roman" pitchFamily="18" charset="0"/>
              </a:rPr>
              <a:t/>
            </a:r>
            <a:br>
              <a:rPr lang="en-IN" sz="1800" dirty="0" smtClean="0">
                <a:latin typeface="Calibri" pitchFamily="34" charset="0"/>
                <a:cs typeface="Times New Roman" pitchFamily="18" charset="0"/>
              </a:rPr>
            </a:br>
            <a:endParaRPr lang="en-IN" sz="1800" dirty="0" smtClean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SETUP IN RESEARCH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</a:rPr>
              <a:t>Analysing the data to find the major cause of  pollution in certain region.</a:t>
            </a:r>
          </a:p>
          <a:p>
            <a:r>
              <a:rPr lang="en-IN" dirty="0" smtClean="0">
                <a:latin typeface="Calibri" pitchFamily="34" charset="0"/>
              </a:rPr>
              <a:t>Finding major </a:t>
            </a:r>
            <a:r>
              <a:rPr lang="en-IN" dirty="0" err="1" smtClean="0">
                <a:latin typeface="Calibri" pitchFamily="34" charset="0"/>
              </a:rPr>
              <a:t>contributers</a:t>
            </a:r>
            <a:r>
              <a:rPr lang="en-IN" dirty="0" smtClean="0">
                <a:latin typeface="Calibri" pitchFamily="34" charset="0"/>
              </a:rPr>
              <a:t> (various gases).</a:t>
            </a:r>
          </a:p>
          <a:p>
            <a:endParaRPr lang="en-IN" dirty="0" smtClean="0">
              <a:latin typeface="Calibri" pitchFamily="34" charset="0"/>
            </a:endParaRPr>
          </a:p>
          <a:p>
            <a:endParaRPr lang="en-IN" dirty="0" smtClean="0">
              <a:latin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1500174"/>
            <a:ext cx="3500462" cy="2214578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YOU....</a:t>
            </a:r>
            <a:endParaRPr lang="en-IN" sz="3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86050" y="5143512"/>
            <a:ext cx="5138750" cy="13304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27478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Why to check air quality?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People with asthma.</a:t>
            </a: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People with lung disease.</a:t>
            </a: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People with cardiovascular (heart) disease.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Common Air Pollutants</a:t>
            </a:r>
            <a:r>
              <a:rPr lang="en-US" sz="2800" b="1" dirty="0" smtClean="0">
                <a:solidFill>
                  <a:srgbClr val="FF3300"/>
                </a:solidFill>
              </a:rPr>
              <a:t/>
            </a:r>
            <a:br>
              <a:rPr lang="en-US" sz="2800" b="1" dirty="0" smtClean="0">
                <a:solidFill>
                  <a:srgbClr val="FF3300"/>
                </a:solidFill>
              </a:rPr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Particulate matter (PM10 and PM2.5)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Ozone (O3)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Nitrogen dioxide (NO2)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Carbon monoxide (CO)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Sulphur</a:t>
            </a:r>
            <a:r>
              <a:rPr lang="en-US" dirty="0" smtClean="0">
                <a:hlinkClick r:id="rId6"/>
              </a:rPr>
              <a:t> dioxide (SO2)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Required:</a:t>
            </a:r>
            <a:endParaRPr lang="en-IN" sz="4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29130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</a:t>
            </a:r>
          </a:p>
          <a:p>
            <a:r>
              <a:rPr lang="en-US" dirty="0" smtClean="0"/>
              <a:t>16x2 LCD </a:t>
            </a:r>
          </a:p>
          <a:p>
            <a:r>
              <a:rPr lang="en-US" dirty="0" smtClean="0"/>
              <a:t>MQ135 gas sensor </a:t>
            </a:r>
          </a:p>
          <a:p>
            <a:r>
              <a:rPr lang="en-US" dirty="0" smtClean="0"/>
              <a:t>ESP8266 module </a:t>
            </a:r>
          </a:p>
          <a:p>
            <a:r>
              <a:rPr lang="en-US" dirty="0" smtClean="0"/>
              <a:t>Breadboard </a:t>
            </a:r>
          </a:p>
          <a:p>
            <a:r>
              <a:rPr lang="en-US" dirty="0" smtClean="0"/>
              <a:t>Connecting wires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61435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Arduino</a:t>
            </a:r>
            <a:r>
              <a:rPr lang="en-US" b="1" dirty="0" smtClean="0"/>
              <a:t> Uno</a:t>
            </a:r>
            <a:endParaRPr lang="en-IN" dirty="0"/>
          </a:p>
        </p:txBody>
      </p:sp>
      <p:pic>
        <p:nvPicPr>
          <p:cNvPr id="35842" name="Picture 2" descr="Arduino U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714908" cy="326551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3682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4757742" cy="47147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16X2 Character LCD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4818" name="Picture 2" descr="16x2 LC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857364"/>
            <a:ext cx="6000792" cy="3696489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1539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5257808" cy="75723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ESP8266 Wi-Fi Module</a:t>
            </a:r>
            <a:endParaRPr lang="en-IN" dirty="0"/>
          </a:p>
        </p:txBody>
      </p:sp>
      <p:pic>
        <p:nvPicPr>
          <p:cNvPr id="32770" name="Picture 2" descr="https://hackster.imgix.net/uploads/attachments/472869/i4_MVbWLRb5KH.png?auto=compress%2Cformat&amp;w=1280&amp;h=960&amp;fit=m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648108" cy="285752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sz="2700" dirty="0" err="1" smtClean="0">
                <a:solidFill>
                  <a:schemeClr val="accent3">
                    <a:lumMod val="50000"/>
                  </a:schemeClr>
                </a:solidFill>
              </a:rPr>
              <a:t>pinout</a:t>
            </a:r>
            <a:r>
              <a:rPr lang="en-US" sz="2700" dirty="0" smtClean="0">
                <a:solidFill>
                  <a:schemeClr val="accent3">
                    <a:lumMod val="50000"/>
                  </a:schemeClr>
                </a:solidFill>
              </a:rPr>
              <a:t> is as follows for the common ESP-01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VCC, Voltage (+3.3 V; can handle up to 3.6 V)</a:t>
            </a:r>
          </a:p>
          <a:p>
            <a:r>
              <a:rPr lang="en-US" sz="1800" dirty="0" smtClean="0"/>
              <a:t>GND, Ground (0 V)</a:t>
            </a:r>
          </a:p>
          <a:p>
            <a:r>
              <a:rPr lang="en-US" sz="1800" dirty="0" smtClean="0"/>
              <a:t>RX, Receive data bit X</a:t>
            </a:r>
          </a:p>
          <a:p>
            <a:r>
              <a:rPr lang="en-US" sz="1800" dirty="0" smtClean="0"/>
              <a:t>TX, Transmit data bit X</a:t>
            </a:r>
          </a:p>
          <a:p>
            <a:r>
              <a:rPr lang="en-US" sz="1800" dirty="0" smtClean="0"/>
              <a:t>CH_PD, Chip power-down</a:t>
            </a:r>
          </a:p>
          <a:p>
            <a:r>
              <a:rPr lang="en-US" sz="1800" dirty="0" smtClean="0"/>
              <a:t>RST, Reset</a:t>
            </a:r>
          </a:p>
          <a:p>
            <a:r>
              <a:rPr lang="en-US" sz="1800" dirty="0" smtClean="0"/>
              <a:t>GPIO 0, General-purpose input/output No. 0</a:t>
            </a:r>
          </a:p>
          <a:p>
            <a:r>
              <a:rPr lang="en-US" sz="1800" dirty="0" smtClean="0"/>
              <a:t>GPIO 2, General-purpose input/output No. 2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1539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714356"/>
            <a:ext cx="4471990" cy="61435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MQ-135 Gas sensor</a:t>
            </a:r>
            <a:endParaRPr lang="en-IN" dirty="0"/>
          </a:p>
        </p:txBody>
      </p:sp>
      <p:pic>
        <p:nvPicPr>
          <p:cNvPr id="31746" name="Picture 2" descr="MQ-135 Sen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4214842" cy="344517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470</TotalTime>
  <Words>348</Words>
  <Application>Microsoft Office PowerPoint</Application>
  <PresentationFormat>On-screen Show (4:3)</PresentationFormat>
  <Paragraphs>80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     Air quality monitoring                           system                                  Graphic Era deemed to be University                                                       Dehradun </vt:lpstr>
      <vt:lpstr>Why to check air quality? </vt:lpstr>
      <vt:lpstr> Common Air Pollutants </vt:lpstr>
      <vt:lpstr>Components Required:</vt:lpstr>
      <vt:lpstr>Hardware</vt:lpstr>
      <vt:lpstr>PowerPoint Presentation</vt:lpstr>
      <vt:lpstr>PowerPoint Presentation</vt:lpstr>
      <vt:lpstr>The pinout is as follows for the common ESP-01 module: </vt:lpstr>
      <vt:lpstr>PowerPoint Presentation</vt:lpstr>
      <vt:lpstr>Selection Guide:</vt:lpstr>
      <vt:lpstr>PowerPoint Presentation</vt:lpstr>
      <vt:lpstr>Software Required</vt:lpstr>
      <vt:lpstr>PowerPoint Presentation</vt:lpstr>
      <vt:lpstr>PowerPoint Presentation</vt:lpstr>
      <vt:lpstr>PowerPoint Presentation</vt:lpstr>
      <vt:lpstr>USE OF SETUP FOR DISEASE ANALYSIS</vt:lpstr>
      <vt:lpstr>USE OF SETUP IN RESEARCH</vt:lpstr>
      <vt:lpstr>THANK YOU....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jeet tewatia</cp:lastModifiedBy>
  <cp:revision>56</cp:revision>
  <dcterms:created xsi:type="dcterms:W3CDTF">2016-10-09T05:51:30Z</dcterms:created>
  <dcterms:modified xsi:type="dcterms:W3CDTF">2019-04-30T04:11:33Z</dcterms:modified>
</cp:coreProperties>
</file>