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Montserrat Bold" charset="1" panose="00000800000000000000"/>
      <p:regular r:id="rId23"/>
    </p:embeddedFont>
    <p:embeddedFont>
      <p:font typeface="Montserrat Ultra-Bold" charset="1" panose="000009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sp>
        <p:nvSpPr>
          <p:cNvPr name="TextBox 3" id="3"/>
          <p:cNvSpPr txBox="true"/>
          <p:nvPr/>
        </p:nvSpPr>
        <p:spPr>
          <a:xfrm rot="0">
            <a:off x="3232860" y="3448050"/>
            <a:ext cx="10789232" cy="1695450"/>
          </a:xfrm>
          <a:prstGeom prst="rect">
            <a:avLst/>
          </a:prstGeom>
        </p:spPr>
        <p:txBody>
          <a:bodyPr anchor="t" rtlCol="false" tIns="0" lIns="0" bIns="0" rIns="0">
            <a:spAutoFit/>
          </a:bodyPr>
          <a:lstStyle/>
          <a:p>
            <a:pPr algn="just">
              <a:lnSpc>
                <a:spcPts val="6600"/>
              </a:lnSpc>
            </a:pPr>
            <a:r>
              <a:rPr lang="en-US" b="true" sz="6000" spc="-162">
                <a:solidFill>
                  <a:srgbClr val="272525"/>
                </a:solidFill>
                <a:latin typeface="Montserrat Bold"/>
                <a:ea typeface="Montserrat Bold"/>
                <a:cs typeface="Montserrat Bold"/>
                <a:sym typeface="Montserrat Bold"/>
              </a:rPr>
              <a:t>Exploratory Data analysis Of Housing Data</a:t>
            </a:r>
          </a:p>
        </p:txBody>
      </p:sp>
      <p:sp>
        <p:nvSpPr>
          <p:cNvPr name="TextBox 4" id="4"/>
          <p:cNvSpPr txBox="true"/>
          <p:nvPr/>
        </p:nvSpPr>
        <p:spPr>
          <a:xfrm rot="0">
            <a:off x="10584116" y="8439785"/>
            <a:ext cx="8921522" cy="1589405"/>
          </a:xfrm>
          <a:prstGeom prst="rect">
            <a:avLst/>
          </a:prstGeom>
        </p:spPr>
        <p:txBody>
          <a:bodyPr anchor="t" rtlCol="false" tIns="0" lIns="0" bIns="0" rIns="0">
            <a:spAutoFit/>
          </a:bodyPr>
          <a:lstStyle/>
          <a:p>
            <a:pPr algn="l">
              <a:lnSpc>
                <a:spcPts val="3219"/>
              </a:lnSpc>
            </a:pPr>
            <a:r>
              <a:rPr lang="en-US" sz="2299" spc="114" b="true">
                <a:solidFill>
                  <a:srgbClr val="000000"/>
                </a:solidFill>
                <a:latin typeface="Montserrat Bold"/>
                <a:ea typeface="Montserrat Bold"/>
                <a:cs typeface="Montserrat Bold"/>
                <a:sym typeface="Montserrat Bold"/>
              </a:rPr>
              <a:t>PRESENTED BY: JEEVANANTHAM.R</a:t>
            </a:r>
          </a:p>
          <a:p>
            <a:pPr algn="l">
              <a:lnSpc>
                <a:spcPts val="3219"/>
              </a:lnSpc>
            </a:pPr>
            <a:r>
              <a:rPr lang="en-US" sz="2299" spc="114" b="true">
                <a:solidFill>
                  <a:srgbClr val="000000"/>
                </a:solidFill>
                <a:latin typeface="Montserrat Bold"/>
                <a:ea typeface="Montserrat Bold"/>
                <a:cs typeface="Montserrat Bold"/>
                <a:sym typeface="Montserrat Bold"/>
              </a:rPr>
              <a:t>DATE:26/07/2025</a:t>
            </a:r>
          </a:p>
          <a:p>
            <a:pPr algn="l">
              <a:lnSpc>
                <a:spcPts val="3219"/>
              </a:lnSpc>
            </a:pPr>
            <a:r>
              <a:rPr lang="en-US" sz="2299" spc="114" b="true">
                <a:solidFill>
                  <a:srgbClr val="000000"/>
                </a:solidFill>
                <a:latin typeface="Montserrat Bold"/>
                <a:ea typeface="Montserrat Bold"/>
                <a:cs typeface="Montserrat Bold"/>
                <a:sym typeface="Montserrat Bold"/>
              </a:rPr>
              <a:t>COURSE:DATA ANALYST AND DATA SCIENTIST</a:t>
            </a:r>
          </a:p>
          <a:p>
            <a:pPr algn="l">
              <a:lnSpc>
                <a:spcPts val="3219"/>
              </a:lnSpc>
            </a:pPr>
            <a:r>
              <a:rPr lang="en-US" sz="2299" spc="114" b="true">
                <a:solidFill>
                  <a:srgbClr val="000000"/>
                </a:solidFill>
                <a:latin typeface="Montserrat Bold"/>
                <a:ea typeface="Montserrat Bold"/>
                <a:cs typeface="Montserrat Bold"/>
                <a:sym typeface="Montserrat Bold"/>
              </a:rPr>
              <a:t>BATCH:RP-36,MAY BATCH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5400000">
            <a:off x="1645366" y="5005888"/>
            <a:ext cx="10720703" cy="275224"/>
            <a:chOff x="0" y="0"/>
            <a:chExt cx="2823560" cy="72487"/>
          </a:xfrm>
        </p:grpSpPr>
        <p:sp>
          <p:nvSpPr>
            <p:cNvPr name="Freeform 4" id="4"/>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5" id="5"/>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7996668" y="1727388"/>
            <a:ext cx="6552442" cy="5934412"/>
          </a:xfrm>
          <a:custGeom>
            <a:avLst/>
            <a:gdLst/>
            <a:ahLst/>
            <a:cxnLst/>
            <a:rect r="r" b="b" t="t" l="l"/>
            <a:pathLst>
              <a:path h="5934412" w="6552442">
                <a:moveTo>
                  <a:pt x="0" y="0"/>
                </a:moveTo>
                <a:lnTo>
                  <a:pt x="6552443" y="0"/>
                </a:lnTo>
                <a:lnTo>
                  <a:pt x="6552443" y="5934412"/>
                </a:lnTo>
                <a:lnTo>
                  <a:pt x="0" y="5934412"/>
                </a:lnTo>
                <a:lnTo>
                  <a:pt x="0" y="0"/>
                </a:lnTo>
                <a:close/>
              </a:path>
            </a:pathLst>
          </a:custGeom>
          <a:blipFill>
            <a:blip r:embed="rId3"/>
            <a:stretch>
              <a:fillRect l="0" t="-672" r="0" b="-672"/>
            </a:stretch>
          </a:blipFill>
        </p:spPr>
      </p:sp>
      <p:sp>
        <p:nvSpPr>
          <p:cNvPr name="Freeform 7" id="7"/>
          <p:cNvSpPr/>
          <p:nvPr/>
        </p:nvSpPr>
        <p:spPr>
          <a:xfrm flipH="false" flipV="false" rot="0">
            <a:off x="7996668" y="7976125"/>
            <a:ext cx="10145120" cy="811610"/>
          </a:xfrm>
          <a:custGeom>
            <a:avLst/>
            <a:gdLst/>
            <a:ahLst/>
            <a:cxnLst/>
            <a:rect r="r" b="b" t="t" l="l"/>
            <a:pathLst>
              <a:path h="811610" w="10145120">
                <a:moveTo>
                  <a:pt x="0" y="0"/>
                </a:moveTo>
                <a:lnTo>
                  <a:pt x="10145120" y="0"/>
                </a:lnTo>
                <a:lnTo>
                  <a:pt x="10145120" y="811610"/>
                </a:lnTo>
                <a:lnTo>
                  <a:pt x="0" y="811610"/>
                </a:lnTo>
                <a:lnTo>
                  <a:pt x="0" y="0"/>
                </a:lnTo>
                <a:close/>
              </a:path>
            </a:pathLst>
          </a:custGeom>
          <a:blipFill>
            <a:blip r:embed="rId4"/>
            <a:stretch>
              <a:fillRect l="0" t="0" r="0" b="0"/>
            </a:stretch>
          </a:blipFill>
        </p:spPr>
      </p:sp>
      <p:sp>
        <p:nvSpPr>
          <p:cNvPr name="TextBox 8" id="8"/>
          <p:cNvSpPr txBox="true"/>
          <p:nvPr/>
        </p:nvSpPr>
        <p:spPr>
          <a:xfrm rot="0">
            <a:off x="-1811813" y="4587875"/>
            <a:ext cx="10480000"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STATISTICAL ANALYSIS</a:t>
            </a:r>
          </a:p>
        </p:txBody>
      </p:sp>
      <p:sp>
        <p:nvSpPr>
          <p:cNvPr name="TextBox 9" id="9"/>
          <p:cNvSpPr txBox="true"/>
          <p:nvPr/>
        </p:nvSpPr>
        <p:spPr>
          <a:xfrm rot="0">
            <a:off x="7547812" y="1057275"/>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Anova Test: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0">
            <a:off x="18240375" y="-394164"/>
            <a:ext cx="47625" cy="10681164"/>
            <a:chOff x="0" y="0"/>
            <a:chExt cx="12543" cy="2813146"/>
          </a:xfrm>
        </p:grpSpPr>
        <p:sp>
          <p:nvSpPr>
            <p:cNvPr name="Freeform 4" id="4"/>
            <p:cNvSpPr/>
            <p:nvPr/>
          </p:nvSpPr>
          <p:spPr>
            <a:xfrm flipH="false" flipV="false" rot="0">
              <a:off x="0" y="0"/>
              <a:ext cx="12543" cy="2813146"/>
            </a:xfrm>
            <a:custGeom>
              <a:avLst/>
              <a:gdLst/>
              <a:ahLst/>
              <a:cxnLst/>
              <a:rect r="r" b="b" t="t" l="l"/>
              <a:pathLst>
                <a:path h="2813146" w="12543">
                  <a:moveTo>
                    <a:pt x="6272" y="0"/>
                  </a:moveTo>
                  <a:lnTo>
                    <a:pt x="6272" y="0"/>
                  </a:lnTo>
                  <a:cubicBezTo>
                    <a:pt x="7935" y="0"/>
                    <a:pt x="9530" y="661"/>
                    <a:pt x="10706" y="1837"/>
                  </a:cubicBezTo>
                  <a:cubicBezTo>
                    <a:pt x="11882" y="3013"/>
                    <a:pt x="12543" y="4608"/>
                    <a:pt x="12543" y="6272"/>
                  </a:cubicBezTo>
                  <a:lnTo>
                    <a:pt x="12543" y="2806875"/>
                  </a:lnTo>
                  <a:cubicBezTo>
                    <a:pt x="12543" y="2808538"/>
                    <a:pt x="11882" y="2810133"/>
                    <a:pt x="10706" y="2811309"/>
                  </a:cubicBezTo>
                  <a:cubicBezTo>
                    <a:pt x="9530" y="2812485"/>
                    <a:pt x="7935" y="2813146"/>
                    <a:pt x="6272" y="2813146"/>
                  </a:cubicBezTo>
                  <a:lnTo>
                    <a:pt x="6272" y="2813146"/>
                  </a:lnTo>
                  <a:cubicBezTo>
                    <a:pt x="4608" y="2813146"/>
                    <a:pt x="3013" y="2812485"/>
                    <a:pt x="1837" y="2811309"/>
                  </a:cubicBezTo>
                  <a:cubicBezTo>
                    <a:pt x="661" y="2810133"/>
                    <a:pt x="0" y="2808538"/>
                    <a:pt x="0" y="2806875"/>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5" id="5"/>
            <p:cNvSpPr txBox="true"/>
            <p:nvPr/>
          </p:nvSpPr>
          <p:spPr>
            <a:xfrm>
              <a:off x="0" y="-57150"/>
              <a:ext cx="12543" cy="2870296"/>
            </a:xfrm>
            <a:prstGeom prst="rect">
              <a:avLst/>
            </a:prstGeom>
          </p:spPr>
          <p:txBody>
            <a:bodyPr anchor="ctr" rtlCol="false" tIns="50800" lIns="50800" bIns="50800" rIns="50800"/>
            <a:lstStyle/>
            <a:p>
              <a:pPr algn="ctr">
                <a:lnSpc>
                  <a:spcPts val="3532"/>
                </a:lnSpc>
              </a:pPr>
            </a:p>
          </p:txBody>
        </p:sp>
      </p:grpSp>
      <p:grpSp>
        <p:nvGrpSpPr>
          <p:cNvPr name="Group 6" id="6"/>
          <p:cNvGrpSpPr/>
          <p:nvPr/>
        </p:nvGrpSpPr>
        <p:grpSpPr>
          <a:xfrm rot="5400000">
            <a:off x="1645366" y="5005888"/>
            <a:ext cx="10720703" cy="275224"/>
            <a:chOff x="0" y="0"/>
            <a:chExt cx="2823560" cy="72487"/>
          </a:xfrm>
        </p:grpSpPr>
        <p:sp>
          <p:nvSpPr>
            <p:cNvPr name="Freeform 7" id="7"/>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8" id="8"/>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7813356" y="4382791"/>
            <a:ext cx="9239789" cy="5497674"/>
          </a:xfrm>
          <a:custGeom>
            <a:avLst/>
            <a:gdLst/>
            <a:ahLst/>
            <a:cxnLst/>
            <a:rect r="r" b="b" t="t" l="l"/>
            <a:pathLst>
              <a:path h="5497674" w="9239789">
                <a:moveTo>
                  <a:pt x="0" y="0"/>
                </a:moveTo>
                <a:lnTo>
                  <a:pt x="9239789" y="0"/>
                </a:lnTo>
                <a:lnTo>
                  <a:pt x="9239789" y="5497674"/>
                </a:lnTo>
                <a:lnTo>
                  <a:pt x="0" y="5497674"/>
                </a:lnTo>
                <a:lnTo>
                  <a:pt x="0" y="0"/>
                </a:lnTo>
                <a:close/>
              </a:path>
            </a:pathLst>
          </a:custGeom>
          <a:blipFill>
            <a:blip r:embed="rId3"/>
            <a:stretch>
              <a:fillRect l="0" t="0" r="0" b="0"/>
            </a:stretch>
          </a:blipFill>
        </p:spPr>
      </p:sp>
      <p:sp>
        <p:nvSpPr>
          <p:cNvPr name="TextBox 10" id="10"/>
          <p:cNvSpPr txBox="true"/>
          <p:nvPr/>
        </p:nvSpPr>
        <p:spPr>
          <a:xfrm rot="0">
            <a:off x="-2159544" y="4656204"/>
            <a:ext cx="10789232"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DATA VISUALIZATION</a:t>
            </a:r>
          </a:p>
        </p:txBody>
      </p:sp>
      <p:sp>
        <p:nvSpPr>
          <p:cNvPr name="TextBox 11" id="11"/>
          <p:cNvSpPr txBox="true"/>
          <p:nvPr/>
        </p:nvSpPr>
        <p:spPr>
          <a:xfrm rot="0">
            <a:off x="7341657" y="1057275"/>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It is the art and science of turning raw data into visual formats.</a:t>
            </a:r>
          </a:p>
        </p:txBody>
      </p:sp>
      <p:sp>
        <p:nvSpPr>
          <p:cNvPr name="TextBox 12" id="12"/>
          <p:cNvSpPr txBox="true"/>
          <p:nvPr/>
        </p:nvSpPr>
        <p:spPr>
          <a:xfrm rot="0">
            <a:off x="7341657" y="2261065"/>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Simplifies complex data : Helps to make sense of huge datasets quickly.</a:t>
            </a:r>
          </a:p>
        </p:txBody>
      </p:sp>
      <p:sp>
        <p:nvSpPr>
          <p:cNvPr name="TextBox 13" id="13"/>
          <p:cNvSpPr txBox="true"/>
          <p:nvPr/>
        </p:nvSpPr>
        <p:spPr>
          <a:xfrm rot="0">
            <a:off x="7341657" y="3449109"/>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Supports decisions : Easier to spot opportunities or issues and act accordingly.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5400000">
            <a:off x="1645366" y="5005888"/>
            <a:ext cx="10720703" cy="275224"/>
            <a:chOff x="0" y="0"/>
            <a:chExt cx="2823560" cy="72487"/>
          </a:xfrm>
        </p:grpSpPr>
        <p:sp>
          <p:nvSpPr>
            <p:cNvPr name="Freeform 4" id="4"/>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5" id="5"/>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8777417" y="1180325"/>
            <a:ext cx="5019872" cy="4031503"/>
          </a:xfrm>
          <a:custGeom>
            <a:avLst/>
            <a:gdLst/>
            <a:ahLst/>
            <a:cxnLst/>
            <a:rect r="r" b="b" t="t" l="l"/>
            <a:pathLst>
              <a:path h="4031503" w="5019872">
                <a:moveTo>
                  <a:pt x="0" y="0"/>
                </a:moveTo>
                <a:lnTo>
                  <a:pt x="5019872" y="0"/>
                </a:lnTo>
                <a:lnTo>
                  <a:pt x="5019872" y="4031504"/>
                </a:lnTo>
                <a:lnTo>
                  <a:pt x="0" y="4031504"/>
                </a:lnTo>
                <a:lnTo>
                  <a:pt x="0" y="0"/>
                </a:lnTo>
                <a:close/>
              </a:path>
            </a:pathLst>
          </a:custGeom>
          <a:blipFill>
            <a:blip r:embed="rId3"/>
            <a:stretch>
              <a:fillRect l="0" t="0" r="0" b="0"/>
            </a:stretch>
          </a:blipFill>
        </p:spPr>
      </p:sp>
      <p:sp>
        <p:nvSpPr>
          <p:cNvPr name="Freeform 7" id="7"/>
          <p:cNvSpPr/>
          <p:nvPr/>
        </p:nvSpPr>
        <p:spPr>
          <a:xfrm flipH="false" flipV="false" rot="0">
            <a:off x="8832947" y="5364229"/>
            <a:ext cx="4964343" cy="4674508"/>
          </a:xfrm>
          <a:custGeom>
            <a:avLst/>
            <a:gdLst/>
            <a:ahLst/>
            <a:cxnLst/>
            <a:rect r="r" b="b" t="t" l="l"/>
            <a:pathLst>
              <a:path h="4674508" w="4964343">
                <a:moveTo>
                  <a:pt x="0" y="0"/>
                </a:moveTo>
                <a:lnTo>
                  <a:pt x="4964342" y="0"/>
                </a:lnTo>
                <a:lnTo>
                  <a:pt x="4964342" y="4674508"/>
                </a:lnTo>
                <a:lnTo>
                  <a:pt x="0" y="4674508"/>
                </a:lnTo>
                <a:lnTo>
                  <a:pt x="0" y="0"/>
                </a:lnTo>
                <a:close/>
              </a:path>
            </a:pathLst>
          </a:custGeom>
          <a:blipFill>
            <a:blip r:embed="rId4"/>
            <a:stretch>
              <a:fillRect l="0" t="0" r="0" b="0"/>
            </a:stretch>
          </a:blipFill>
        </p:spPr>
      </p:sp>
      <p:sp>
        <p:nvSpPr>
          <p:cNvPr name="TextBox 8" id="8"/>
          <p:cNvSpPr txBox="true"/>
          <p:nvPr/>
        </p:nvSpPr>
        <p:spPr>
          <a:xfrm rot="0">
            <a:off x="-2159544" y="4656204"/>
            <a:ext cx="10789232"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UNIVARIATE ANALYSIS</a:t>
            </a:r>
          </a:p>
        </p:txBody>
      </p:sp>
      <p:sp>
        <p:nvSpPr>
          <p:cNvPr name="TextBox 9" id="9"/>
          <p:cNvSpPr txBox="true"/>
          <p:nvPr/>
        </p:nvSpPr>
        <p:spPr>
          <a:xfrm rot="0">
            <a:off x="7321041" y="333375"/>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It is a type of data analysis that looks at just one variable at a time.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5400000">
            <a:off x="1645366" y="5005888"/>
            <a:ext cx="10720703" cy="275224"/>
            <a:chOff x="0" y="0"/>
            <a:chExt cx="2823560" cy="72487"/>
          </a:xfrm>
        </p:grpSpPr>
        <p:sp>
          <p:nvSpPr>
            <p:cNvPr name="Freeform 4" id="4"/>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5" id="5"/>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7998176" y="1186887"/>
            <a:ext cx="6648872" cy="4213723"/>
          </a:xfrm>
          <a:custGeom>
            <a:avLst/>
            <a:gdLst/>
            <a:ahLst/>
            <a:cxnLst/>
            <a:rect r="r" b="b" t="t" l="l"/>
            <a:pathLst>
              <a:path h="4213723" w="6648872">
                <a:moveTo>
                  <a:pt x="0" y="0"/>
                </a:moveTo>
                <a:lnTo>
                  <a:pt x="6648872" y="0"/>
                </a:lnTo>
                <a:lnTo>
                  <a:pt x="6648872" y="4213723"/>
                </a:lnTo>
                <a:lnTo>
                  <a:pt x="0" y="4213723"/>
                </a:lnTo>
                <a:lnTo>
                  <a:pt x="0" y="0"/>
                </a:lnTo>
                <a:close/>
              </a:path>
            </a:pathLst>
          </a:custGeom>
          <a:blipFill>
            <a:blip r:embed="rId3"/>
            <a:stretch>
              <a:fillRect l="0" t="0" r="0" b="0"/>
            </a:stretch>
          </a:blipFill>
        </p:spPr>
      </p:sp>
      <p:sp>
        <p:nvSpPr>
          <p:cNvPr name="Freeform 7" id="7"/>
          <p:cNvSpPr/>
          <p:nvPr/>
        </p:nvSpPr>
        <p:spPr>
          <a:xfrm flipH="false" flipV="false" rot="0">
            <a:off x="7998176" y="5562535"/>
            <a:ext cx="5525437" cy="4500339"/>
          </a:xfrm>
          <a:custGeom>
            <a:avLst/>
            <a:gdLst/>
            <a:ahLst/>
            <a:cxnLst/>
            <a:rect r="r" b="b" t="t" l="l"/>
            <a:pathLst>
              <a:path h="4500339" w="5525437">
                <a:moveTo>
                  <a:pt x="0" y="0"/>
                </a:moveTo>
                <a:lnTo>
                  <a:pt x="5525437" y="0"/>
                </a:lnTo>
                <a:lnTo>
                  <a:pt x="5525437" y="4500339"/>
                </a:lnTo>
                <a:lnTo>
                  <a:pt x="0" y="4500339"/>
                </a:lnTo>
                <a:lnTo>
                  <a:pt x="0" y="0"/>
                </a:lnTo>
                <a:close/>
              </a:path>
            </a:pathLst>
          </a:custGeom>
          <a:blipFill>
            <a:blip r:embed="rId4"/>
            <a:stretch>
              <a:fillRect l="0" t="0" r="-1492" b="0"/>
            </a:stretch>
          </a:blipFill>
        </p:spPr>
      </p:sp>
      <p:sp>
        <p:nvSpPr>
          <p:cNvPr name="TextBox 8" id="8"/>
          <p:cNvSpPr txBox="true"/>
          <p:nvPr/>
        </p:nvSpPr>
        <p:spPr>
          <a:xfrm rot="0">
            <a:off x="-2159544" y="4656204"/>
            <a:ext cx="10789232"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BIVARIATE ANALYSIS</a:t>
            </a:r>
          </a:p>
        </p:txBody>
      </p:sp>
      <p:sp>
        <p:nvSpPr>
          <p:cNvPr name="TextBox 9" id="9"/>
          <p:cNvSpPr txBox="true"/>
          <p:nvPr/>
        </p:nvSpPr>
        <p:spPr>
          <a:xfrm rot="0">
            <a:off x="7362272" y="333375"/>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It is all about exploring the relationship between two variables.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5400000">
            <a:off x="1645366" y="5005888"/>
            <a:ext cx="10720703" cy="275224"/>
            <a:chOff x="0" y="0"/>
            <a:chExt cx="2823560" cy="72487"/>
          </a:xfrm>
        </p:grpSpPr>
        <p:sp>
          <p:nvSpPr>
            <p:cNvPr name="Freeform 4" id="4"/>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5" id="5"/>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7804691" y="1202221"/>
            <a:ext cx="8208235" cy="4729995"/>
          </a:xfrm>
          <a:custGeom>
            <a:avLst/>
            <a:gdLst/>
            <a:ahLst/>
            <a:cxnLst/>
            <a:rect r="r" b="b" t="t" l="l"/>
            <a:pathLst>
              <a:path h="4729995" w="8208235">
                <a:moveTo>
                  <a:pt x="0" y="0"/>
                </a:moveTo>
                <a:lnTo>
                  <a:pt x="8208235" y="0"/>
                </a:lnTo>
                <a:lnTo>
                  <a:pt x="8208235" y="4729995"/>
                </a:lnTo>
                <a:lnTo>
                  <a:pt x="0" y="4729995"/>
                </a:lnTo>
                <a:lnTo>
                  <a:pt x="0" y="0"/>
                </a:lnTo>
                <a:close/>
              </a:path>
            </a:pathLst>
          </a:custGeom>
          <a:blipFill>
            <a:blip r:embed="rId3"/>
            <a:stretch>
              <a:fillRect l="0" t="0" r="0" b="0"/>
            </a:stretch>
          </a:blipFill>
        </p:spPr>
      </p:sp>
      <p:sp>
        <p:nvSpPr>
          <p:cNvPr name="Freeform 7" id="7"/>
          <p:cNvSpPr/>
          <p:nvPr/>
        </p:nvSpPr>
        <p:spPr>
          <a:xfrm flipH="false" flipV="false" rot="0">
            <a:off x="7804691" y="6103666"/>
            <a:ext cx="8208235" cy="4104117"/>
          </a:xfrm>
          <a:custGeom>
            <a:avLst/>
            <a:gdLst/>
            <a:ahLst/>
            <a:cxnLst/>
            <a:rect r="r" b="b" t="t" l="l"/>
            <a:pathLst>
              <a:path h="4104117" w="8208235">
                <a:moveTo>
                  <a:pt x="0" y="0"/>
                </a:moveTo>
                <a:lnTo>
                  <a:pt x="8208235" y="0"/>
                </a:lnTo>
                <a:lnTo>
                  <a:pt x="8208235" y="4104117"/>
                </a:lnTo>
                <a:lnTo>
                  <a:pt x="0" y="4104117"/>
                </a:lnTo>
                <a:lnTo>
                  <a:pt x="0" y="0"/>
                </a:lnTo>
                <a:close/>
              </a:path>
            </a:pathLst>
          </a:custGeom>
          <a:blipFill>
            <a:blip r:embed="rId4"/>
            <a:stretch>
              <a:fillRect l="0" t="0" r="0" b="0"/>
            </a:stretch>
          </a:blipFill>
        </p:spPr>
      </p:sp>
      <p:sp>
        <p:nvSpPr>
          <p:cNvPr name="TextBox 8" id="8"/>
          <p:cNvSpPr txBox="true"/>
          <p:nvPr/>
        </p:nvSpPr>
        <p:spPr>
          <a:xfrm rot="0">
            <a:off x="-1396771" y="4718050"/>
            <a:ext cx="9717227"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MULTIVARIATE ANALYSIS</a:t>
            </a:r>
          </a:p>
        </p:txBody>
      </p:sp>
      <p:sp>
        <p:nvSpPr>
          <p:cNvPr name="TextBox 9" id="9"/>
          <p:cNvSpPr txBox="true"/>
          <p:nvPr/>
        </p:nvSpPr>
        <p:spPr>
          <a:xfrm rot="0">
            <a:off x="7362272" y="333375"/>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It involves more than two variables for observation. Predict outcomes based on multiple factors.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5400000">
            <a:off x="1645366" y="5005888"/>
            <a:ext cx="10720703" cy="275224"/>
            <a:chOff x="0" y="0"/>
            <a:chExt cx="2823560" cy="72487"/>
          </a:xfrm>
        </p:grpSpPr>
        <p:sp>
          <p:nvSpPr>
            <p:cNvPr name="Freeform 4" id="4"/>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5" id="5"/>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396771" y="4718050"/>
            <a:ext cx="9717227"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INSIGHTS</a:t>
            </a:r>
          </a:p>
        </p:txBody>
      </p:sp>
      <p:sp>
        <p:nvSpPr>
          <p:cNvPr name="TextBox 7" id="7"/>
          <p:cNvSpPr txBox="true"/>
          <p:nvPr/>
        </p:nvSpPr>
        <p:spPr>
          <a:xfrm rot="0">
            <a:off x="7362272" y="330621"/>
            <a:ext cx="10144414" cy="13811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Total square area of the building is strongly connected with the price. since, the larger square area has the demand of higher sales price.</a:t>
            </a:r>
          </a:p>
          <a:p>
            <a:pPr algn="l">
              <a:lnSpc>
                <a:spcPts val="2700"/>
              </a:lnSpc>
            </a:pPr>
          </a:p>
        </p:txBody>
      </p:sp>
      <p:sp>
        <p:nvSpPr>
          <p:cNvPr name="TextBox 8" id="8"/>
          <p:cNvSpPr txBox="true"/>
          <p:nvPr/>
        </p:nvSpPr>
        <p:spPr>
          <a:xfrm rot="0">
            <a:off x="7362272" y="1578396"/>
            <a:ext cx="10268107"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 bedrooms with 3 and 4 has the highest rate of sales.</a:t>
            </a:r>
          </a:p>
          <a:p>
            <a:pPr algn="l">
              <a:lnSpc>
                <a:spcPts val="2700"/>
              </a:lnSpc>
            </a:pPr>
          </a:p>
        </p:txBody>
      </p:sp>
      <p:sp>
        <p:nvSpPr>
          <p:cNvPr name="TextBox 9" id="9"/>
          <p:cNvSpPr txBox="true"/>
          <p:nvPr/>
        </p:nvSpPr>
        <p:spPr>
          <a:xfrm rot="0">
            <a:off x="7362272" y="2178603"/>
            <a:ext cx="10268107"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 bathrooms with 2 and 3 has the highest rate of sales.</a:t>
            </a:r>
          </a:p>
          <a:p>
            <a:pPr algn="l">
              <a:lnSpc>
                <a:spcPts val="2700"/>
              </a:lnSpc>
            </a:pPr>
          </a:p>
        </p:txBody>
      </p:sp>
      <p:sp>
        <p:nvSpPr>
          <p:cNvPr name="TextBox 10" id="10"/>
          <p:cNvSpPr txBox="true"/>
          <p:nvPr/>
        </p:nvSpPr>
        <p:spPr>
          <a:xfrm rot="0">
            <a:off x="7362272" y="3026196"/>
            <a:ext cx="10268107" cy="10382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More customers have the potential to buy the total number of rooms with 6.</a:t>
            </a:r>
          </a:p>
          <a:p>
            <a:pPr algn="l">
              <a:lnSpc>
                <a:spcPts val="2700"/>
              </a:lnSpc>
            </a:pPr>
          </a:p>
        </p:txBody>
      </p:sp>
      <p:sp>
        <p:nvSpPr>
          <p:cNvPr name="TextBox 11" id="11"/>
          <p:cNvSpPr txBox="true"/>
          <p:nvPr/>
        </p:nvSpPr>
        <p:spPr>
          <a:xfrm rot="0">
            <a:off x="7362272" y="4092996"/>
            <a:ext cx="10268107" cy="10382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 condition with 4 and 5 has the highest number of sales.</a:t>
            </a:r>
          </a:p>
          <a:p>
            <a:pPr algn="l">
              <a:lnSpc>
                <a:spcPts val="2700"/>
              </a:lnSpc>
            </a:pPr>
          </a:p>
        </p:txBody>
      </p:sp>
      <p:sp>
        <p:nvSpPr>
          <p:cNvPr name="TextBox 12" id="12"/>
          <p:cNvSpPr txBox="true"/>
          <p:nvPr/>
        </p:nvSpPr>
        <p:spPr>
          <a:xfrm rot="0">
            <a:off x="7362272" y="5000625"/>
            <a:ext cx="10268107"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 views with 3 and 4 has the highest number of sales.</a:t>
            </a:r>
          </a:p>
          <a:p>
            <a:pPr algn="l">
              <a:lnSpc>
                <a:spcPts val="2700"/>
              </a:lnSpc>
            </a:pPr>
          </a:p>
        </p:txBody>
      </p:sp>
      <p:sp>
        <p:nvSpPr>
          <p:cNvPr name="TextBox 13" id="13"/>
          <p:cNvSpPr txBox="true"/>
          <p:nvPr/>
        </p:nvSpPr>
        <p:spPr>
          <a:xfrm rot="0">
            <a:off x="7362272" y="5724525"/>
            <a:ext cx="10268107"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 customers are preferring newly built house.</a:t>
            </a:r>
          </a:p>
          <a:p>
            <a:pPr algn="l">
              <a:lnSpc>
                <a:spcPts val="2700"/>
              </a:lnSpc>
            </a:pPr>
          </a:p>
        </p:txBody>
      </p:sp>
      <p:sp>
        <p:nvSpPr>
          <p:cNvPr name="TextBox 14" id="14"/>
          <p:cNvSpPr txBox="true"/>
          <p:nvPr/>
        </p:nvSpPr>
        <p:spPr>
          <a:xfrm rot="0">
            <a:off x="7362272" y="6448425"/>
            <a:ext cx="10268107"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 customer also preferring the renovated buildings.</a:t>
            </a:r>
          </a:p>
          <a:p>
            <a:pPr algn="l">
              <a:lnSpc>
                <a:spcPts val="2700"/>
              </a:lnSpc>
            </a:pPr>
          </a:p>
        </p:txBody>
      </p:sp>
      <p:sp>
        <p:nvSpPr>
          <p:cNvPr name="TextBox 15" id="15"/>
          <p:cNvSpPr txBox="true"/>
          <p:nvPr/>
        </p:nvSpPr>
        <p:spPr>
          <a:xfrm rot="0">
            <a:off x="7362272" y="7172325"/>
            <a:ext cx="10268107"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Most buildings are mid-aged(20-40 years)</a:t>
            </a:r>
          </a:p>
          <a:p>
            <a:pPr algn="l">
              <a:lnSpc>
                <a:spcPts val="2700"/>
              </a:lnSpc>
            </a:pPr>
          </a:p>
        </p:txBody>
      </p:sp>
      <p:sp>
        <p:nvSpPr>
          <p:cNvPr name="TextBox 16" id="16"/>
          <p:cNvSpPr txBox="true"/>
          <p:nvPr/>
        </p:nvSpPr>
        <p:spPr>
          <a:xfrm rot="0">
            <a:off x="7362272" y="7896225"/>
            <a:ext cx="10268107"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 price is right-skewed due the luxury buildings.</a:t>
            </a:r>
          </a:p>
          <a:p>
            <a:pPr algn="l">
              <a:lnSpc>
                <a:spcPts val="2700"/>
              </a:lnSpc>
            </a:pPr>
          </a:p>
        </p:txBody>
      </p:sp>
      <p:sp>
        <p:nvSpPr>
          <p:cNvPr name="TextBox 17" id="17"/>
          <p:cNvSpPr txBox="true"/>
          <p:nvPr/>
        </p:nvSpPr>
        <p:spPr>
          <a:xfrm rot="0">
            <a:off x="7362272" y="8562975"/>
            <a:ext cx="10597954" cy="10382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 average price of the building is between 4000000 and 6000000.</a:t>
            </a:r>
          </a:p>
          <a:p>
            <a:pPr algn="l">
              <a:lnSpc>
                <a:spcPts val="2700"/>
              </a:lnSpc>
            </a:pPr>
          </a:p>
        </p:txBody>
      </p:sp>
      <p:sp>
        <p:nvSpPr>
          <p:cNvPr name="TextBox 18" id="18"/>
          <p:cNvSpPr txBox="true"/>
          <p:nvPr/>
        </p:nvSpPr>
        <p:spPr>
          <a:xfrm rot="0">
            <a:off x="7362272" y="9525000"/>
            <a:ext cx="10268107"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 SEATTLE city has the highest number of sales.</a:t>
            </a:r>
          </a:p>
          <a:p>
            <a:pPr algn="l">
              <a:lnSpc>
                <a:spcPts val="27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5400000">
            <a:off x="1645366" y="5005888"/>
            <a:ext cx="10720703" cy="275224"/>
            <a:chOff x="0" y="0"/>
            <a:chExt cx="2823560" cy="72487"/>
          </a:xfrm>
        </p:grpSpPr>
        <p:sp>
          <p:nvSpPr>
            <p:cNvPr name="Freeform 4" id="4"/>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5" id="5"/>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396771" y="4718050"/>
            <a:ext cx="9717227"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CONCLUSION</a:t>
            </a:r>
          </a:p>
        </p:txBody>
      </p:sp>
      <p:sp>
        <p:nvSpPr>
          <p:cNvPr name="TextBox 7" id="7"/>
          <p:cNvSpPr txBox="true"/>
          <p:nvPr/>
        </p:nvSpPr>
        <p:spPr>
          <a:xfrm rot="0">
            <a:off x="7321041" y="1389062"/>
            <a:ext cx="10144414" cy="17240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This housing data shows that value of the property is impacted by the location of the building, total square area of the building, condition of the building, renovation of the building, total rooms of the building.</a:t>
            </a:r>
          </a:p>
          <a:p>
            <a:pPr algn="l">
              <a:lnSpc>
                <a:spcPts val="2700"/>
              </a:lnSpc>
            </a:pPr>
          </a:p>
        </p:txBody>
      </p:sp>
      <p:sp>
        <p:nvSpPr>
          <p:cNvPr name="TextBox 8" id="8"/>
          <p:cNvSpPr txBox="true"/>
          <p:nvPr/>
        </p:nvSpPr>
        <p:spPr>
          <a:xfrm rot="0">
            <a:off x="7321041" y="3762375"/>
            <a:ext cx="10144414" cy="13811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By detailed data exploration and statistical tests we find the clear patterns and trends over the time and the factors and the price trends.</a:t>
            </a:r>
          </a:p>
          <a:p>
            <a:pPr algn="l">
              <a:lnSpc>
                <a:spcPts val="2700"/>
              </a:lnSpc>
            </a:pPr>
          </a:p>
        </p:txBody>
      </p:sp>
      <p:sp>
        <p:nvSpPr>
          <p:cNvPr name="TextBox 9" id="9"/>
          <p:cNvSpPr txBox="true"/>
          <p:nvPr/>
        </p:nvSpPr>
        <p:spPr>
          <a:xfrm rot="0">
            <a:off x="7321041" y="5921375"/>
            <a:ext cx="10144414" cy="13811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This analysis gives the detailed insights for the buyers,sellers and investors who want to make a decision to purchase or selling the property.</a:t>
            </a:r>
          </a:p>
          <a:p>
            <a:pPr algn="l">
              <a:lnSpc>
                <a:spcPts val="2700"/>
              </a:lnSpc>
            </a:pPr>
          </a:p>
        </p:txBody>
      </p:sp>
      <p:sp>
        <p:nvSpPr>
          <p:cNvPr name="TextBox 10" id="10"/>
          <p:cNvSpPr txBox="true"/>
          <p:nvPr/>
        </p:nvSpPr>
        <p:spPr>
          <a:xfrm rot="0">
            <a:off x="7321041" y="7950200"/>
            <a:ext cx="10144414" cy="10382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This analysis is helpful for the real estate persons to make a decision.</a:t>
            </a:r>
          </a:p>
          <a:p>
            <a:pPr algn="l">
              <a:lnSpc>
                <a:spcPts val="270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sp>
        <p:nvSpPr>
          <p:cNvPr name="TextBox 3" id="3"/>
          <p:cNvSpPr txBox="true"/>
          <p:nvPr/>
        </p:nvSpPr>
        <p:spPr>
          <a:xfrm rot="0">
            <a:off x="3654024" y="3891865"/>
            <a:ext cx="9717227" cy="838199"/>
          </a:xfrm>
          <a:prstGeom prst="rect">
            <a:avLst/>
          </a:prstGeom>
        </p:spPr>
        <p:txBody>
          <a:bodyPr anchor="t" rtlCol="false" tIns="0" lIns="0" bIns="0" rIns="0">
            <a:spAutoFit/>
          </a:bodyPr>
          <a:lstStyle/>
          <a:p>
            <a:pPr algn="ctr">
              <a:lnSpc>
                <a:spcPts val="6599"/>
              </a:lnSpc>
            </a:pPr>
            <a:r>
              <a:rPr lang="en-US" b="true" sz="5999" spc="-161">
                <a:solidFill>
                  <a:srgbClr val="272525"/>
                </a:solidFill>
                <a:latin typeface="Montserrat Bold"/>
                <a:ea typeface="Montserrat Bold"/>
                <a:cs typeface="Montserrat Bold"/>
                <a:sym typeface="Montserrat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0">
            <a:off x="18240375" y="-394164"/>
            <a:ext cx="47625" cy="10681164"/>
            <a:chOff x="0" y="0"/>
            <a:chExt cx="12543" cy="2813146"/>
          </a:xfrm>
        </p:grpSpPr>
        <p:sp>
          <p:nvSpPr>
            <p:cNvPr name="Freeform 4" id="4"/>
            <p:cNvSpPr/>
            <p:nvPr/>
          </p:nvSpPr>
          <p:spPr>
            <a:xfrm flipH="false" flipV="false" rot="0">
              <a:off x="0" y="0"/>
              <a:ext cx="12543" cy="2813146"/>
            </a:xfrm>
            <a:custGeom>
              <a:avLst/>
              <a:gdLst/>
              <a:ahLst/>
              <a:cxnLst/>
              <a:rect r="r" b="b" t="t" l="l"/>
              <a:pathLst>
                <a:path h="2813146" w="12543">
                  <a:moveTo>
                    <a:pt x="6272" y="0"/>
                  </a:moveTo>
                  <a:lnTo>
                    <a:pt x="6272" y="0"/>
                  </a:lnTo>
                  <a:cubicBezTo>
                    <a:pt x="7935" y="0"/>
                    <a:pt x="9530" y="661"/>
                    <a:pt x="10706" y="1837"/>
                  </a:cubicBezTo>
                  <a:cubicBezTo>
                    <a:pt x="11882" y="3013"/>
                    <a:pt x="12543" y="4608"/>
                    <a:pt x="12543" y="6272"/>
                  </a:cubicBezTo>
                  <a:lnTo>
                    <a:pt x="12543" y="2806875"/>
                  </a:lnTo>
                  <a:cubicBezTo>
                    <a:pt x="12543" y="2808538"/>
                    <a:pt x="11882" y="2810133"/>
                    <a:pt x="10706" y="2811309"/>
                  </a:cubicBezTo>
                  <a:cubicBezTo>
                    <a:pt x="9530" y="2812485"/>
                    <a:pt x="7935" y="2813146"/>
                    <a:pt x="6272" y="2813146"/>
                  </a:cubicBezTo>
                  <a:lnTo>
                    <a:pt x="6272" y="2813146"/>
                  </a:lnTo>
                  <a:cubicBezTo>
                    <a:pt x="4608" y="2813146"/>
                    <a:pt x="3013" y="2812485"/>
                    <a:pt x="1837" y="2811309"/>
                  </a:cubicBezTo>
                  <a:cubicBezTo>
                    <a:pt x="661" y="2810133"/>
                    <a:pt x="0" y="2808538"/>
                    <a:pt x="0" y="2806875"/>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5" id="5"/>
            <p:cNvSpPr txBox="true"/>
            <p:nvPr/>
          </p:nvSpPr>
          <p:spPr>
            <a:xfrm>
              <a:off x="0" y="-57150"/>
              <a:ext cx="12543" cy="2870296"/>
            </a:xfrm>
            <a:prstGeom prst="rect">
              <a:avLst/>
            </a:prstGeom>
          </p:spPr>
          <p:txBody>
            <a:bodyPr anchor="ctr" rtlCol="false" tIns="50800" lIns="50800" bIns="50800" rIns="50800"/>
            <a:lstStyle/>
            <a:p>
              <a:pPr algn="ctr">
                <a:lnSpc>
                  <a:spcPts val="3532"/>
                </a:lnSpc>
              </a:pPr>
            </a:p>
          </p:txBody>
        </p:sp>
      </p:grpSp>
      <p:sp>
        <p:nvSpPr>
          <p:cNvPr name="TextBox 6" id="6"/>
          <p:cNvSpPr txBox="true"/>
          <p:nvPr/>
        </p:nvSpPr>
        <p:spPr>
          <a:xfrm rot="0">
            <a:off x="-2159544" y="4656204"/>
            <a:ext cx="10789232"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AGENDA</a:t>
            </a:r>
          </a:p>
        </p:txBody>
      </p:sp>
      <p:sp>
        <p:nvSpPr>
          <p:cNvPr name="TextBox 7" id="7"/>
          <p:cNvSpPr txBox="true"/>
          <p:nvPr/>
        </p:nvSpPr>
        <p:spPr>
          <a:xfrm rot="0">
            <a:off x="6542329" y="2035948"/>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Ultra-Bold"/>
                <a:ea typeface="Montserrat Ultra-Bold"/>
                <a:cs typeface="Montserrat Ultra-Bold"/>
                <a:sym typeface="Montserrat Ultra-Bold"/>
              </a:rPr>
              <a:t>Introduction</a:t>
            </a:r>
          </a:p>
        </p:txBody>
      </p:sp>
      <p:sp>
        <p:nvSpPr>
          <p:cNvPr name="TextBox 8" id="8"/>
          <p:cNvSpPr txBox="true"/>
          <p:nvPr/>
        </p:nvSpPr>
        <p:spPr>
          <a:xfrm rot="0">
            <a:off x="6542329" y="2940823"/>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Ultra-Bold"/>
                <a:ea typeface="Montserrat Ultra-Bold"/>
                <a:cs typeface="Montserrat Ultra-Bold"/>
                <a:sym typeface="Montserrat Ultra-Bold"/>
              </a:rPr>
              <a:t>Data understanding</a:t>
            </a:r>
          </a:p>
        </p:txBody>
      </p:sp>
      <p:sp>
        <p:nvSpPr>
          <p:cNvPr name="TextBox 9" id="9"/>
          <p:cNvSpPr txBox="true"/>
          <p:nvPr/>
        </p:nvSpPr>
        <p:spPr>
          <a:xfrm rot="0">
            <a:off x="6542329" y="3844991"/>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Ultra-Bold"/>
                <a:ea typeface="Montserrat Ultra-Bold"/>
                <a:cs typeface="Montserrat Ultra-Bold"/>
                <a:sym typeface="Montserrat Ultra-Bold"/>
              </a:rPr>
              <a:t>Data cleaning</a:t>
            </a:r>
          </a:p>
        </p:txBody>
      </p:sp>
      <p:sp>
        <p:nvSpPr>
          <p:cNvPr name="TextBox 10" id="10"/>
          <p:cNvSpPr txBox="true"/>
          <p:nvPr/>
        </p:nvSpPr>
        <p:spPr>
          <a:xfrm rot="0">
            <a:off x="6542329" y="4748279"/>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Ultra-Bold"/>
                <a:ea typeface="Montserrat Ultra-Bold"/>
                <a:cs typeface="Montserrat Ultra-Bold"/>
                <a:sym typeface="Montserrat Ultra-Bold"/>
              </a:rPr>
              <a:t>EDA and Data Visualization</a:t>
            </a:r>
          </a:p>
        </p:txBody>
      </p:sp>
      <p:sp>
        <p:nvSpPr>
          <p:cNvPr name="TextBox 11" id="11"/>
          <p:cNvSpPr txBox="true"/>
          <p:nvPr/>
        </p:nvSpPr>
        <p:spPr>
          <a:xfrm rot="0">
            <a:off x="6542329" y="6554854"/>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Ultra-Bold"/>
                <a:ea typeface="Montserrat Ultra-Bold"/>
                <a:cs typeface="Montserrat Ultra-Bold"/>
                <a:sym typeface="Montserrat Ultra-Bold"/>
              </a:rPr>
              <a:t>Insights</a:t>
            </a:r>
          </a:p>
        </p:txBody>
      </p:sp>
      <p:sp>
        <p:nvSpPr>
          <p:cNvPr name="TextBox 12" id="12"/>
          <p:cNvSpPr txBox="true"/>
          <p:nvPr/>
        </p:nvSpPr>
        <p:spPr>
          <a:xfrm rot="0">
            <a:off x="6542329" y="7459729"/>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Ultra-Bold"/>
                <a:ea typeface="Montserrat Ultra-Bold"/>
                <a:cs typeface="Montserrat Ultra-Bold"/>
                <a:sym typeface="Montserrat Ultra-Bold"/>
              </a:rPr>
              <a:t>Conclusion</a:t>
            </a:r>
          </a:p>
        </p:txBody>
      </p:sp>
      <p:grpSp>
        <p:nvGrpSpPr>
          <p:cNvPr name="Group 13" id="13"/>
          <p:cNvGrpSpPr/>
          <p:nvPr/>
        </p:nvGrpSpPr>
        <p:grpSpPr>
          <a:xfrm rot="5400000">
            <a:off x="848059" y="5005888"/>
            <a:ext cx="10720703" cy="275224"/>
            <a:chOff x="0" y="0"/>
            <a:chExt cx="2823560" cy="72487"/>
          </a:xfrm>
        </p:grpSpPr>
        <p:sp>
          <p:nvSpPr>
            <p:cNvPr name="Freeform 14" id="14"/>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15" id="15"/>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6542329" y="5649979"/>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Ultra-Bold"/>
                <a:ea typeface="Montserrat Ultra-Bold"/>
                <a:cs typeface="Montserrat Ultra-Bold"/>
                <a:sym typeface="Montserrat Ultra-Bold"/>
              </a:rPr>
              <a:t>Feature Engeneering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sp>
        <p:nvSpPr>
          <p:cNvPr name="TextBox 3" id="3"/>
          <p:cNvSpPr txBox="true"/>
          <p:nvPr/>
        </p:nvSpPr>
        <p:spPr>
          <a:xfrm rot="0">
            <a:off x="-2222466" y="4418378"/>
            <a:ext cx="10789232"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INTRODUCTION</a:t>
            </a:r>
          </a:p>
        </p:txBody>
      </p:sp>
      <p:sp>
        <p:nvSpPr>
          <p:cNvPr name="TextBox 4" id="4"/>
          <p:cNvSpPr txBox="true"/>
          <p:nvPr/>
        </p:nvSpPr>
        <p:spPr>
          <a:xfrm rot="0">
            <a:off x="6789715" y="1057275"/>
            <a:ext cx="9711488" cy="10382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 Housing dataset serves as a comprehensive source for analyzing residential property trends and market dynamics.</a:t>
            </a:r>
          </a:p>
        </p:txBody>
      </p:sp>
      <p:sp>
        <p:nvSpPr>
          <p:cNvPr name="TextBox 5" id="5"/>
          <p:cNvSpPr txBox="true"/>
          <p:nvPr/>
        </p:nvSpPr>
        <p:spPr>
          <a:xfrm rot="0">
            <a:off x="6789715" y="2688614"/>
            <a:ext cx="9711488" cy="10382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It has the key attributes such as prices, number of bedrooms and bathrooms, location, square footage, lot size and the year of construction. </a:t>
            </a:r>
          </a:p>
        </p:txBody>
      </p:sp>
      <p:sp>
        <p:nvSpPr>
          <p:cNvPr name="TextBox 6" id="6"/>
          <p:cNvSpPr txBox="true"/>
          <p:nvPr/>
        </p:nvSpPr>
        <p:spPr>
          <a:xfrm rot="0">
            <a:off x="6789715" y="4319953"/>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Explore the structure and features of the dataset.</a:t>
            </a:r>
          </a:p>
        </p:txBody>
      </p:sp>
      <p:sp>
        <p:nvSpPr>
          <p:cNvPr name="TextBox 7" id="7"/>
          <p:cNvSpPr txBox="true"/>
          <p:nvPr/>
        </p:nvSpPr>
        <p:spPr>
          <a:xfrm rot="0">
            <a:off x="6789715" y="5386753"/>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Identify missing values and apply appropriate data cleaning strategies.</a:t>
            </a:r>
          </a:p>
        </p:txBody>
      </p:sp>
      <p:sp>
        <p:nvSpPr>
          <p:cNvPr name="TextBox 8" id="8"/>
          <p:cNvSpPr txBox="true"/>
          <p:nvPr/>
        </p:nvSpPr>
        <p:spPr>
          <a:xfrm rot="0">
            <a:off x="6789715" y="6767878"/>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Perform Exploratory Data Analysis(EDA) to reveal insightful trends.</a:t>
            </a:r>
          </a:p>
        </p:txBody>
      </p:sp>
      <p:sp>
        <p:nvSpPr>
          <p:cNvPr name="TextBox 9" id="9"/>
          <p:cNvSpPr txBox="true"/>
          <p:nvPr/>
        </p:nvSpPr>
        <p:spPr>
          <a:xfrm rot="0">
            <a:off x="6789715" y="8177578"/>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Apply statistical techniques to support hypothesis and predicitions.</a:t>
            </a:r>
          </a:p>
        </p:txBody>
      </p:sp>
      <p:grpSp>
        <p:nvGrpSpPr>
          <p:cNvPr name="Group 10" id="10"/>
          <p:cNvGrpSpPr/>
          <p:nvPr/>
        </p:nvGrpSpPr>
        <p:grpSpPr>
          <a:xfrm rot="5400000">
            <a:off x="848059" y="5005888"/>
            <a:ext cx="10720703" cy="275224"/>
            <a:chOff x="0" y="0"/>
            <a:chExt cx="2823560" cy="72487"/>
          </a:xfrm>
        </p:grpSpPr>
        <p:sp>
          <p:nvSpPr>
            <p:cNvPr name="Freeform 11" id="11"/>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12" id="12"/>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0">
            <a:off x="18240375" y="-394164"/>
            <a:ext cx="47625" cy="10681164"/>
            <a:chOff x="0" y="0"/>
            <a:chExt cx="12543" cy="2813146"/>
          </a:xfrm>
        </p:grpSpPr>
        <p:sp>
          <p:nvSpPr>
            <p:cNvPr name="Freeform 4" id="4"/>
            <p:cNvSpPr/>
            <p:nvPr/>
          </p:nvSpPr>
          <p:spPr>
            <a:xfrm flipH="false" flipV="false" rot="0">
              <a:off x="0" y="0"/>
              <a:ext cx="12543" cy="2813146"/>
            </a:xfrm>
            <a:custGeom>
              <a:avLst/>
              <a:gdLst/>
              <a:ahLst/>
              <a:cxnLst/>
              <a:rect r="r" b="b" t="t" l="l"/>
              <a:pathLst>
                <a:path h="2813146" w="12543">
                  <a:moveTo>
                    <a:pt x="6272" y="0"/>
                  </a:moveTo>
                  <a:lnTo>
                    <a:pt x="6272" y="0"/>
                  </a:lnTo>
                  <a:cubicBezTo>
                    <a:pt x="7935" y="0"/>
                    <a:pt x="9530" y="661"/>
                    <a:pt x="10706" y="1837"/>
                  </a:cubicBezTo>
                  <a:cubicBezTo>
                    <a:pt x="11882" y="3013"/>
                    <a:pt x="12543" y="4608"/>
                    <a:pt x="12543" y="6272"/>
                  </a:cubicBezTo>
                  <a:lnTo>
                    <a:pt x="12543" y="2806875"/>
                  </a:lnTo>
                  <a:cubicBezTo>
                    <a:pt x="12543" y="2808538"/>
                    <a:pt x="11882" y="2810133"/>
                    <a:pt x="10706" y="2811309"/>
                  </a:cubicBezTo>
                  <a:cubicBezTo>
                    <a:pt x="9530" y="2812485"/>
                    <a:pt x="7935" y="2813146"/>
                    <a:pt x="6272" y="2813146"/>
                  </a:cubicBezTo>
                  <a:lnTo>
                    <a:pt x="6272" y="2813146"/>
                  </a:lnTo>
                  <a:cubicBezTo>
                    <a:pt x="4608" y="2813146"/>
                    <a:pt x="3013" y="2812485"/>
                    <a:pt x="1837" y="2811309"/>
                  </a:cubicBezTo>
                  <a:cubicBezTo>
                    <a:pt x="661" y="2810133"/>
                    <a:pt x="0" y="2808538"/>
                    <a:pt x="0" y="2806875"/>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5" id="5"/>
            <p:cNvSpPr txBox="true"/>
            <p:nvPr/>
          </p:nvSpPr>
          <p:spPr>
            <a:xfrm>
              <a:off x="0" y="-57150"/>
              <a:ext cx="12543" cy="2870296"/>
            </a:xfrm>
            <a:prstGeom prst="rect">
              <a:avLst/>
            </a:prstGeom>
          </p:spPr>
          <p:txBody>
            <a:bodyPr anchor="ctr" rtlCol="false" tIns="50800" lIns="50800" bIns="50800" rIns="50800"/>
            <a:lstStyle/>
            <a:p>
              <a:pPr algn="ctr">
                <a:lnSpc>
                  <a:spcPts val="3532"/>
                </a:lnSpc>
              </a:pPr>
            </a:p>
          </p:txBody>
        </p:sp>
      </p:grpSp>
      <p:sp>
        <p:nvSpPr>
          <p:cNvPr name="Freeform 6" id="6"/>
          <p:cNvSpPr/>
          <p:nvPr/>
        </p:nvSpPr>
        <p:spPr>
          <a:xfrm flipH="false" flipV="false" rot="0">
            <a:off x="12365001" y="4987925"/>
            <a:ext cx="3578595" cy="5102384"/>
          </a:xfrm>
          <a:custGeom>
            <a:avLst/>
            <a:gdLst/>
            <a:ahLst/>
            <a:cxnLst/>
            <a:rect r="r" b="b" t="t" l="l"/>
            <a:pathLst>
              <a:path h="5102384" w="3578595">
                <a:moveTo>
                  <a:pt x="0" y="0"/>
                </a:moveTo>
                <a:lnTo>
                  <a:pt x="3578595" y="0"/>
                </a:lnTo>
                <a:lnTo>
                  <a:pt x="3578595" y="5102384"/>
                </a:lnTo>
                <a:lnTo>
                  <a:pt x="0" y="5102384"/>
                </a:lnTo>
                <a:lnTo>
                  <a:pt x="0" y="0"/>
                </a:lnTo>
                <a:close/>
              </a:path>
            </a:pathLst>
          </a:custGeom>
          <a:blipFill>
            <a:blip r:embed="rId3"/>
            <a:stretch>
              <a:fillRect l="0" t="0" r="0" b="0"/>
            </a:stretch>
          </a:blipFill>
        </p:spPr>
      </p:sp>
      <p:sp>
        <p:nvSpPr>
          <p:cNvPr name="Freeform 7" id="7"/>
          <p:cNvSpPr/>
          <p:nvPr/>
        </p:nvSpPr>
        <p:spPr>
          <a:xfrm flipH="false" flipV="false" rot="0">
            <a:off x="8590755" y="4987925"/>
            <a:ext cx="2587789" cy="5143890"/>
          </a:xfrm>
          <a:custGeom>
            <a:avLst/>
            <a:gdLst/>
            <a:ahLst/>
            <a:cxnLst/>
            <a:rect r="r" b="b" t="t" l="l"/>
            <a:pathLst>
              <a:path h="5143890" w="2587789">
                <a:moveTo>
                  <a:pt x="0" y="0"/>
                </a:moveTo>
                <a:lnTo>
                  <a:pt x="2587789" y="0"/>
                </a:lnTo>
                <a:lnTo>
                  <a:pt x="2587789" y="5143890"/>
                </a:lnTo>
                <a:lnTo>
                  <a:pt x="0" y="5143890"/>
                </a:lnTo>
                <a:lnTo>
                  <a:pt x="0" y="0"/>
                </a:lnTo>
                <a:close/>
              </a:path>
            </a:pathLst>
          </a:custGeom>
          <a:blipFill>
            <a:blip r:embed="rId4"/>
            <a:stretch>
              <a:fillRect l="0" t="0" r="0" b="0"/>
            </a:stretch>
          </a:blipFill>
        </p:spPr>
      </p:sp>
      <p:sp>
        <p:nvSpPr>
          <p:cNvPr name="TextBox 8" id="8"/>
          <p:cNvSpPr txBox="true"/>
          <p:nvPr/>
        </p:nvSpPr>
        <p:spPr>
          <a:xfrm rot="0">
            <a:off x="-1811813" y="4587875"/>
            <a:ext cx="10789232"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DATA UNDERSTANDING</a:t>
            </a:r>
          </a:p>
        </p:txBody>
      </p:sp>
      <p:sp>
        <p:nvSpPr>
          <p:cNvPr name="TextBox 9" id="9"/>
          <p:cNvSpPr txBox="true"/>
          <p:nvPr/>
        </p:nvSpPr>
        <p:spPr>
          <a:xfrm rot="0">
            <a:off x="7005717" y="866775"/>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First we have to understand our data for processing.</a:t>
            </a:r>
          </a:p>
        </p:txBody>
      </p:sp>
      <p:sp>
        <p:nvSpPr>
          <p:cNvPr name="TextBox 10" id="10"/>
          <p:cNvSpPr txBox="true"/>
          <p:nvPr/>
        </p:nvSpPr>
        <p:spPr>
          <a:xfrm rot="0">
            <a:off x="7005717" y="1575793"/>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Then we have to find the key columns for our analysis.</a:t>
            </a:r>
          </a:p>
        </p:txBody>
      </p:sp>
      <p:sp>
        <p:nvSpPr>
          <p:cNvPr name="TextBox 11" id="11"/>
          <p:cNvSpPr txBox="true"/>
          <p:nvPr/>
        </p:nvSpPr>
        <p:spPr>
          <a:xfrm rot="0">
            <a:off x="7005717" y="2280643"/>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Then we have to find the basic information of the dataset like info, shape, data types.</a:t>
            </a:r>
          </a:p>
        </p:txBody>
      </p:sp>
      <p:sp>
        <p:nvSpPr>
          <p:cNvPr name="TextBox 12" id="12"/>
          <p:cNvSpPr txBox="true"/>
          <p:nvPr/>
        </p:nvSpPr>
        <p:spPr>
          <a:xfrm rot="0">
            <a:off x="7005717" y="3346946"/>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Here the dataset has 4600 rows and 18 columns.</a:t>
            </a:r>
          </a:p>
        </p:txBody>
      </p:sp>
      <p:sp>
        <p:nvSpPr>
          <p:cNvPr name="TextBox 13" id="13"/>
          <p:cNvSpPr txBox="true"/>
          <p:nvPr/>
        </p:nvSpPr>
        <p:spPr>
          <a:xfrm rot="0">
            <a:off x="7005717" y="4070847"/>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Datatypes: datetime, categorical and numerical.</a:t>
            </a:r>
          </a:p>
        </p:txBody>
      </p:sp>
      <p:grpSp>
        <p:nvGrpSpPr>
          <p:cNvPr name="Group 14" id="14"/>
          <p:cNvGrpSpPr/>
          <p:nvPr/>
        </p:nvGrpSpPr>
        <p:grpSpPr>
          <a:xfrm rot="5400000">
            <a:off x="1645366" y="5005888"/>
            <a:ext cx="10720703" cy="275224"/>
            <a:chOff x="0" y="0"/>
            <a:chExt cx="2823560" cy="72487"/>
          </a:xfrm>
        </p:grpSpPr>
        <p:sp>
          <p:nvSpPr>
            <p:cNvPr name="Freeform 15" id="15"/>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16" id="16"/>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5400000">
            <a:off x="1645366" y="5005888"/>
            <a:ext cx="10720703" cy="275224"/>
            <a:chOff x="0" y="0"/>
            <a:chExt cx="2823560" cy="72487"/>
          </a:xfrm>
        </p:grpSpPr>
        <p:sp>
          <p:nvSpPr>
            <p:cNvPr name="Freeform 4" id="4"/>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5" id="5"/>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811813" y="4587875"/>
            <a:ext cx="10789232"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DATA CLEANING</a:t>
            </a:r>
          </a:p>
        </p:txBody>
      </p:sp>
      <p:sp>
        <p:nvSpPr>
          <p:cNvPr name="TextBox 7" id="7"/>
          <p:cNvSpPr txBox="true"/>
          <p:nvPr/>
        </p:nvSpPr>
        <p:spPr>
          <a:xfrm rot="0">
            <a:off x="7774582" y="2495398"/>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Handling Missing Values</a:t>
            </a:r>
          </a:p>
        </p:txBody>
      </p:sp>
      <p:sp>
        <p:nvSpPr>
          <p:cNvPr name="TextBox 8" id="8"/>
          <p:cNvSpPr txBox="true"/>
          <p:nvPr/>
        </p:nvSpPr>
        <p:spPr>
          <a:xfrm rot="0">
            <a:off x="7774582" y="3532112"/>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Remove Duplicates</a:t>
            </a:r>
          </a:p>
        </p:txBody>
      </p:sp>
      <p:sp>
        <p:nvSpPr>
          <p:cNvPr name="TextBox 9" id="9"/>
          <p:cNvSpPr txBox="true"/>
          <p:nvPr/>
        </p:nvSpPr>
        <p:spPr>
          <a:xfrm rot="0">
            <a:off x="7774582" y="4570337"/>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Fix Data Types</a:t>
            </a:r>
          </a:p>
        </p:txBody>
      </p:sp>
      <p:sp>
        <p:nvSpPr>
          <p:cNvPr name="TextBox 10" id="10"/>
          <p:cNvSpPr txBox="true"/>
          <p:nvPr/>
        </p:nvSpPr>
        <p:spPr>
          <a:xfrm rot="0">
            <a:off x="7774582" y="5567972"/>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Outlier Detection and Treatment</a:t>
            </a:r>
          </a:p>
        </p:txBody>
      </p:sp>
      <p:sp>
        <p:nvSpPr>
          <p:cNvPr name="TextBox 11" id="11"/>
          <p:cNvSpPr txBox="true"/>
          <p:nvPr/>
        </p:nvSpPr>
        <p:spPr>
          <a:xfrm rot="0">
            <a:off x="7774582" y="6568097"/>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Data Transformation</a:t>
            </a:r>
          </a:p>
        </p:txBody>
      </p:sp>
      <p:sp>
        <p:nvSpPr>
          <p:cNvPr name="TextBox 12" id="12"/>
          <p:cNvSpPr txBox="true"/>
          <p:nvPr/>
        </p:nvSpPr>
        <p:spPr>
          <a:xfrm rot="0">
            <a:off x="7774582" y="7568222"/>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Validation and Final Checks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0">
            <a:off x="18240375" y="-394164"/>
            <a:ext cx="47625" cy="10681164"/>
            <a:chOff x="0" y="0"/>
            <a:chExt cx="12543" cy="2813146"/>
          </a:xfrm>
        </p:grpSpPr>
        <p:sp>
          <p:nvSpPr>
            <p:cNvPr name="Freeform 4" id="4"/>
            <p:cNvSpPr/>
            <p:nvPr/>
          </p:nvSpPr>
          <p:spPr>
            <a:xfrm flipH="false" flipV="false" rot="0">
              <a:off x="0" y="0"/>
              <a:ext cx="12543" cy="2813146"/>
            </a:xfrm>
            <a:custGeom>
              <a:avLst/>
              <a:gdLst/>
              <a:ahLst/>
              <a:cxnLst/>
              <a:rect r="r" b="b" t="t" l="l"/>
              <a:pathLst>
                <a:path h="2813146" w="12543">
                  <a:moveTo>
                    <a:pt x="6272" y="0"/>
                  </a:moveTo>
                  <a:lnTo>
                    <a:pt x="6272" y="0"/>
                  </a:lnTo>
                  <a:cubicBezTo>
                    <a:pt x="7935" y="0"/>
                    <a:pt x="9530" y="661"/>
                    <a:pt x="10706" y="1837"/>
                  </a:cubicBezTo>
                  <a:cubicBezTo>
                    <a:pt x="11882" y="3013"/>
                    <a:pt x="12543" y="4608"/>
                    <a:pt x="12543" y="6272"/>
                  </a:cubicBezTo>
                  <a:lnTo>
                    <a:pt x="12543" y="2806875"/>
                  </a:lnTo>
                  <a:cubicBezTo>
                    <a:pt x="12543" y="2808538"/>
                    <a:pt x="11882" y="2810133"/>
                    <a:pt x="10706" y="2811309"/>
                  </a:cubicBezTo>
                  <a:cubicBezTo>
                    <a:pt x="9530" y="2812485"/>
                    <a:pt x="7935" y="2813146"/>
                    <a:pt x="6272" y="2813146"/>
                  </a:cubicBezTo>
                  <a:lnTo>
                    <a:pt x="6272" y="2813146"/>
                  </a:lnTo>
                  <a:cubicBezTo>
                    <a:pt x="4608" y="2813146"/>
                    <a:pt x="3013" y="2812485"/>
                    <a:pt x="1837" y="2811309"/>
                  </a:cubicBezTo>
                  <a:cubicBezTo>
                    <a:pt x="661" y="2810133"/>
                    <a:pt x="0" y="2808538"/>
                    <a:pt x="0" y="2806875"/>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5" id="5"/>
            <p:cNvSpPr txBox="true"/>
            <p:nvPr/>
          </p:nvSpPr>
          <p:spPr>
            <a:xfrm>
              <a:off x="0" y="-57150"/>
              <a:ext cx="12543" cy="2870296"/>
            </a:xfrm>
            <a:prstGeom prst="rect">
              <a:avLst/>
            </a:prstGeom>
          </p:spPr>
          <p:txBody>
            <a:bodyPr anchor="ctr" rtlCol="false" tIns="50800" lIns="50800" bIns="50800" rIns="50800"/>
            <a:lstStyle/>
            <a:p>
              <a:pPr algn="ctr">
                <a:lnSpc>
                  <a:spcPts val="3532"/>
                </a:lnSpc>
              </a:pPr>
            </a:p>
          </p:txBody>
        </p:sp>
      </p:grpSp>
      <p:grpSp>
        <p:nvGrpSpPr>
          <p:cNvPr name="Group 6" id="6"/>
          <p:cNvGrpSpPr/>
          <p:nvPr/>
        </p:nvGrpSpPr>
        <p:grpSpPr>
          <a:xfrm rot="5400000">
            <a:off x="1645366" y="5005888"/>
            <a:ext cx="10720703" cy="275224"/>
            <a:chOff x="0" y="0"/>
            <a:chExt cx="2823560" cy="72487"/>
          </a:xfrm>
        </p:grpSpPr>
        <p:sp>
          <p:nvSpPr>
            <p:cNvPr name="Freeform 7" id="7"/>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8" id="8"/>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8047506" y="1256246"/>
            <a:ext cx="4356050" cy="648773"/>
          </a:xfrm>
          <a:custGeom>
            <a:avLst/>
            <a:gdLst/>
            <a:ahLst/>
            <a:cxnLst/>
            <a:rect r="r" b="b" t="t" l="l"/>
            <a:pathLst>
              <a:path h="648773" w="4356050">
                <a:moveTo>
                  <a:pt x="0" y="0"/>
                </a:moveTo>
                <a:lnTo>
                  <a:pt x="4356050" y="0"/>
                </a:lnTo>
                <a:lnTo>
                  <a:pt x="4356050" y="648773"/>
                </a:lnTo>
                <a:lnTo>
                  <a:pt x="0" y="648773"/>
                </a:lnTo>
                <a:lnTo>
                  <a:pt x="0" y="0"/>
                </a:lnTo>
                <a:close/>
              </a:path>
            </a:pathLst>
          </a:custGeom>
          <a:blipFill>
            <a:blip r:embed="rId3"/>
            <a:stretch>
              <a:fillRect l="0" t="0" r="0" b="0"/>
            </a:stretch>
          </a:blipFill>
        </p:spPr>
      </p:sp>
      <p:sp>
        <p:nvSpPr>
          <p:cNvPr name="Freeform 10" id="10"/>
          <p:cNvSpPr/>
          <p:nvPr/>
        </p:nvSpPr>
        <p:spPr>
          <a:xfrm flipH="false" flipV="false" rot="0">
            <a:off x="13136947" y="1256246"/>
            <a:ext cx="3520792" cy="998273"/>
          </a:xfrm>
          <a:custGeom>
            <a:avLst/>
            <a:gdLst/>
            <a:ahLst/>
            <a:cxnLst/>
            <a:rect r="r" b="b" t="t" l="l"/>
            <a:pathLst>
              <a:path h="998273" w="3520792">
                <a:moveTo>
                  <a:pt x="0" y="0"/>
                </a:moveTo>
                <a:lnTo>
                  <a:pt x="3520792" y="0"/>
                </a:lnTo>
                <a:lnTo>
                  <a:pt x="3520792" y="998273"/>
                </a:lnTo>
                <a:lnTo>
                  <a:pt x="0" y="998273"/>
                </a:lnTo>
                <a:lnTo>
                  <a:pt x="0" y="0"/>
                </a:lnTo>
                <a:close/>
              </a:path>
            </a:pathLst>
          </a:custGeom>
          <a:blipFill>
            <a:blip r:embed="rId4"/>
            <a:stretch>
              <a:fillRect l="0" t="0" r="0" b="0"/>
            </a:stretch>
          </a:blipFill>
        </p:spPr>
      </p:sp>
      <p:sp>
        <p:nvSpPr>
          <p:cNvPr name="Freeform 11" id="11"/>
          <p:cNvSpPr/>
          <p:nvPr/>
        </p:nvSpPr>
        <p:spPr>
          <a:xfrm flipH="false" flipV="false" rot="0">
            <a:off x="7912781" y="5695950"/>
            <a:ext cx="3182488" cy="4106437"/>
          </a:xfrm>
          <a:custGeom>
            <a:avLst/>
            <a:gdLst/>
            <a:ahLst/>
            <a:cxnLst/>
            <a:rect r="r" b="b" t="t" l="l"/>
            <a:pathLst>
              <a:path h="4106437" w="3182488">
                <a:moveTo>
                  <a:pt x="0" y="0"/>
                </a:moveTo>
                <a:lnTo>
                  <a:pt x="3182488" y="0"/>
                </a:lnTo>
                <a:lnTo>
                  <a:pt x="3182488" y="4106437"/>
                </a:lnTo>
                <a:lnTo>
                  <a:pt x="0" y="4106437"/>
                </a:lnTo>
                <a:lnTo>
                  <a:pt x="0" y="0"/>
                </a:lnTo>
                <a:close/>
              </a:path>
            </a:pathLst>
          </a:custGeom>
          <a:blipFill>
            <a:blip r:embed="rId5"/>
            <a:stretch>
              <a:fillRect l="0" t="0" r="0" b="0"/>
            </a:stretch>
          </a:blipFill>
        </p:spPr>
      </p:sp>
      <p:sp>
        <p:nvSpPr>
          <p:cNvPr name="Freeform 12" id="12"/>
          <p:cNvSpPr/>
          <p:nvPr/>
        </p:nvSpPr>
        <p:spPr>
          <a:xfrm flipH="false" flipV="false" rot="0">
            <a:off x="13593631" y="5708650"/>
            <a:ext cx="2148382" cy="4247187"/>
          </a:xfrm>
          <a:custGeom>
            <a:avLst/>
            <a:gdLst/>
            <a:ahLst/>
            <a:cxnLst/>
            <a:rect r="r" b="b" t="t" l="l"/>
            <a:pathLst>
              <a:path h="4247187" w="2148382">
                <a:moveTo>
                  <a:pt x="0" y="0"/>
                </a:moveTo>
                <a:lnTo>
                  <a:pt x="2148382" y="0"/>
                </a:lnTo>
                <a:lnTo>
                  <a:pt x="2148382" y="4247187"/>
                </a:lnTo>
                <a:lnTo>
                  <a:pt x="0" y="4247187"/>
                </a:lnTo>
                <a:lnTo>
                  <a:pt x="0" y="0"/>
                </a:lnTo>
                <a:close/>
              </a:path>
            </a:pathLst>
          </a:custGeom>
          <a:blipFill>
            <a:blip r:embed="rId6"/>
            <a:stretch>
              <a:fillRect l="0" t="0" r="0" b="0"/>
            </a:stretch>
          </a:blipFill>
        </p:spPr>
      </p:sp>
      <p:sp>
        <p:nvSpPr>
          <p:cNvPr name="TextBox 13" id="13"/>
          <p:cNvSpPr txBox="true"/>
          <p:nvPr/>
        </p:nvSpPr>
        <p:spPr>
          <a:xfrm rot="0">
            <a:off x="-1811813" y="4587875"/>
            <a:ext cx="10789232" cy="110807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HANDLING MISSING</a:t>
            </a:r>
          </a:p>
          <a:p>
            <a:pPr algn="ctr">
              <a:lnSpc>
                <a:spcPts val="4399"/>
              </a:lnSpc>
            </a:pPr>
            <a:r>
              <a:rPr lang="en-US" b="true" sz="3999" spc="-107">
                <a:solidFill>
                  <a:srgbClr val="272525"/>
                </a:solidFill>
                <a:latin typeface="Montserrat Bold"/>
                <a:ea typeface="Montserrat Bold"/>
                <a:cs typeface="Montserrat Bold"/>
                <a:sym typeface="Montserrat Bold"/>
              </a:rPr>
              <a:t>VALUES</a:t>
            </a:r>
          </a:p>
        </p:txBody>
      </p:sp>
      <p:sp>
        <p:nvSpPr>
          <p:cNvPr name="TextBox 14" id="14"/>
          <p:cNvSpPr txBox="true"/>
          <p:nvPr/>
        </p:nvSpPr>
        <p:spPr>
          <a:xfrm rot="0">
            <a:off x="7547812" y="676275"/>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First we have to find the null values.</a:t>
            </a:r>
          </a:p>
        </p:txBody>
      </p:sp>
      <p:sp>
        <p:nvSpPr>
          <p:cNvPr name="TextBox 15" id="15"/>
          <p:cNvSpPr txBox="true"/>
          <p:nvPr/>
        </p:nvSpPr>
        <p:spPr>
          <a:xfrm rot="0">
            <a:off x="7547812" y="2431831"/>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Numerical columns filled with mean or median.</a:t>
            </a:r>
          </a:p>
        </p:txBody>
      </p:sp>
      <p:sp>
        <p:nvSpPr>
          <p:cNvPr name="TextBox 16" id="16"/>
          <p:cNvSpPr txBox="true"/>
          <p:nvPr/>
        </p:nvSpPr>
        <p:spPr>
          <a:xfrm rot="0">
            <a:off x="7547812" y="3041431"/>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Categorical columns filled with mode.</a:t>
            </a:r>
          </a:p>
        </p:txBody>
      </p:sp>
      <p:sp>
        <p:nvSpPr>
          <p:cNvPr name="TextBox 17" id="17"/>
          <p:cNvSpPr txBox="true"/>
          <p:nvPr/>
        </p:nvSpPr>
        <p:spPr>
          <a:xfrm rot="0">
            <a:off x="7547812" y="3651031"/>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Drop the columns with 50% of missing values or null values.</a:t>
            </a:r>
          </a:p>
        </p:txBody>
      </p:sp>
      <p:sp>
        <p:nvSpPr>
          <p:cNvPr name="TextBox 18" id="18"/>
          <p:cNvSpPr txBox="true"/>
          <p:nvPr/>
        </p:nvSpPr>
        <p:spPr>
          <a:xfrm rot="0">
            <a:off x="7547812" y="4784725"/>
            <a:ext cx="3547457"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Before removing null values:</a:t>
            </a:r>
          </a:p>
        </p:txBody>
      </p:sp>
      <p:sp>
        <p:nvSpPr>
          <p:cNvPr name="TextBox 19" id="19"/>
          <p:cNvSpPr txBox="true"/>
          <p:nvPr/>
        </p:nvSpPr>
        <p:spPr>
          <a:xfrm rot="0">
            <a:off x="13110282" y="4784725"/>
            <a:ext cx="3547457"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After removing null values: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5400000">
            <a:off x="1645366" y="5005888"/>
            <a:ext cx="10720703" cy="275224"/>
            <a:chOff x="0" y="0"/>
            <a:chExt cx="2823560" cy="72487"/>
          </a:xfrm>
        </p:grpSpPr>
        <p:sp>
          <p:nvSpPr>
            <p:cNvPr name="Freeform 4" id="4"/>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5" id="5"/>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8469785" y="2334318"/>
            <a:ext cx="5940543" cy="1644150"/>
          </a:xfrm>
          <a:custGeom>
            <a:avLst/>
            <a:gdLst/>
            <a:ahLst/>
            <a:cxnLst/>
            <a:rect r="r" b="b" t="t" l="l"/>
            <a:pathLst>
              <a:path h="1644150" w="5940543">
                <a:moveTo>
                  <a:pt x="0" y="0"/>
                </a:moveTo>
                <a:lnTo>
                  <a:pt x="5940544" y="0"/>
                </a:lnTo>
                <a:lnTo>
                  <a:pt x="5940544" y="1644150"/>
                </a:lnTo>
                <a:lnTo>
                  <a:pt x="0" y="1644150"/>
                </a:lnTo>
                <a:lnTo>
                  <a:pt x="0" y="0"/>
                </a:lnTo>
                <a:close/>
              </a:path>
            </a:pathLst>
          </a:custGeom>
          <a:blipFill>
            <a:blip r:embed="rId3"/>
            <a:stretch>
              <a:fillRect l="0" t="0" r="0" b="0"/>
            </a:stretch>
          </a:blipFill>
        </p:spPr>
      </p:sp>
      <p:sp>
        <p:nvSpPr>
          <p:cNvPr name="Freeform 7" id="7"/>
          <p:cNvSpPr/>
          <p:nvPr/>
        </p:nvSpPr>
        <p:spPr>
          <a:xfrm flipH="false" flipV="false" rot="0">
            <a:off x="8525856" y="4188018"/>
            <a:ext cx="5828401" cy="1163443"/>
          </a:xfrm>
          <a:custGeom>
            <a:avLst/>
            <a:gdLst/>
            <a:ahLst/>
            <a:cxnLst/>
            <a:rect r="r" b="b" t="t" l="l"/>
            <a:pathLst>
              <a:path h="1163443" w="5828401">
                <a:moveTo>
                  <a:pt x="0" y="0"/>
                </a:moveTo>
                <a:lnTo>
                  <a:pt x="5828402" y="0"/>
                </a:lnTo>
                <a:lnTo>
                  <a:pt x="5828402" y="1163443"/>
                </a:lnTo>
                <a:lnTo>
                  <a:pt x="0" y="1163443"/>
                </a:lnTo>
                <a:lnTo>
                  <a:pt x="0" y="0"/>
                </a:lnTo>
                <a:close/>
              </a:path>
            </a:pathLst>
          </a:custGeom>
          <a:blipFill>
            <a:blip r:embed="rId4"/>
            <a:stretch>
              <a:fillRect l="0" t="0" r="0" b="0"/>
            </a:stretch>
          </a:blipFill>
        </p:spPr>
      </p:sp>
      <p:sp>
        <p:nvSpPr>
          <p:cNvPr name="Freeform 8" id="8"/>
          <p:cNvSpPr/>
          <p:nvPr/>
        </p:nvSpPr>
        <p:spPr>
          <a:xfrm flipH="false" flipV="false" rot="0">
            <a:off x="7828701" y="6151561"/>
            <a:ext cx="2630599" cy="3921081"/>
          </a:xfrm>
          <a:custGeom>
            <a:avLst/>
            <a:gdLst/>
            <a:ahLst/>
            <a:cxnLst/>
            <a:rect r="r" b="b" t="t" l="l"/>
            <a:pathLst>
              <a:path h="3921081" w="2630599">
                <a:moveTo>
                  <a:pt x="0" y="0"/>
                </a:moveTo>
                <a:lnTo>
                  <a:pt x="2630598" y="0"/>
                </a:lnTo>
                <a:lnTo>
                  <a:pt x="2630598" y="3921081"/>
                </a:lnTo>
                <a:lnTo>
                  <a:pt x="0" y="3921081"/>
                </a:lnTo>
                <a:lnTo>
                  <a:pt x="0" y="0"/>
                </a:lnTo>
                <a:close/>
              </a:path>
            </a:pathLst>
          </a:custGeom>
          <a:blipFill>
            <a:blip r:embed="rId5"/>
            <a:stretch>
              <a:fillRect l="0" t="0" r="0" b="0"/>
            </a:stretch>
          </a:blipFill>
        </p:spPr>
      </p:sp>
      <p:sp>
        <p:nvSpPr>
          <p:cNvPr name="Freeform 9" id="9"/>
          <p:cNvSpPr/>
          <p:nvPr/>
        </p:nvSpPr>
        <p:spPr>
          <a:xfrm flipH="false" flipV="false" rot="0">
            <a:off x="11524931" y="6151561"/>
            <a:ext cx="3058644" cy="3921081"/>
          </a:xfrm>
          <a:custGeom>
            <a:avLst/>
            <a:gdLst/>
            <a:ahLst/>
            <a:cxnLst/>
            <a:rect r="r" b="b" t="t" l="l"/>
            <a:pathLst>
              <a:path h="3921081" w="3058644">
                <a:moveTo>
                  <a:pt x="0" y="0"/>
                </a:moveTo>
                <a:lnTo>
                  <a:pt x="3058644" y="0"/>
                </a:lnTo>
                <a:lnTo>
                  <a:pt x="3058644" y="3921081"/>
                </a:lnTo>
                <a:lnTo>
                  <a:pt x="0" y="3921081"/>
                </a:lnTo>
                <a:lnTo>
                  <a:pt x="0" y="0"/>
                </a:lnTo>
                <a:close/>
              </a:path>
            </a:pathLst>
          </a:custGeom>
          <a:blipFill>
            <a:blip r:embed="rId6"/>
            <a:stretch>
              <a:fillRect l="0" t="0" r="0" b="0"/>
            </a:stretch>
          </a:blipFill>
        </p:spPr>
      </p:sp>
      <p:sp>
        <p:nvSpPr>
          <p:cNvPr name="TextBox 10" id="10"/>
          <p:cNvSpPr txBox="true"/>
          <p:nvPr/>
        </p:nvSpPr>
        <p:spPr>
          <a:xfrm rot="0">
            <a:off x="-1811813" y="4587875"/>
            <a:ext cx="10789232"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FIXING DATA TYPES</a:t>
            </a:r>
          </a:p>
        </p:txBody>
      </p:sp>
      <p:sp>
        <p:nvSpPr>
          <p:cNvPr name="TextBox 11" id="11"/>
          <p:cNvSpPr txBox="true"/>
          <p:nvPr/>
        </p:nvSpPr>
        <p:spPr>
          <a:xfrm rot="0">
            <a:off x="7547812" y="676275"/>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We have fix the data types for the columns.</a:t>
            </a:r>
          </a:p>
        </p:txBody>
      </p:sp>
      <p:sp>
        <p:nvSpPr>
          <p:cNvPr name="TextBox 12" id="12"/>
          <p:cNvSpPr txBox="true"/>
          <p:nvPr/>
        </p:nvSpPr>
        <p:spPr>
          <a:xfrm rot="0">
            <a:off x="7547812" y="1426524"/>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If price column is in object type we have to change it to the float or integer type according to the data.</a:t>
            </a:r>
          </a:p>
        </p:txBody>
      </p:sp>
      <p:sp>
        <p:nvSpPr>
          <p:cNvPr name="TextBox 13" id="13"/>
          <p:cNvSpPr txBox="true"/>
          <p:nvPr/>
        </p:nvSpPr>
        <p:spPr>
          <a:xfrm rot="0">
            <a:off x="7892600" y="5589586"/>
            <a:ext cx="3547457" cy="352425"/>
          </a:xfrm>
          <a:prstGeom prst="rect">
            <a:avLst/>
          </a:prstGeom>
        </p:spPr>
        <p:txBody>
          <a:bodyPr anchor="t" rtlCol="false" tIns="0" lIns="0" bIns="0" rIns="0">
            <a:spAutoFit/>
          </a:bodyPr>
          <a:lstStyle/>
          <a:p>
            <a:pPr algn="l">
              <a:lnSpc>
                <a:spcPts val="2700"/>
              </a:lnSpc>
            </a:pPr>
            <a:r>
              <a:rPr lang="en-US" sz="2500" b="true">
                <a:solidFill>
                  <a:srgbClr val="000000"/>
                </a:solidFill>
                <a:latin typeface="Montserrat Bold"/>
                <a:ea typeface="Montserrat Bold"/>
                <a:cs typeface="Montserrat Bold"/>
                <a:sym typeface="Montserrat Bold"/>
              </a:rPr>
              <a:t>Before :</a:t>
            </a:r>
          </a:p>
        </p:txBody>
      </p:sp>
      <p:sp>
        <p:nvSpPr>
          <p:cNvPr name="TextBox 14" id="14"/>
          <p:cNvSpPr txBox="true"/>
          <p:nvPr/>
        </p:nvSpPr>
        <p:spPr>
          <a:xfrm rot="0">
            <a:off x="12403556" y="5589586"/>
            <a:ext cx="3547457" cy="352425"/>
          </a:xfrm>
          <a:prstGeom prst="rect">
            <a:avLst/>
          </a:prstGeom>
        </p:spPr>
        <p:txBody>
          <a:bodyPr anchor="t" rtlCol="false" tIns="0" lIns="0" bIns="0" rIns="0">
            <a:spAutoFit/>
          </a:bodyPr>
          <a:lstStyle/>
          <a:p>
            <a:pPr algn="l">
              <a:lnSpc>
                <a:spcPts val="2700"/>
              </a:lnSpc>
            </a:pPr>
            <a:r>
              <a:rPr lang="en-US" sz="2500" b="true">
                <a:solidFill>
                  <a:srgbClr val="000000"/>
                </a:solidFill>
                <a:latin typeface="Montserrat Bold"/>
                <a:ea typeface="Montserrat Bold"/>
                <a:cs typeface="Montserrat Bold"/>
                <a:sym typeface="Montserrat Bold"/>
              </a:rPr>
              <a:t>After: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0">
            <a:off x="18240375" y="-394164"/>
            <a:ext cx="47625" cy="10681164"/>
            <a:chOff x="0" y="0"/>
            <a:chExt cx="12543" cy="2813146"/>
          </a:xfrm>
        </p:grpSpPr>
        <p:sp>
          <p:nvSpPr>
            <p:cNvPr name="Freeform 4" id="4"/>
            <p:cNvSpPr/>
            <p:nvPr/>
          </p:nvSpPr>
          <p:spPr>
            <a:xfrm flipH="false" flipV="false" rot="0">
              <a:off x="0" y="0"/>
              <a:ext cx="12543" cy="2813146"/>
            </a:xfrm>
            <a:custGeom>
              <a:avLst/>
              <a:gdLst/>
              <a:ahLst/>
              <a:cxnLst/>
              <a:rect r="r" b="b" t="t" l="l"/>
              <a:pathLst>
                <a:path h="2813146" w="12543">
                  <a:moveTo>
                    <a:pt x="6272" y="0"/>
                  </a:moveTo>
                  <a:lnTo>
                    <a:pt x="6272" y="0"/>
                  </a:lnTo>
                  <a:cubicBezTo>
                    <a:pt x="7935" y="0"/>
                    <a:pt x="9530" y="661"/>
                    <a:pt x="10706" y="1837"/>
                  </a:cubicBezTo>
                  <a:cubicBezTo>
                    <a:pt x="11882" y="3013"/>
                    <a:pt x="12543" y="4608"/>
                    <a:pt x="12543" y="6272"/>
                  </a:cubicBezTo>
                  <a:lnTo>
                    <a:pt x="12543" y="2806875"/>
                  </a:lnTo>
                  <a:cubicBezTo>
                    <a:pt x="12543" y="2808538"/>
                    <a:pt x="11882" y="2810133"/>
                    <a:pt x="10706" y="2811309"/>
                  </a:cubicBezTo>
                  <a:cubicBezTo>
                    <a:pt x="9530" y="2812485"/>
                    <a:pt x="7935" y="2813146"/>
                    <a:pt x="6272" y="2813146"/>
                  </a:cubicBezTo>
                  <a:lnTo>
                    <a:pt x="6272" y="2813146"/>
                  </a:lnTo>
                  <a:cubicBezTo>
                    <a:pt x="4608" y="2813146"/>
                    <a:pt x="3013" y="2812485"/>
                    <a:pt x="1837" y="2811309"/>
                  </a:cubicBezTo>
                  <a:cubicBezTo>
                    <a:pt x="661" y="2810133"/>
                    <a:pt x="0" y="2808538"/>
                    <a:pt x="0" y="2806875"/>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5" id="5"/>
            <p:cNvSpPr txBox="true"/>
            <p:nvPr/>
          </p:nvSpPr>
          <p:spPr>
            <a:xfrm>
              <a:off x="0" y="-57150"/>
              <a:ext cx="12543" cy="2870296"/>
            </a:xfrm>
            <a:prstGeom prst="rect">
              <a:avLst/>
            </a:prstGeom>
          </p:spPr>
          <p:txBody>
            <a:bodyPr anchor="ctr" rtlCol="false" tIns="50800" lIns="50800" bIns="50800" rIns="50800"/>
            <a:lstStyle/>
            <a:p>
              <a:pPr algn="ctr">
                <a:lnSpc>
                  <a:spcPts val="3532"/>
                </a:lnSpc>
              </a:pPr>
            </a:p>
          </p:txBody>
        </p:sp>
      </p:grpSp>
      <p:grpSp>
        <p:nvGrpSpPr>
          <p:cNvPr name="Group 6" id="6"/>
          <p:cNvGrpSpPr/>
          <p:nvPr/>
        </p:nvGrpSpPr>
        <p:grpSpPr>
          <a:xfrm rot="5400000">
            <a:off x="1645366" y="5005888"/>
            <a:ext cx="10720703" cy="275224"/>
            <a:chOff x="0" y="0"/>
            <a:chExt cx="2823560" cy="72487"/>
          </a:xfrm>
        </p:grpSpPr>
        <p:sp>
          <p:nvSpPr>
            <p:cNvPr name="Freeform 7" id="7"/>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8" id="8"/>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9759544" y="2466162"/>
            <a:ext cx="3383235" cy="2586896"/>
          </a:xfrm>
          <a:custGeom>
            <a:avLst/>
            <a:gdLst/>
            <a:ahLst/>
            <a:cxnLst/>
            <a:rect r="r" b="b" t="t" l="l"/>
            <a:pathLst>
              <a:path h="2586896" w="3383235">
                <a:moveTo>
                  <a:pt x="0" y="0"/>
                </a:moveTo>
                <a:lnTo>
                  <a:pt x="3383235" y="0"/>
                </a:lnTo>
                <a:lnTo>
                  <a:pt x="3383235" y="2586896"/>
                </a:lnTo>
                <a:lnTo>
                  <a:pt x="0" y="2586896"/>
                </a:lnTo>
                <a:lnTo>
                  <a:pt x="0" y="0"/>
                </a:lnTo>
                <a:close/>
              </a:path>
            </a:pathLst>
          </a:custGeom>
          <a:blipFill>
            <a:blip r:embed="rId3"/>
            <a:stretch>
              <a:fillRect l="0" t="0" r="0" b="0"/>
            </a:stretch>
          </a:blipFill>
        </p:spPr>
      </p:sp>
      <p:sp>
        <p:nvSpPr>
          <p:cNvPr name="Freeform 10" id="10"/>
          <p:cNvSpPr/>
          <p:nvPr/>
        </p:nvSpPr>
        <p:spPr>
          <a:xfrm flipH="false" flipV="false" rot="0">
            <a:off x="7753967" y="5143500"/>
            <a:ext cx="8172759" cy="4873007"/>
          </a:xfrm>
          <a:custGeom>
            <a:avLst/>
            <a:gdLst/>
            <a:ahLst/>
            <a:cxnLst/>
            <a:rect r="r" b="b" t="t" l="l"/>
            <a:pathLst>
              <a:path h="4873007" w="8172759">
                <a:moveTo>
                  <a:pt x="0" y="0"/>
                </a:moveTo>
                <a:lnTo>
                  <a:pt x="8172758" y="0"/>
                </a:lnTo>
                <a:lnTo>
                  <a:pt x="8172758" y="4873007"/>
                </a:lnTo>
                <a:lnTo>
                  <a:pt x="0" y="4873007"/>
                </a:lnTo>
                <a:lnTo>
                  <a:pt x="0" y="0"/>
                </a:lnTo>
                <a:close/>
              </a:path>
            </a:pathLst>
          </a:custGeom>
          <a:blipFill>
            <a:blip r:embed="rId4"/>
            <a:stretch>
              <a:fillRect l="0" t="0" r="0" b="0"/>
            </a:stretch>
          </a:blipFill>
        </p:spPr>
      </p:sp>
      <p:sp>
        <p:nvSpPr>
          <p:cNvPr name="TextBox 11" id="11"/>
          <p:cNvSpPr txBox="true"/>
          <p:nvPr/>
        </p:nvSpPr>
        <p:spPr>
          <a:xfrm rot="0">
            <a:off x="0" y="4416193"/>
            <a:ext cx="6769212" cy="110807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OUTLIER DETECTTION AND TREATMENT</a:t>
            </a:r>
          </a:p>
        </p:txBody>
      </p:sp>
      <p:sp>
        <p:nvSpPr>
          <p:cNvPr name="TextBox 12" id="12"/>
          <p:cNvSpPr txBox="true"/>
          <p:nvPr/>
        </p:nvSpPr>
        <p:spPr>
          <a:xfrm rot="0">
            <a:off x="7547812" y="676275"/>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An outlier is a data point that stands out dramatically form the rest of a dataset.</a:t>
            </a:r>
          </a:p>
        </p:txBody>
      </p:sp>
      <p:sp>
        <p:nvSpPr>
          <p:cNvPr name="TextBox 13" id="13"/>
          <p:cNvSpPr txBox="true"/>
          <p:nvPr/>
        </p:nvSpPr>
        <p:spPr>
          <a:xfrm rot="0">
            <a:off x="7547812" y="1632679"/>
            <a:ext cx="9711488" cy="6953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It is either much higher or much lower than the other values.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550" t="0" r="-2949" b="0"/>
            </a:stretch>
          </a:blipFill>
        </p:spPr>
      </p:sp>
      <p:grpSp>
        <p:nvGrpSpPr>
          <p:cNvPr name="Group 3" id="3"/>
          <p:cNvGrpSpPr/>
          <p:nvPr/>
        </p:nvGrpSpPr>
        <p:grpSpPr>
          <a:xfrm rot="5400000">
            <a:off x="1645366" y="5005888"/>
            <a:ext cx="10720703" cy="275224"/>
            <a:chOff x="0" y="0"/>
            <a:chExt cx="2823560" cy="72487"/>
          </a:xfrm>
        </p:grpSpPr>
        <p:sp>
          <p:nvSpPr>
            <p:cNvPr name="Freeform 4" id="4"/>
            <p:cNvSpPr/>
            <p:nvPr/>
          </p:nvSpPr>
          <p:spPr>
            <a:xfrm flipH="false" flipV="false" rot="0">
              <a:off x="0" y="0"/>
              <a:ext cx="2823560" cy="72487"/>
            </a:xfrm>
            <a:custGeom>
              <a:avLst/>
              <a:gdLst/>
              <a:ahLst/>
              <a:cxnLst/>
              <a:rect r="r" b="b" t="t" l="l"/>
              <a:pathLst>
                <a:path h="72487" w="2823560">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name="TextBox 5" id="5"/>
            <p:cNvSpPr txBox="true"/>
            <p:nvPr/>
          </p:nvSpPr>
          <p:spPr>
            <a:xfrm>
              <a:off x="0" y="-57150"/>
              <a:ext cx="2823560" cy="12963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7949265" y="4073525"/>
            <a:ext cx="6429856" cy="1982904"/>
          </a:xfrm>
          <a:custGeom>
            <a:avLst/>
            <a:gdLst/>
            <a:ahLst/>
            <a:cxnLst/>
            <a:rect r="r" b="b" t="t" l="l"/>
            <a:pathLst>
              <a:path h="1982904" w="6429856">
                <a:moveTo>
                  <a:pt x="0" y="0"/>
                </a:moveTo>
                <a:lnTo>
                  <a:pt x="6429856" y="0"/>
                </a:lnTo>
                <a:lnTo>
                  <a:pt x="6429856" y="1982904"/>
                </a:lnTo>
                <a:lnTo>
                  <a:pt x="0" y="1982904"/>
                </a:lnTo>
                <a:lnTo>
                  <a:pt x="0" y="0"/>
                </a:lnTo>
                <a:close/>
              </a:path>
            </a:pathLst>
          </a:custGeom>
          <a:blipFill>
            <a:blip r:embed="rId3"/>
            <a:stretch>
              <a:fillRect l="0" t="0" r="0" b="0"/>
            </a:stretch>
          </a:blipFill>
        </p:spPr>
      </p:sp>
      <p:sp>
        <p:nvSpPr>
          <p:cNvPr name="Freeform 7" id="7"/>
          <p:cNvSpPr/>
          <p:nvPr/>
        </p:nvSpPr>
        <p:spPr>
          <a:xfrm flipH="false" flipV="false" rot="0">
            <a:off x="7949265" y="6504104"/>
            <a:ext cx="6462427" cy="1168430"/>
          </a:xfrm>
          <a:custGeom>
            <a:avLst/>
            <a:gdLst/>
            <a:ahLst/>
            <a:cxnLst/>
            <a:rect r="r" b="b" t="t" l="l"/>
            <a:pathLst>
              <a:path h="1168430" w="6462427">
                <a:moveTo>
                  <a:pt x="0" y="0"/>
                </a:moveTo>
                <a:lnTo>
                  <a:pt x="6462427" y="0"/>
                </a:lnTo>
                <a:lnTo>
                  <a:pt x="6462427" y="1168430"/>
                </a:lnTo>
                <a:lnTo>
                  <a:pt x="0" y="1168430"/>
                </a:lnTo>
                <a:lnTo>
                  <a:pt x="0" y="0"/>
                </a:lnTo>
                <a:close/>
              </a:path>
            </a:pathLst>
          </a:custGeom>
          <a:blipFill>
            <a:blip r:embed="rId4"/>
            <a:stretch>
              <a:fillRect l="0" t="0" r="0" b="0"/>
            </a:stretch>
          </a:blipFill>
        </p:spPr>
      </p:sp>
      <p:sp>
        <p:nvSpPr>
          <p:cNvPr name="Freeform 8" id="8"/>
          <p:cNvSpPr/>
          <p:nvPr/>
        </p:nvSpPr>
        <p:spPr>
          <a:xfrm flipH="false" flipV="false" rot="0">
            <a:off x="7949265" y="8120209"/>
            <a:ext cx="9550536" cy="931177"/>
          </a:xfrm>
          <a:custGeom>
            <a:avLst/>
            <a:gdLst/>
            <a:ahLst/>
            <a:cxnLst/>
            <a:rect r="r" b="b" t="t" l="l"/>
            <a:pathLst>
              <a:path h="931177" w="9550536">
                <a:moveTo>
                  <a:pt x="0" y="0"/>
                </a:moveTo>
                <a:lnTo>
                  <a:pt x="9550536" y="0"/>
                </a:lnTo>
                <a:lnTo>
                  <a:pt x="9550536" y="931177"/>
                </a:lnTo>
                <a:lnTo>
                  <a:pt x="0" y="931177"/>
                </a:lnTo>
                <a:lnTo>
                  <a:pt x="0" y="0"/>
                </a:lnTo>
                <a:close/>
              </a:path>
            </a:pathLst>
          </a:custGeom>
          <a:blipFill>
            <a:blip r:embed="rId5"/>
            <a:stretch>
              <a:fillRect l="0" t="0" r="0" b="0"/>
            </a:stretch>
          </a:blipFill>
        </p:spPr>
      </p:sp>
      <p:sp>
        <p:nvSpPr>
          <p:cNvPr name="TextBox 9" id="9"/>
          <p:cNvSpPr txBox="true"/>
          <p:nvPr/>
        </p:nvSpPr>
        <p:spPr>
          <a:xfrm rot="0">
            <a:off x="-1811813" y="4587875"/>
            <a:ext cx="10480000" cy="555625"/>
          </a:xfrm>
          <a:prstGeom prst="rect">
            <a:avLst/>
          </a:prstGeom>
        </p:spPr>
        <p:txBody>
          <a:bodyPr anchor="t" rtlCol="false" tIns="0" lIns="0" bIns="0" rIns="0">
            <a:spAutoFit/>
          </a:bodyPr>
          <a:lstStyle/>
          <a:p>
            <a:pPr algn="ctr">
              <a:lnSpc>
                <a:spcPts val="4399"/>
              </a:lnSpc>
            </a:pPr>
            <a:r>
              <a:rPr lang="en-US" b="true" sz="3999" spc="-107">
                <a:solidFill>
                  <a:srgbClr val="272525"/>
                </a:solidFill>
                <a:latin typeface="Montserrat Bold"/>
                <a:ea typeface="Montserrat Bold"/>
                <a:cs typeface="Montserrat Bold"/>
                <a:sym typeface="Montserrat Bold"/>
              </a:rPr>
              <a:t>DATA TRANSFORMATION</a:t>
            </a:r>
          </a:p>
        </p:txBody>
      </p:sp>
      <p:sp>
        <p:nvSpPr>
          <p:cNvPr name="TextBox 10" id="10"/>
          <p:cNvSpPr txBox="true"/>
          <p:nvPr/>
        </p:nvSpPr>
        <p:spPr>
          <a:xfrm rot="0">
            <a:off x="7424119" y="704982"/>
            <a:ext cx="9711488" cy="10382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It refers to the process of converting, cleaning or modifying data to make it suitable for analysis or other operations.</a:t>
            </a:r>
          </a:p>
        </p:txBody>
      </p:sp>
      <p:sp>
        <p:nvSpPr>
          <p:cNvPr name="TextBox 11" id="11"/>
          <p:cNvSpPr txBox="true"/>
          <p:nvPr/>
        </p:nvSpPr>
        <p:spPr>
          <a:xfrm rot="0">
            <a:off x="7424119" y="1991234"/>
            <a:ext cx="9711488" cy="10382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It’s like preparing ingredients before cooking-you reshape raw data into a format that’s more digestible, meaningful and usable.</a:t>
            </a:r>
          </a:p>
        </p:txBody>
      </p:sp>
      <p:sp>
        <p:nvSpPr>
          <p:cNvPr name="TextBox 12" id="12"/>
          <p:cNvSpPr txBox="true"/>
          <p:nvPr/>
        </p:nvSpPr>
        <p:spPr>
          <a:xfrm rot="0">
            <a:off x="7424119" y="3502025"/>
            <a:ext cx="9711488" cy="352425"/>
          </a:xfrm>
          <a:prstGeom prst="rect">
            <a:avLst/>
          </a:prstGeom>
        </p:spPr>
        <p:txBody>
          <a:bodyPr anchor="t" rtlCol="false" tIns="0" lIns="0" bIns="0" rIns="0">
            <a:spAutoFit/>
          </a:bodyPr>
          <a:lstStyle/>
          <a:p>
            <a:pPr algn="l" marL="539751" indent="-269876" lvl="1">
              <a:lnSpc>
                <a:spcPts val="2700"/>
              </a:lnSpc>
              <a:buFont typeface="Arial"/>
              <a:buChar char="•"/>
            </a:pPr>
            <a:r>
              <a:rPr lang="en-US" b="true" sz="2500">
                <a:solidFill>
                  <a:srgbClr val="000000"/>
                </a:solidFill>
                <a:latin typeface="Montserrat Bold"/>
                <a:ea typeface="Montserrat Bold"/>
                <a:cs typeface="Montserrat Bold"/>
                <a:sym typeface="Montserrat Bold"/>
              </a:rPr>
              <a:t>Makes dataset cleaner and more consistent.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DAGtypj6LQg</dc:identifier>
  <dcterms:modified xsi:type="dcterms:W3CDTF">2011-08-01T06:04:30Z</dcterms:modified>
  <cp:revision>1</cp:revision>
  <dc:title>Pink and Light Green Gradient SWOT Analysis Presentation</dc:title>
</cp:coreProperties>
</file>