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Calibri" panose="020F0502020204030204" pitchFamily="34" charset="0"/>
      <p:regular r:id="rId18"/>
      <p:bold r:id="rId19"/>
      <p:italic r:id="rId20"/>
      <p:boldItalic r:id="rId21"/>
    </p:embeddedFont>
    <p:embeddedFont>
      <p:font typeface="Montserrat Bold" panose="020B0604020202020204" charset="0"/>
      <p:regular r:id="rId22"/>
    </p:embeddedFont>
    <p:embeddedFont>
      <p:font typeface="Montserrat Ultra-Bold" panose="020B0604020202020204" charset="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3232860" y="3448050"/>
            <a:ext cx="10789232" cy="1695450"/>
          </a:xfrm>
          <a:prstGeom prst="rect">
            <a:avLst/>
          </a:prstGeom>
        </p:spPr>
        <p:txBody>
          <a:bodyPr lIns="0" tIns="0" rIns="0" bIns="0" rtlCol="0" anchor="t">
            <a:spAutoFit/>
          </a:bodyPr>
          <a:lstStyle/>
          <a:p>
            <a:pPr algn="just">
              <a:lnSpc>
                <a:spcPts val="6600"/>
              </a:lnSpc>
            </a:pPr>
            <a:r>
              <a:rPr lang="en-US" sz="6000" b="1" spc="-162">
                <a:solidFill>
                  <a:srgbClr val="272525"/>
                </a:solidFill>
                <a:latin typeface="Montserrat Bold"/>
                <a:ea typeface="Montserrat Bold"/>
                <a:cs typeface="Montserrat Bold"/>
                <a:sym typeface="Montserrat Bold"/>
              </a:rPr>
              <a:t>Exploratory Data analysis Of Housing Data</a:t>
            </a:r>
          </a:p>
        </p:txBody>
      </p:sp>
      <p:sp>
        <p:nvSpPr>
          <p:cNvPr id="4" name="TextBox 4"/>
          <p:cNvSpPr txBox="1"/>
          <p:nvPr/>
        </p:nvSpPr>
        <p:spPr>
          <a:xfrm>
            <a:off x="10398576" y="8439785"/>
            <a:ext cx="8921522" cy="1589405"/>
          </a:xfrm>
          <a:prstGeom prst="rect">
            <a:avLst/>
          </a:prstGeom>
        </p:spPr>
        <p:txBody>
          <a:bodyPr lIns="0" tIns="0" rIns="0" bIns="0" rtlCol="0" anchor="t">
            <a:spAutoFit/>
          </a:bodyPr>
          <a:lstStyle/>
          <a:p>
            <a:pPr algn="l">
              <a:lnSpc>
                <a:spcPts val="3219"/>
              </a:lnSpc>
            </a:pPr>
            <a:r>
              <a:rPr lang="en-US" sz="2299" b="1" spc="114">
                <a:solidFill>
                  <a:srgbClr val="000000"/>
                </a:solidFill>
                <a:latin typeface="Montserrat Bold"/>
                <a:ea typeface="Montserrat Bold"/>
                <a:cs typeface="Montserrat Bold"/>
                <a:sym typeface="Montserrat Bold"/>
              </a:rPr>
              <a:t>PRESENTED BY: JEEVANANTHAM.R</a:t>
            </a:r>
          </a:p>
          <a:p>
            <a:pPr algn="l">
              <a:lnSpc>
                <a:spcPts val="3219"/>
              </a:lnSpc>
            </a:pPr>
            <a:r>
              <a:rPr lang="en-US" sz="2299" b="1" spc="114">
                <a:solidFill>
                  <a:srgbClr val="000000"/>
                </a:solidFill>
                <a:latin typeface="Montserrat Bold"/>
                <a:ea typeface="Montserrat Bold"/>
                <a:cs typeface="Montserrat Bold"/>
                <a:sym typeface="Montserrat Bold"/>
              </a:rPr>
              <a:t>DATE:26/07/2025</a:t>
            </a:r>
          </a:p>
          <a:p>
            <a:pPr algn="l">
              <a:lnSpc>
                <a:spcPts val="3219"/>
              </a:lnSpc>
            </a:pPr>
            <a:r>
              <a:rPr lang="en-US" sz="2299" b="1" spc="114">
                <a:solidFill>
                  <a:srgbClr val="000000"/>
                </a:solidFill>
                <a:latin typeface="Montserrat Bold"/>
                <a:ea typeface="Montserrat Bold"/>
                <a:cs typeface="Montserrat Bold"/>
                <a:sym typeface="Montserrat Bold"/>
              </a:rPr>
              <a:t>COURSE:DATA ANALYST AND DATA SCIENTIST</a:t>
            </a:r>
          </a:p>
          <a:p>
            <a:pPr algn="l">
              <a:lnSpc>
                <a:spcPts val="3219"/>
              </a:lnSpc>
            </a:pPr>
            <a:r>
              <a:rPr lang="en-US" sz="2299" b="1" spc="114">
                <a:solidFill>
                  <a:srgbClr val="000000"/>
                </a:solidFill>
                <a:latin typeface="Montserrat Bold"/>
                <a:ea typeface="Montserrat Bold"/>
                <a:cs typeface="Montserrat Bold"/>
                <a:sym typeface="Montserrat Bold"/>
              </a:rPr>
              <a:t>BATCH:RP-36,MAY BATCH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a:off x="18240375" y="-394164"/>
            <a:ext cx="47625" cy="10681164"/>
            <a:chOff x="0" y="0"/>
            <a:chExt cx="12543" cy="2813146"/>
          </a:xfrm>
        </p:grpSpPr>
        <p:sp>
          <p:nvSpPr>
            <p:cNvPr id="4" name="Freeform 4"/>
            <p:cNvSpPr/>
            <p:nvPr/>
          </p:nvSpPr>
          <p:spPr>
            <a:xfrm>
              <a:off x="0" y="0"/>
              <a:ext cx="12543" cy="2813146"/>
            </a:xfrm>
            <a:custGeom>
              <a:avLst/>
              <a:gdLst/>
              <a:ahLst/>
              <a:cxnLst/>
              <a:rect l="l" t="t" r="r" b="b"/>
              <a:pathLst>
                <a:path w="12543" h="2813146">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id="5" name="TextBox 5"/>
            <p:cNvSpPr txBox="1"/>
            <p:nvPr/>
          </p:nvSpPr>
          <p:spPr>
            <a:xfrm>
              <a:off x="0" y="-57150"/>
              <a:ext cx="12543" cy="2870296"/>
            </a:xfrm>
            <a:prstGeom prst="rect">
              <a:avLst/>
            </a:prstGeom>
          </p:spPr>
          <p:txBody>
            <a:bodyPr lIns="50800" tIns="50800" rIns="50800" bIns="50800" rtlCol="0" anchor="ctr"/>
            <a:lstStyle/>
            <a:p>
              <a:pPr algn="ctr">
                <a:lnSpc>
                  <a:spcPts val="3532"/>
                </a:lnSpc>
              </a:pPr>
              <a:endParaRPr/>
            </a:p>
          </p:txBody>
        </p:sp>
      </p:grpSp>
      <p:grpSp>
        <p:nvGrpSpPr>
          <p:cNvPr id="6" name="Group 6"/>
          <p:cNvGrpSpPr/>
          <p:nvPr/>
        </p:nvGrpSpPr>
        <p:grpSpPr>
          <a:xfrm rot="5400000">
            <a:off x="1645366" y="5005888"/>
            <a:ext cx="10720703" cy="275224"/>
            <a:chOff x="0" y="0"/>
            <a:chExt cx="2823560" cy="72487"/>
          </a:xfrm>
        </p:grpSpPr>
        <p:sp>
          <p:nvSpPr>
            <p:cNvPr id="7" name="Freeform 7"/>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8" name="TextBox 8"/>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7813356" y="4382791"/>
            <a:ext cx="9239789" cy="5497674"/>
          </a:xfrm>
          <a:custGeom>
            <a:avLst/>
            <a:gdLst/>
            <a:ahLst/>
            <a:cxnLst/>
            <a:rect l="l" t="t" r="r" b="b"/>
            <a:pathLst>
              <a:path w="9239789" h="5497674">
                <a:moveTo>
                  <a:pt x="0" y="0"/>
                </a:moveTo>
                <a:lnTo>
                  <a:pt x="9239789" y="0"/>
                </a:lnTo>
                <a:lnTo>
                  <a:pt x="9239789" y="5497674"/>
                </a:lnTo>
                <a:lnTo>
                  <a:pt x="0" y="5497674"/>
                </a:lnTo>
                <a:lnTo>
                  <a:pt x="0" y="0"/>
                </a:lnTo>
                <a:close/>
              </a:path>
            </a:pathLst>
          </a:custGeom>
          <a:blipFill>
            <a:blip r:embed="rId3"/>
            <a:stretch>
              <a:fillRect/>
            </a:stretch>
          </a:blipFill>
        </p:spPr>
      </p:sp>
      <p:sp>
        <p:nvSpPr>
          <p:cNvPr id="10" name="TextBox 10"/>
          <p:cNvSpPr txBox="1"/>
          <p:nvPr/>
        </p:nvSpPr>
        <p:spPr>
          <a:xfrm>
            <a:off x="-2159544" y="4656204"/>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DATA VISUALIZATION</a:t>
            </a:r>
          </a:p>
        </p:txBody>
      </p:sp>
      <p:sp>
        <p:nvSpPr>
          <p:cNvPr id="11" name="TextBox 11"/>
          <p:cNvSpPr txBox="1"/>
          <p:nvPr/>
        </p:nvSpPr>
        <p:spPr>
          <a:xfrm>
            <a:off x="7341657" y="105727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is the art and science of turning raw data into visual formats.</a:t>
            </a:r>
          </a:p>
        </p:txBody>
      </p:sp>
      <p:sp>
        <p:nvSpPr>
          <p:cNvPr id="12" name="TextBox 12"/>
          <p:cNvSpPr txBox="1"/>
          <p:nvPr/>
        </p:nvSpPr>
        <p:spPr>
          <a:xfrm>
            <a:off x="7341657" y="226106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Simplifies complex data : Helps to make sense of huge datasets quickly.</a:t>
            </a:r>
          </a:p>
        </p:txBody>
      </p:sp>
      <p:sp>
        <p:nvSpPr>
          <p:cNvPr id="13" name="TextBox 13"/>
          <p:cNvSpPr txBox="1"/>
          <p:nvPr/>
        </p:nvSpPr>
        <p:spPr>
          <a:xfrm>
            <a:off x="7341657" y="3449109"/>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Supports decisions : Easier to spot opportunities or issues and act accordingly.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777417" y="1180325"/>
            <a:ext cx="5019872" cy="4031503"/>
          </a:xfrm>
          <a:custGeom>
            <a:avLst/>
            <a:gdLst/>
            <a:ahLst/>
            <a:cxnLst/>
            <a:rect l="l" t="t" r="r" b="b"/>
            <a:pathLst>
              <a:path w="5019872" h="4031503">
                <a:moveTo>
                  <a:pt x="0" y="0"/>
                </a:moveTo>
                <a:lnTo>
                  <a:pt x="5019872" y="0"/>
                </a:lnTo>
                <a:lnTo>
                  <a:pt x="5019872" y="4031504"/>
                </a:lnTo>
                <a:lnTo>
                  <a:pt x="0" y="4031504"/>
                </a:lnTo>
                <a:lnTo>
                  <a:pt x="0" y="0"/>
                </a:lnTo>
                <a:close/>
              </a:path>
            </a:pathLst>
          </a:custGeom>
          <a:blipFill>
            <a:blip r:embed="rId3"/>
            <a:stretch>
              <a:fillRect/>
            </a:stretch>
          </a:blipFill>
        </p:spPr>
      </p:sp>
      <p:sp>
        <p:nvSpPr>
          <p:cNvPr id="7" name="Freeform 7"/>
          <p:cNvSpPr/>
          <p:nvPr/>
        </p:nvSpPr>
        <p:spPr>
          <a:xfrm>
            <a:off x="8832947" y="5364229"/>
            <a:ext cx="4964343" cy="4674508"/>
          </a:xfrm>
          <a:custGeom>
            <a:avLst/>
            <a:gdLst/>
            <a:ahLst/>
            <a:cxnLst/>
            <a:rect l="l" t="t" r="r" b="b"/>
            <a:pathLst>
              <a:path w="4964343" h="4674508">
                <a:moveTo>
                  <a:pt x="0" y="0"/>
                </a:moveTo>
                <a:lnTo>
                  <a:pt x="4964342" y="0"/>
                </a:lnTo>
                <a:lnTo>
                  <a:pt x="4964342" y="4674508"/>
                </a:lnTo>
                <a:lnTo>
                  <a:pt x="0" y="4674508"/>
                </a:lnTo>
                <a:lnTo>
                  <a:pt x="0" y="0"/>
                </a:lnTo>
                <a:close/>
              </a:path>
            </a:pathLst>
          </a:custGeom>
          <a:blipFill>
            <a:blip r:embed="rId4"/>
            <a:stretch>
              <a:fillRect/>
            </a:stretch>
          </a:blipFill>
        </p:spPr>
      </p:sp>
      <p:sp>
        <p:nvSpPr>
          <p:cNvPr id="8" name="TextBox 8"/>
          <p:cNvSpPr txBox="1"/>
          <p:nvPr/>
        </p:nvSpPr>
        <p:spPr>
          <a:xfrm>
            <a:off x="-2159544" y="4656204"/>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UNIVARIATE ANALYSIS</a:t>
            </a:r>
          </a:p>
        </p:txBody>
      </p:sp>
      <p:sp>
        <p:nvSpPr>
          <p:cNvPr id="9" name="TextBox 9"/>
          <p:cNvSpPr txBox="1"/>
          <p:nvPr/>
        </p:nvSpPr>
        <p:spPr>
          <a:xfrm>
            <a:off x="7321041" y="33337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is a type of data analysis that looks at just one variable at a time.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998176" y="1186887"/>
            <a:ext cx="6648872" cy="4213723"/>
          </a:xfrm>
          <a:custGeom>
            <a:avLst/>
            <a:gdLst/>
            <a:ahLst/>
            <a:cxnLst/>
            <a:rect l="l" t="t" r="r" b="b"/>
            <a:pathLst>
              <a:path w="6648872" h="4213723">
                <a:moveTo>
                  <a:pt x="0" y="0"/>
                </a:moveTo>
                <a:lnTo>
                  <a:pt x="6648872" y="0"/>
                </a:lnTo>
                <a:lnTo>
                  <a:pt x="6648872" y="4213723"/>
                </a:lnTo>
                <a:lnTo>
                  <a:pt x="0" y="4213723"/>
                </a:lnTo>
                <a:lnTo>
                  <a:pt x="0" y="0"/>
                </a:lnTo>
                <a:close/>
              </a:path>
            </a:pathLst>
          </a:custGeom>
          <a:blipFill>
            <a:blip r:embed="rId3"/>
            <a:stretch>
              <a:fillRect/>
            </a:stretch>
          </a:blipFill>
        </p:spPr>
      </p:sp>
      <p:sp>
        <p:nvSpPr>
          <p:cNvPr id="7" name="Freeform 7"/>
          <p:cNvSpPr/>
          <p:nvPr/>
        </p:nvSpPr>
        <p:spPr>
          <a:xfrm>
            <a:off x="7998176" y="5562535"/>
            <a:ext cx="5525437" cy="4500339"/>
          </a:xfrm>
          <a:custGeom>
            <a:avLst/>
            <a:gdLst/>
            <a:ahLst/>
            <a:cxnLst/>
            <a:rect l="l" t="t" r="r" b="b"/>
            <a:pathLst>
              <a:path w="5525437" h="4500339">
                <a:moveTo>
                  <a:pt x="0" y="0"/>
                </a:moveTo>
                <a:lnTo>
                  <a:pt x="5525437" y="0"/>
                </a:lnTo>
                <a:lnTo>
                  <a:pt x="5525437" y="4500339"/>
                </a:lnTo>
                <a:lnTo>
                  <a:pt x="0" y="4500339"/>
                </a:lnTo>
                <a:lnTo>
                  <a:pt x="0" y="0"/>
                </a:lnTo>
                <a:close/>
              </a:path>
            </a:pathLst>
          </a:custGeom>
          <a:blipFill>
            <a:blip r:embed="rId4"/>
            <a:stretch>
              <a:fillRect r="-1492"/>
            </a:stretch>
          </a:blipFill>
        </p:spPr>
      </p:sp>
      <p:sp>
        <p:nvSpPr>
          <p:cNvPr id="8" name="TextBox 8"/>
          <p:cNvSpPr txBox="1"/>
          <p:nvPr/>
        </p:nvSpPr>
        <p:spPr>
          <a:xfrm>
            <a:off x="-2159544" y="4656204"/>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BIVARIATE ANALYSIS</a:t>
            </a:r>
          </a:p>
        </p:txBody>
      </p:sp>
      <p:sp>
        <p:nvSpPr>
          <p:cNvPr id="9" name="TextBox 9"/>
          <p:cNvSpPr txBox="1"/>
          <p:nvPr/>
        </p:nvSpPr>
        <p:spPr>
          <a:xfrm>
            <a:off x="7362272" y="33337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is all about exploring the relationship between two variables.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804691" y="1202221"/>
            <a:ext cx="8208235" cy="4729995"/>
          </a:xfrm>
          <a:custGeom>
            <a:avLst/>
            <a:gdLst/>
            <a:ahLst/>
            <a:cxnLst/>
            <a:rect l="l" t="t" r="r" b="b"/>
            <a:pathLst>
              <a:path w="8208235" h="4729995">
                <a:moveTo>
                  <a:pt x="0" y="0"/>
                </a:moveTo>
                <a:lnTo>
                  <a:pt x="8208235" y="0"/>
                </a:lnTo>
                <a:lnTo>
                  <a:pt x="8208235" y="4729995"/>
                </a:lnTo>
                <a:lnTo>
                  <a:pt x="0" y="4729995"/>
                </a:lnTo>
                <a:lnTo>
                  <a:pt x="0" y="0"/>
                </a:lnTo>
                <a:close/>
              </a:path>
            </a:pathLst>
          </a:custGeom>
          <a:blipFill>
            <a:blip r:embed="rId3"/>
            <a:stretch>
              <a:fillRect/>
            </a:stretch>
          </a:blipFill>
        </p:spPr>
      </p:sp>
      <p:sp>
        <p:nvSpPr>
          <p:cNvPr id="7" name="Freeform 7"/>
          <p:cNvSpPr/>
          <p:nvPr/>
        </p:nvSpPr>
        <p:spPr>
          <a:xfrm>
            <a:off x="7804691" y="6103666"/>
            <a:ext cx="8208235" cy="4104117"/>
          </a:xfrm>
          <a:custGeom>
            <a:avLst/>
            <a:gdLst/>
            <a:ahLst/>
            <a:cxnLst/>
            <a:rect l="l" t="t" r="r" b="b"/>
            <a:pathLst>
              <a:path w="8208235" h="4104117">
                <a:moveTo>
                  <a:pt x="0" y="0"/>
                </a:moveTo>
                <a:lnTo>
                  <a:pt x="8208235" y="0"/>
                </a:lnTo>
                <a:lnTo>
                  <a:pt x="8208235" y="4104117"/>
                </a:lnTo>
                <a:lnTo>
                  <a:pt x="0" y="4104117"/>
                </a:lnTo>
                <a:lnTo>
                  <a:pt x="0" y="0"/>
                </a:lnTo>
                <a:close/>
              </a:path>
            </a:pathLst>
          </a:custGeom>
          <a:blipFill>
            <a:blip r:embed="rId4"/>
            <a:stretch>
              <a:fillRect/>
            </a:stretch>
          </a:blipFill>
        </p:spPr>
      </p:sp>
      <p:sp>
        <p:nvSpPr>
          <p:cNvPr id="8" name="TextBox 8"/>
          <p:cNvSpPr txBox="1"/>
          <p:nvPr/>
        </p:nvSpPr>
        <p:spPr>
          <a:xfrm>
            <a:off x="-1396771" y="4718050"/>
            <a:ext cx="9717227"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MULTIVARIATE ANALYSIS</a:t>
            </a:r>
          </a:p>
        </p:txBody>
      </p:sp>
      <p:sp>
        <p:nvSpPr>
          <p:cNvPr id="9" name="TextBox 9"/>
          <p:cNvSpPr txBox="1"/>
          <p:nvPr/>
        </p:nvSpPr>
        <p:spPr>
          <a:xfrm>
            <a:off x="7362272" y="33337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involves more than two variables for observation. Predict outcomes based on multiple factors.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96771" y="4718050"/>
            <a:ext cx="9717227"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INSIGHTS</a:t>
            </a:r>
          </a:p>
        </p:txBody>
      </p:sp>
      <p:sp>
        <p:nvSpPr>
          <p:cNvPr id="7" name="TextBox 7"/>
          <p:cNvSpPr txBox="1"/>
          <p:nvPr/>
        </p:nvSpPr>
        <p:spPr>
          <a:xfrm>
            <a:off x="7362272" y="330621"/>
            <a:ext cx="10144414" cy="13811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Total square area of the building is strongly connected with the price. since, the larger square area has the demand of higher sales price.</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8" name="TextBox 8"/>
          <p:cNvSpPr txBox="1"/>
          <p:nvPr/>
        </p:nvSpPr>
        <p:spPr>
          <a:xfrm>
            <a:off x="7362272" y="1578396"/>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bedrooms with 3 and 4 has the highest rate of sales.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9" name="TextBox 9"/>
          <p:cNvSpPr txBox="1"/>
          <p:nvPr/>
        </p:nvSpPr>
        <p:spPr>
          <a:xfrm>
            <a:off x="7362272" y="2178603"/>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bathrooms with 2 and 3 has the highest rate of sales.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0" name="TextBox 10"/>
          <p:cNvSpPr txBox="1"/>
          <p:nvPr/>
        </p:nvSpPr>
        <p:spPr>
          <a:xfrm>
            <a:off x="7362272" y="3026196"/>
            <a:ext cx="10268107"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More customers have the potential to buy the total number of rooms with 6.</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1" name="TextBox 11"/>
          <p:cNvSpPr txBox="1"/>
          <p:nvPr/>
        </p:nvSpPr>
        <p:spPr>
          <a:xfrm>
            <a:off x="7362272" y="4092996"/>
            <a:ext cx="10268107"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condition with 4 and 5 has the highest number of sales.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2" name="TextBox 12"/>
          <p:cNvSpPr txBox="1"/>
          <p:nvPr/>
        </p:nvSpPr>
        <p:spPr>
          <a:xfrm>
            <a:off x="7362272" y="5000625"/>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views with 3 and 4 has the highest number of sales.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3" name="TextBox 13"/>
          <p:cNvSpPr txBox="1"/>
          <p:nvPr/>
        </p:nvSpPr>
        <p:spPr>
          <a:xfrm>
            <a:off x="7362272" y="5724525"/>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customers are preferring newly built house.</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4" name="TextBox 14"/>
          <p:cNvSpPr txBox="1"/>
          <p:nvPr/>
        </p:nvSpPr>
        <p:spPr>
          <a:xfrm>
            <a:off x="7362272" y="6448425"/>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customer also preferring the renovated buildings.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5" name="TextBox 15"/>
          <p:cNvSpPr txBox="1"/>
          <p:nvPr/>
        </p:nvSpPr>
        <p:spPr>
          <a:xfrm>
            <a:off x="7362272" y="7172325"/>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Most buildings are mid-aged(20-40 years)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6" name="TextBox 16"/>
          <p:cNvSpPr txBox="1"/>
          <p:nvPr/>
        </p:nvSpPr>
        <p:spPr>
          <a:xfrm>
            <a:off x="7362272" y="7896225"/>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price is right-skewed due the luxury buildings.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7" name="TextBox 17"/>
          <p:cNvSpPr txBox="1"/>
          <p:nvPr/>
        </p:nvSpPr>
        <p:spPr>
          <a:xfrm>
            <a:off x="7362272" y="8562975"/>
            <a:ext cx="10597954"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average price of the building is between 4000000 and 6000000.</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8" name="TextBox 18"/>
          <p:cNvSpPr txBox="1"/>
          <p:nvPr/>
        </p:nvSpPr>
        <p:spPr>
          <a:xfrm>
            <a:off x="7362272" y="9525000"/>
            <a:ext cx="1026810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SEATTLE city has the highest number of sales.</a:t>
            </a:r>
          </a:p>
          <a:p>
            <a:pPr algn="l">
              <a:lnSpc>
                <a:spcPts val="2700"/>
              </a:lnSpc>
            </a:pPr>
            <a:endParaRPr lang="en-US" sz="2500" b="1">
              <a:solidFill>
                <a:srgbClr val="000000"/>
              </a:solidFill>
              <a:latin typeface="Montserrat Bold"/>
              <a:ea typeface="Montserrat Bold"/>
              <a:cs typeface="Montserrat Bold"/>
              <a:sym typeface="Montserrat Bo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96771" y="4718050"/>
            <a:ext cx="9717227"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CONCLUSION</a:t>
            </a:r>
          </a:p>
        </p:txBody>
      </p:sp>
      <p:sp>
        <p:nvSpPr>
          <p:cNvPr id="7" name="TextBox 7"/>
          <p:cNvSpPr txBox="1"/>
          <p:nvPr/>
        </p:nvSpPr>
        <p:spPr>
          <a:xfrm>
            <a:off x="7321041" y="1389062"/>
            <a:ext cx="10144414" cy="17240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This housing data shows that value of the property is impacted by the location of the building, total square area of the building, condition of the building, renovation of the building, total rooms of the building.</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8" name="TextBox 8"/>
          <p:cNvSpPr txBox="1"/>
          <p:nvPr/>
        </p:nvSpPr>
        <p:spPr>
          <a:xfrm>
            <a:off x="7321041" y="3762375"/>
            <a:ext cx="10144414" cy="13811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By detailed data exploration and statistical tests we find the clear patterns and trends over the time and the factors and the price trends.</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9" name="TextBox 9"/>
          <p:cNvSpPr txBox="1"/>
          <p:nvPr/>
        </p:nvSpPr>
        <p:spPr>
          <a:xfrm>
            <a:off x="7321041" y="5921375"/>
            <a:ext cx="10144414" cy="13811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This analysis gives the detailed insights for the buyers,sellers and investors who want to make a decision to purchase or selling the property.</a:t>
            </a:r>
          </a:p>
          <a:p>
            <a:pPr algn="l">
              <a:lnSpc>
                <a:spcPts val="2700"/>
              </a:lnSpc>
            </a:pPr>
            <a:endParaRPr lang="en-US" sz="2500" b="1">
              <a:solidFill>
                <a:srgbClr val="000000"/>
              </a:solidFill>
              <a:latin typeface="Montserrat Bold"/>
              <a:ea typeface="Montserrat Bold"/>
              <a:cs typeface="Montserrat Bold"/>
              <a:sym typeface="Montserrat Bold"/>
            </a:endParaRPr>
          </a:p>
        </p:txBody>
      </p:sp>
      <p:sp>
        <p:nvSpPr>
          <p:cNvPr id="10" name="TextBox 10"/>
          <p:cNvSpPr txBox="1"/>
          <p:nvPr/>
        </p:nvSpPr>
        <p:spPr>
          <a:xfrm>
            <a:off x="7321041" y="7950200"/>
            <a:ext cx="10144414"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This analysis is helpful for the real estate persons to make a decision.</a:t>
            </a:r>
          </a:p>
          <a:p>
            <a:pPr algn="l">
              <a:lnSpc>
                <a:spcPts val="2700"/>
              </a:lnSpc>
            </a:pPr>
            <a:endParaRPr lang="en-US" sz="2500" b="1">
              <a:solidFill>
                <a:srgbClr val="000000"/>
              </a:solidFill>
              <a:latin typeface="Montserrat Bold"/>
              <a:ea typeface="Montserrat Bold"/>
              <a:cs typeface="Montserrat Bold"/>
              <a:sym typeface="Montserrat Bo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3654024" y="3891865"/>
            <a:ext cx="9717227" cy="838199"/>
          </a:xfrm>
          <a:prstGeom prst="rect">
            <a:avLst/>
          </a:prstGeom>
        </p:spPr>
        <p:txBody>
          <a:bodyPr lIns="0" tIns="0" rIns="0" bIns="0" rtlCol="0" anchor="t">
            <a:spAutoFit/>
          </a:bodyPr>
          <a:lstStyle/>
          <a:p>
            <a:pPr algn="ctr">
              <a:lnSpc>
                <a:spcPts val="6599"/>
              </a:lnSpc>
            </a:pPr>
            <a:r>
              <a:rPr lang="en-US" sz="5999" b="1" spc="-161">
                <a:solidFill>
                  <a:srgbClr val="272525"/>
                </a:solidFill>
                <a:latin typeface="Montserrat Bold"/>
                <a:ea typeface="Montserrat Bold"/>
                <a:cs typeface="Montserrat Bold"/>
                <a:sym typeface="Montserrat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a:off x="18240375" y="-394164"/>
            <a:ext cx="47625" cy="10681164"/>
            <a:chOff x="0" y="0"/>
            <a:chExt cx="12543" cy="2813146"/>
          </a:xfrm>
        </p:grpSpPr>
        <p:sp>
          <p:nvSpPr>
            <p:cNvPr id="4" name="Freeform 4"/>
            <p:cNvSpPr/>
            <p:nvPr/>
          </p:nvSpPr>
          <p:spPr>
            <a:xfrm>
              <a:off x="0" y="0"/>
              <a:ext cx="12543" cy="2813146"/>
            </a:xfrm>
            <a:custGeom>
              <a:avLst/>
              <a:gdLst/>
              <a:ahLst/>
              <a:cxnLst/>
              <a:rect l="l" t="t" r="r" b="b"/>
              <a:pathLst>
                <a:path w="12543" h="2813146">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id="5" name="TextBox 5"/>
            <p:cNvSpPr txBox="1"/>
            <p:nvPr/>
          </p:nvSpPr>
          <p:spPr>
            <a:xfrm>
              <a:off x="0" y="-57150"/>
              <a:ext cx="12543" cy="2870296"/>
            </a:xfrm>
            <a:prstGeom prst="rect">
              <a:avLst/>
            </a:prstGeom>
          </p:spPr>
          <p:txBody>
            <a:bodyPr lIns="50800" tIns="50800" rIns="50800" bIns="50800" rtlCol="0" anchor="ctr"/>
            <a:lstStyle/>
            <a:p>
              <a:pPr algn="ctr">
                <a:lnSpc>
                  <a:spcPts val="3532"/>
                </a:lnSpc>
              </a:pPr>
              <a:endParaRPr/>
            </a:p>
          </p:txBody>
        </p:sp>
      </p:grpSp>
      <p:sp>
        <p:nvSpPr>
          <p:cNvPr id="6" name="TextBox 6"/>
          <p:cNvSpPr txBox="1"/>
          <p:nvPr/>
        </p:nvSpPr>
        <p:spPr>
          <a:xfrm>
            <a:off x="-2159544" y="4656204"/>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AGENDA</a:t>
            </a:r>
          </a:p>
        </p:txBody>
      </p:sp>
      <p:sp>
        <p:nvSpPr>
          <p:cNvPr id="7" name="TextBox 7"/>
          <p:cNvSpPr txBox="1"/>
          <p:nvPr/>
        </p:nvSpPr>
        <p:spPr>
          <a:xfrm>
            <a:off x="6542329" y="2035948"/>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Introduction</a:t>
            </a:r>
          </a:p>
        </p:txBody>
      </p:sp>
      <p:sp>
        <p:nvSpPr>
          <p:cNvPr id="8" name="TextBox 8"/>
          <p:cNvSpPr txBox="1"/>
          <p:nvPr/>
        </p:nvSpPr>
        <p:spPr>
          <a:xfrm>
            <a:off x="6542329" y="2940823"/>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Data understanding</a:t>
            </a:r>
          </a:p>
        </p:txBody>
      </p:sp>
      <p:sp>
        <p:nvSpPr>
          <p:cNvPr id="9" name="TextBox 9"/>
          <p:cNvSpPr txBox="1"/>
          <p:nvPr/>
        </p:nvSpPr>
        <p:spPr>
          <a:xfrm>
            <a:off x="6542329" y="3844991"/>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Data cleaning</a:t>
            </a:r>
          </a:p>
        </p:txBody>
      </p:sp>
      <p:sp>
        <p:nvSpPr>
          <p:cNvPr id="10" name="TextBox 10"/>
          <p:cNvSpPr txBox="1"/>
          <p:nvPr/>
        </p:nvSpPr>
        <p:spPr>
          <a:xfrm>
            <a:off x="6542329" y="4748279"/>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EDA and Data Visualization</a:t>
            </a:r>
          </a:p>
        </p:txBody>
      </p:sp>
      <p:sp>
        <p:nvSpPr>
          <p:cNvPr id="11" name="TextBox 11"/>
          <p:cNvSpPr txBox="1"/>
          <p:nvPr/>
        </p:nvSpPr>
        <p:spPr>
          <a:xfrm>
            <a:off x="6542329" y="6554854"/>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Insights</a:t>
            </a:r>
          </a:p>
        </p:txBody>
      </p:sp>
      <p:sp>
        <p:nvSpPr>
          <p:cNvPr id="12" name="TextBox 12"/>
          <p:cNvSpPr txBox="1"/>
          <p:nvPr/>
        </p:nvSpPr>
        <p:spPr>
          <a:xfrm>
            <a:off x="6542329" y="7459729"/>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Conclusion</a:t>
            </a:r>
          </a:p>
        </p:txBody>
      </p:sp>
      <p:grpSp>
        <p:nvGrpSpPr>
          <p:cNvPr id="13" name="Group 13"/>
          <p:cNvGrpSpPr/>
          <p:nvPr/>
        </p:nvGrpSpPr>
        <p:grpSpPr>
          <a:xfrm rot="5400000">
            <a:off x="848059" y="5005888"/>
            <a:ext cx="10720703" cy="275224"/>
            <a:chOff x="0" y="0"/>
            <a:chExt cx="2823560" cy="72487"/>
          </a:xfrm>
        </p:grpSpPr>
        <p:sp>
          <p:nvSpPr>
            <p:cNvPr id="14" name="Freeform 1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15" name="TextBox 1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16" name="TextBox 16"/>
          <p:cNvSpPr txBox="1"/>
          <p:nvPr/>
        </p:nvSpPr>
        <p:spPr>
          <a:xfrm>
            <a:off x="6542329" y="5649979"/>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Ultra-Bold"/>
                <a:ea typeface="Montserrat Ultra-Bold"/>
                <a:cs typeface="Montserrat Ultra-Bold"/>
                <a:sym typeface="Montserrat Ultra-Bold"/>
              </a:rPr>
              <a:t>Feature Engeneering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sp>
        <p:nvSpPr>
          <p:cNvPr id="3" name="TextBox 3"/>
          <p:cNvSpPr txBox="1"/>
          <p:nvPr/>
        </p:nvSpPr>
        <p:spPr>
          <a:xfrm>
            <a:off x="-2222466" y="4418378"/>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INTRODUCTION</a:t>
            </a:r>
          </a:p>
        </p:txBody>
      </p:sp>
      <p:sp>
        <p:nvSpPr>
          <p:cNvPr id="4" name="TextBox 4"/>
          <p:cNvSpPr txBox="1"/>
          <p:nvPr/>
        </p:nvSpPr>
        <p:spPr>
          <a:xfrm>
            <a:off x="6789715" y="1057275"/>
            <a:ext cx="9711488"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 Housing dataset serves as a comprehensive source for analyzing residential property trends and market dynamics.</a:t>
            </a:r>
          </a:p>
        </p:txBody>
      </p:sp>
      <p:sp>
        <p:nvSpPr>
          <p:cNvPr id="5" name="TextBox 5"/>
          <p:cNvSpPr txBox="1"/>
          <p:nvPr/>
        </p:nvSpPr>
        <p:spPr>
          <a:xfrm>
            <a:off x="6789715" y="2688614"/>
            <a:ext cx="9711488"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has the key attributes such as prices, number of bedrooms and bathrooms, location, square footage, lot size and the year of construction. </a:t>
            </a:r>
          </a:p>
        </p:txBody>
      </p:sp>
      <p:sp>
        <p:nvSpPr>
          <p:cNvPr id="6" name="TextBox 6"/>
          <p:cNvSpPr txBox="1"/>
          <p:nvPr/>
        </p:nvSpPr>
        <p:spPr>
          <a:xfrm>
            <a:off x="6789715" y="4319953"/>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Explore the structure and features of the dataset.</a:t>
            </a:r>
          </a:p>
        </p:txBody>
      </p:sp>
      <p:sp>
        <p:nvSpPr>
          <p:cNvPr id="7" name="TextBox 7"/>
          <p:cNvSpPr txBox="1"/>
          <p:nvPr/>
        </p:nvSpPr>
        <p:spPr>
          <a:xfrm>
            <a:off x="6789715" y="5386753"/>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Identify missing values and apply appropriate data cleaning strategies.</a:t>
            </a:r>
          </a:p>
        </p:txBody>
      </p:sp>
      <p:sp>
        <p:nvSpPr>
          <p:cNvPr id="8" name="TextBox 8"/>
          <p:cNvSpPr txBox="1"/>
          <p:nvPr/>
        </p:nvSpPr>
        <p:spPr>
          <a:xfrm>
            <a:off x="6789715" y="6767878"/>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Perform Exploratory Data Analysis(EDA) to reveal insightful trends.</a:t>
            </a:r>
          </a:p>
        </p:txBody>
      </p:sp>
      <p:sp>
        <p:nvSpPr>
          <p:cNvPr id="9" name="TextBox 9"/>
          <p:cNvSpPr txBox="1"/>
          <p:nvPr/>
        </p:nvSpPr>
        <p:spPr>
          <a:xfrm>
            <a:off x="6789715" y="8177578"/>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Apply statistical techniques to support hypothesis and predicitions.</a:t>
            </a:r>
          </a:p>
        </p:txBody>
      </p:sp>
      <p:grpSp>
        <p:nvGrpSpPr>
          <p:cNvPr id="10" name="Group 10"/>
          <p:cNvGrpSpPr/>
          <p:nvPr/>
        </p:nvGrpSpPr>
        <p:grpSpPr>
          <a:xfrm rot="5400000">
            <a:off x="848059" y="5005888"/>
            <a:ext cx="10720703" cy="275224"/>
            <a:chOff x="0" y="0"/>
            <a:chExt cx="2823560" cy="72487"/>
          </a:xfrm>
        </p:grpSpPr>
        <p:sp>
          <p:nvSpPr>
            <p:cNvPr id="11" name="Freeform 11"/>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12" name="TextBox 12"/>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a:off x="18240375" y="-394164"/>
            <a:ext cx="47625" cy="10681164"/>
            <a:chOff x="0" y="0"/>
            <a:chExt cx="12543" cy="2813146"/>
          </a:xfrm>
        </p:grpSpPr>
        <p:sp>
          <p:nvSpPr>
            <p:cNvPr id="4" name="Freeform 4"/>
            <p:cNvSpPr/>
            <p:nvPr/>
          </p:nvSpPr>
          <p:spPr>
            <a:xfrm>
              <a:off x="0" y="0"/>
              <a:ext cx="12543" cy="2813146"/>
            </a:xfrm>
            <a:custGeom>
              <a:avLst/>
              <a:gdLst/>
              <a:ahLst/>
              <a:cxnLst/>
              <a:rect l="l" t="t" r="r" b="b"/>
              <a:pathLst>
                <a:path w="12543" h="2813146">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id="5" name="TextBox 5"/>
            <p:cNvSpPr txBox="1"/>
            <p:nvPr/>
          </p:nvSpPr>
          <p:spPr>
            <a:xfrm>
              <a:off x="0" y="-57150"/>
              <a:ext cx="12543" cy="2870296"/>
            </a:xfrm>
            <a:prstGeom prst="rect">
              <a:avLst/>
            </a:prstGeom>
          </p:spPr>
          <p:txBody>
            <a:bodyPr lIns="50800" tIns="50800" rIns="50800" bIns="50800" rtlCol="0" anchor="ctr"/>
            <a:lstStyle/>
            <a:p>
              <a:pPr algn="ctr">
                <a:lnSpc>
                  <a:spcPts val="3532"/>
                </a:lnSpc>
              </a:pPr>
              <a:endParaRPr/>
            </a:p>
          </p:txBody>
        </p:sp>
      </p:grpSp>
      <p:sp>
        <p:nvSpPr>
          <p:cNvPr id="6" name="Freeform 6"/>
          <p:cNvSpPr/>
          <p:nvPr/>
        </p:nvSpPr>
        <p:spPr>
          <a:xfrm>
            <a:off x="12365001" y="4987925"/>
            <a:ext cx="3578595" cy="5102384"/>
          </a:xfrm>
          <a:custGeom>
            <a:avLst/>
            <a:gdLst/>
            <a:ahLst/>
            <a:cxnLst/>
            <a:rect l="l" t="t" r="r" b="b"/>
            <a:pathLst>
              <a:path w="3578595" h="5102384">
                <a:moveTo>
                  <a:pt x="0" y="0"/>
                </a:moveTo>
                <a:lnTo>
                  <a:pt x="3578595" y="0"/>
                </a:lnTo>
                <a:lnTo>
                  <a:pt x="3578595" y="5102384"/>
                </a:lnTo>
                <a:lnTo>
                  <a:pt x="0" y="5102384"/>
                </a:lnTo>
                <a:lnTo>
                  <a:pt x="0" y="0"/>
                </a:lnTo>
                <a:close/>
              </a:path>
            </a:pathLst>
          </a:custGeom>
          <a:blipFill>
            <a:blip r:embed="rId3"/>
            <a:stretch>
              <a:fillRect/>
            </a:stretch>
          </a:blipFill>
        </p:spPr>
      </p:sp>
      <p:sp>
        <p:nvSpPr>
          <p:cNvPr id="7" name="Freeform 7"/>
          <p:cNvSpPr/>
          <p:nvPr/>
        </p:nvSpPr>
        <p:spPr>
          <a:xfrm>
            <a:off x="8590755" y="4987925"/>
            <a:ext cx="2587789" cy="5143890"/>
          </a:xfrm>
          <a:custGeom>
            <a:avLst/>
            <a:gdLst/>
            <a:ahLst/>
            <a:cxnLst/>
            <a:rect l="l" t="t" r="r" b="b"/>
            <a:pathLst>
              <a:path w="2587789" h="5143890">
                <a:moveTo>
                  <a:pt x="0" y="0"/>
                </a:moveTo>
                <a:lnTo>
                  <a:pt x="2587789" y="0"/>
                </a:lnTo>
                <a:lnTo>
                  <a:pt x="2587789" y="5143890"/>
                </a:lnTo>
                <a:lnTo>
                  <a:pt x="0" y="5143890"/>
                </a:lnTo>
                <a:lnTo>
                  <a:pt x="0" y="0"/>
                </a:lnTo>
                <a:close/>
              </a:path>
            </a:pathLst>
          </a:custGeom>
          <a:blipFill>
            <a:blip r:embed="rId4"/>
            <a:stretch>
              <a:fillRect/>
            </a:stretch>
          </a:blipFill>
        </p:spPr>
      </p:sp>
      <p:sp>
        <p:nvSpPr>
          <p:cNvPr id="8" name="TextBox 8"/>
          <p:cNvSpPr txBox="1"/>
          <p:nvPr/>
        </p:nvSpPr>
        <p:spPr>
          <a:xfrm>
            <a:off x="-1811813" y="4587875"/>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DATA UNDERSTANDING</a:t>
            </a:r>
          </a:p>
        </p:txBody>
      </p:sp>
      <p:sp>
        <p:nvSpPr>
          <p:cNvPr id="9" name="TextBox 9"/>
          <p:cNvSpPr txBox="1"/>
          <p:nvPr/>
        </p:nvSpPr>
        <p:spPr>
          <a:xfrm>
            <a:off x="7005717" y="866775"/>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First we have to understand our data for processing.</a:t>
            </a:r>
          </a:p>
        </p:txBody>
      </p:sp>
      <p:sp>
        <p:nvSpPr>
          <p:cNvPr id="10" name="TextBox 10"/>
          <p:cNvSpPr txBox="1"/>
          <p:nvPr/>
        </p:nvSpPr>
        <p:spPr>
          <a:xfrm>
            <a:off x="7005717" y="1575793"/>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Then we have to find the key columns for our analysis.</a:t>
            </a:r>
          </a:p>
        </p:txBody>
      </p:sp>
      <p:sp>
        <p:nvSpPr>
          <p:cNvPr id="11" name="TextBox 11"/>
          <p:cNvSpPr txBox="1"/>
          <p:nvPr/>
        </p:nvSpPr>
        <p:spPr>
          <a:xfrm>
            <a:off x="7005717" y="2280643"/>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Then we have to find the basic information of the dataset like info, shape, data types.</a:t>
            </a:r>
          </a:p>
        </p:txBody>
      </p:sp>
      <p:sp>
        <p:nvSpPr>
          <p:cNvPr id="12" name="TextBox 12"/>
          <p:cNvSpPr txBox="1"/>
          <p:nvPr/>
        </p:nvSpPr>
        <p:spPr>
          <a:xfrm>
            <a:off x="7005717" y="3346946"/>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Here the dataset has 4600 rows and 18 columns.</a:t>
            </a:r>
          </a:p>
        </p:txBody>
      </p:sp>
      <p:sp>
        <p:nvSpPr>
          <p:cNvPr id="13" name="TextBox 13"/>
          <p:cNvSpPr txBox="1"/>
          <p:nvPr/>
        </p:nvSpPr>
        <p:spPr>
          <a:xfrm>
            <a:off x="7005717" y="4070847"/>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Datatypes: datetime, categorical and numerical.</a:t>
            </a:r>
          </a:p>
        </p:txBody>
      </p:sp>
      <p:grpSp>
        <p:nvGrpSpPr>
          <p:cNvPr id="14" name="Group 14"/>
          <p:cNvGrpSpPr/>
          <p:nvPr/>
        </p:nvGrpSpPr>
        <p:grpSpPr>
          <a:xfrm rot="5400000">
            <a:off x="1645366" y="5005888"/>
            <a:ext cx="10720703" cy="275224"/>
            <a:chOff x="0" y="0"/>
            <a:chExt cx="2823560" cy="72487"/>
          </a:xfrm>
        </p:grpSpPr>
        <p:sp>
          <p:nvSpPr>
            <p:cNvPr id="15" name="Freeform 15"/>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16" name="TextBox 16"/>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811813" y="4587875"/>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DATA CLEANING</a:t>
            </a:r>
          </a:p>
        </p:txBody>
      </p:sp>
      <p:sp>
        <p:nvSpPr>
          <p:cNvPr id="7" name="TextBox 7"/>
          <p:cNvSpPr txBox="1"/>
          <p:nvPr/>
        </p:nvSpPr>
        <p:spPr>
          <a:xfrm>
            <a:off x="7774582" y="2495398"/>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Handling Missing Values</a:t>
            </a:r>
          </a:p>
        </p:txBody>
      </p:sp>
      <p:sp>
        <p:nvSpPr>
          <p:cNvPr id="8" name="TextBox 8"/>
          <p:cNvSpPr txBox="1"/>
          <p:nvPr/>
        </p:nvSpPr>
        <p:spPr>
          <a:xfrm>
            <a:off x="7774582" y="3532112"/>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Remove Duplicates</a:t>
            </a:r>
          </a:p>
        </p:txBody>
      </p:sp>
      <p:sp>
        <p:nvSpPr>
          <p:cNvPr id="9" name="TextBox 9"/>
          <p:cNvSpPr txBox="1"/>
          <p:nvPr/>
        </p:nvSpPr>
        <p:spPr>
          <a:xfrm>
            <a:off x="7774582" y="4570337"/>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Fix Data Types</a:t>
            </a:r>
          </a:p>
        </p:txBody>
      </p:sp>
      <p:sp>
        <p:nvSpPr>
          <p:cNvPr id="10" name="TextBox 10"/>
          <p:cNvSpPr txBox="1"/>
          <p:nvPr/>
        </p:nvSpPr>
        <p:spPr>
          <a:xfrm>
            <a:off x="7774582" y="5567972"/>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Outlier Detection and Treatment</a:t>
            </a:r>
          </a:p>
        </p:txBody>
      </p:sp>
      <p:sp>
        <p:nvSpPr>
          <p:cNvPr id="11" name="TextBox 11"/>
          <p:cNvSpPr txBox="1"/>
          <p:nvPr/>
        </p:nvSpPr>
        <p:spPr>
          <a:xfrm>
            <a:off x="7774582" y="6568097"/>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Data Transformation</a:t>
            </a:r>
          </a:p>
        </p:txBody>
      </p:sp>
      <p:sp>
        <p:nvSpPr>
          <p:cNvPr id="12" name="TextBox 12"/>
          <p:cNvSpPr txBox="1"/>
          <p:nvPr/>
        </p:nvSpPr>
        <p:spPr>
          <a:xfrm>
            <a:off x="7774582" y="7568222"/>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Validation and Final Checks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a:off x="18240375" y="-394164"/>
            <a:ext cx="47625" cy="10681164"/>
            <a:chOff x="0" y="0"/>
            <a:chExt cx="12543" cy="2813146"/>
          </a:xfrm>
        </p:grpSpPr>
        <p:sp>
          <p:nvSpPr>
            <p:cNvPr id="4" name="Freeform 4"/>
            <p:cNvSpPr/>
            <p:nvPr/>
          </p:nvSpPr>
          <p:spPr>
            <a:xfrm>
              <a:off x="0" y="0"/>
              <a:ext cx="12543" cy="2813146"/>
            </a:xfrm>
            <a:custGeom>
              <a:avLst/>
              <a:gdLst/>
              <a:ahLst/>
              <a:cxnLst/>
              <a:rect l="l" t="t" r="r" b="b"/>
              <a:pathLst>
                <a:path w="12543" h="2813146">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id="5" name="TextBox 5"/>
            <p:cNvSpPr txBox="1"/>
            <p:nvPr/>
          </p:nvSpPr>
          <p:spPr>
            <a:xfrm>
              <a:off x="0" y="-57150"/>
              <a:ext cx="12543" cy="2870296"/>
            </a:xfrm>
            <a:prstGeom prst="rect">
              <a:avLst/>
            </a:prstGeom>
          </p:spPr>
          <p:txBody>
            <a:bodyPr lIns="50800" tIns="50800" rIns="50800" bIns="50800" rtlCol="0" anchor="ctr"/>
            <a:lstStyle/>
            <a:p>
              <a:pPr algn="ctr">
                <a:lnSpc>
                  <a:spcPts val="3532"/>
                </a:lnSpc>
              </a:pPr>
              <a:endParaRPr/>
            </a:p>
          </p:txBody>
        </p:sp>
      </p:grpSp>
      <p:grpSp>
        <p:nvGrpSpPr>
          <p:cNvPr id="6" name="Group 6"/>
          <p:cNvGrpSpPr/>
          <p:nvPr/>
        </p:nvGrpSpPr>
        <p:grpSpPr>
          <a:xfrm rot="5400000">
            <a:off x="1645366" y="5005888"/>
            <a:ext cx="10720703" cy="275224"/>
            <a:chOff x="0" y="0"/>
            <a:chExt cx="2823560" cy="72487"/>
          </a:xfrm>
        </p:grpSpPr>
        <p:sp>
          <p:nvSpPr>
            <p:cNvPr id="7" name="Freeform 7"/>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8" name="TextBox 8"/>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8047506" y="1256246"/>
            <a:ext cx="4356050" cy="648773"/>
          </a:xfrm>
          <a:custGeom>
            <a:avLst/>
            <a:gdLst/>
            <a:ahLst/>
            <a:cxnLst/>
            <a:rect l="l" t="t" r="r" b="b"/>
            <a:pathLst>
              <a:path w="4356050" h="648773">
                <a:moveTo>
                  <a:pt x="0" y="0"/>
                </a:moveTo>
                <a:lnTo>
                  <a:pt x="4356050" y="0"/>
                </a:lnTo>
                <a:lnTo>
                  <a:pt x="4356050" y="648773"/>
                </a:lnTo>
                <a:lnTo>
                  <a:pt x="0" y="648773"/>
                </a:lnTo>
                <a:lnTo>
                  <a:pt x="0" y="0"/>
                </a:lnTo>
                <a:close/>
              </a:path>
            </a:pathLst>
          </a:custGeom>
          <a:blipFill>
            <a:blip r:embed="rId3"/>
            <a:stretch>
              <a:fillRect/>
            </a:stretch>
          </a:blipFill>
        </p:spPr>
      </p:sp>
      <p:sp>
        <p:nvSpPr>
          <p:cNvPr id="10" name="Freeform 10"/>
          <p:cNvSpPr/>
          <p:nvPr/>
        </p:nvSpPr>
        <p:spPr>
          <a:xfrm>
            <a:off x="13136947" y="1256246"/>
            <a:ext cx="3520792" cy="998273"/>
          </a:xfrm>
          <a:custGeom>
            <a:avLst/>
            <a:gdLst/>
            <a:ahLst/>
            <a:cxnLst/>
            <a:rect l="l" t="t" r="r" b="b"/>
            <a:pathLst>
              <a:path w="3520792" h="998273">
                <a:moveTo>
                  <a:pt x="0" y="0"/>
                </a:moveTo>
                <a:lnTo>
                  <a:pt x="3520792" y="0"/>
                </a:lnTo>
                <a:lnTo>
                  <a:pt x="3520792" y="998273"/>
                </a:lnTo>
                <a:lnTo>
                  <a:pt x="0" y="998273"/>
                </a:lnTo>
                <a:lnTo>
                  <a:pt x="0" y="0"/>
                </a:lnTo>
                <a:close/>
              </a:path>
            </a:pathLst>
          </a:custGeom>
          <a:blipFill>
            <a:blip r:embed="rId4"/>
            <a:stretch>
              <a:fillRect/>
            </a:stretch>
          </a:blipFill>
        </p:spPr>
      </p:sp>
      <p:sp>
        <p:nvSpPr>
          <p:cNvPr id="11" name="Freeform 11"/>
          <p:cNvSpPr/>
          <p:nvPr/>
        </p:nvSpPr>
        <p:spPr>
          <a:xfrm>
            <a:off x="7912781" y="5695950"/>
            <a:ext cx="3182488" cy="4106437"/>
          </a:xfrm>
          <a:custGeom>
            <a:avLst/>
            <a:gdLst/>
            <a:ahLst/>
            <a:cxnLst/>
            <a:rect l="l" t="t" r="r" b="b"/>
            <a:pathLst>
              <a:path w="3182488" h="4106437">
                <a:moveTo>
                  <a:pt x="0" y="0"/>
                </a:moveTo>
                <a:lnTo>
                  <a:pt x="3182488" y="0"/>
                </a:lnTo>
                <a:lnTo>
                  <a:pt x="3182488" y="4106437"/>
                </a:lnTo>
                <a:lnTo>
                  <a:pt x="0" y="4106437"/>
                </a:lnTo>
                <a:lnTo>
                  <a:pt x="0" y="0"/>
                </a:lnTo>
                <a:close/>
              </a:path>
            </a:pathLst>
          </a:custGeom>
          <a:blipFill>
            <a:blip r:embed="rId5"/>
            <a:stretch>
              <a:fillRect/>
            </a:stretch>
          </a:blipFill>
        </p:spPr>
      </p:sp>
      <p:sp>
        <p:nvSpPr>
          <p:cNvPr id="12" name="Freeform 12"/>
          <p:cNvSpPr/>
          <p:nvPr/>
        </p:nvSpPr>
        <p:spPr>
          <a:xfrm>
            <a:off x="13593631" y="5708650"/>
            <a:ext cx="2148382" cy="4247187"/>
          </a:xfrm>
          <a:custGeom>
            <a:avLst/>
            <a:gdLst/>
            <a:ahLst/>
            <a:cxnLst/>
            <a:rect l="l" t="t" r="r" b="b"/>
            <a:pathLst>
              <a:path w="2148382" h="4247187">
                <a:moveTo>
                  <a:pt x="0" y="0"/>
                </a:moveTo>
                <a:lnTo>
                  <a:pt x="2148382" y="0"/>
                </a:lnTo>
                <a:lnTo>
                  <a:pt x="2148382" y="4247187"/>
                </a:lnTo>
                <a:lnTo>
                  <a:pt x="0" y="4247187"/>
                </a:lnTo>
                <a:lnTo>
                  <a:pt x="0" y="0"/>
                </a:lnTo>
                <a:close/>
              </a:path>
            </a:pathLst>
          </a:custGeom>
          <a:blipFill>
            <a:blip r:embed="rId6"/>
            <a:stretch>
              <a:fillRect/>
            </a:stretch>
          </a:blipFill>
        </p:spPr>
      </p:sp>
      <p:sp>
        <p:nvSpPr>
          <p:cNvPr id="13" name="TextBox 13"/>
          <p:cNvSpPr txBox="1"/>
          <p:nvPr/>
        </p:nvSpPr>
        <p:spPr>
          <a:xfrm>
            <a:off x="-1811813" y="4587875"/>
            <a:ext cx="10789232" cy="110807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HANDLING MISSING</a:t>
            </a:r>
          </a:p>
          <a:p>
            <a:pPr algn="ctr">
              <a:lnSpc>
                <a:spcPts val="4399"/>
              </a:lnSpc>
            </a:pPr>
            <a:r>
              <a:rPr lang="en-US" sz="3999" b="1" spc="-107">
                <a:solidFill>
                  <a:srgbClr val="272525"/>
                </a:solidFill>
                <a:latin typeface="Montserrat Bold"/>
                <a:ea typeface="Montserrat Bold"/>
                <a:cs typeface="Montserrat Bold"/>
                <a:sym typeface="Montserrat Bold"/>
              </a:rPr>
              <a:t>VALUES</a:t>
            </a:r>
          </a:p>
        </p:txBody>
      </p:sp>
      <p:sp>
        <p:nvSpPr>
          <p:cNvPr id="14" name="TextBox 14"/>
          <p:cNvSpPr txBox="1"/>
          <p:nvPr/>
        </p:nvSpPr>
        <p:spPr>
          <a:xfrm>
            <a:off x="7547812" y="676275"/>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First we have to find the null values.</a:t>
            </a:r>
          </a:p>
        </p:txBody>
      </p:sp>
      <p:sp>
        <p:nvSpPr>
          <p:cNvPr id="15" name="TextBox 15"/>
          <p:cNvSpPr txBox="1"/>
          <p:nvPr/>
        </p:nvSpPr>
        <p:spPr>
          <a:xfrm>
            <a:off x="7547812" y="2431831"/>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Numerical columns filled with mean or median.</a:t>
            </a:r>
          </a:p>
        </p:txBody>
      </p:sp>
      <p:sp>
        <p:nvSpPr>
          <p:cNvPr id="16" name="TextBox 16"/>
          <p:cNvSpPr txBox="1"/>
          <p:nvPr/>
        </p:nvSpPr>
        <p:spPr>
          <a:xfrm>
            <a:off x="7547812" y="3041431"/>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Categorical columns filled with mode.</a:t>
            </a:r>
          </a:p>
        </p:txBody>
      </p:sp>
      <p:sp>
        <p:nvSpPr>
          <p:cNvPr id="17" name="TextBox 17"/>
          <p:cNvSpPr txBox="1"/>
          <p:nvPr/>
        </p:nvSpPr>
        <p:spPr>
          <a:xfrm>
            <a:off x="7547812" y="3651031"/>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Drop the columns with 50% of missing values or null values.</a:t>
            </a:r>
          </a:p>
        </p:txBody>
      </p:sp>
      <p:sp>
        <p:nvSpPr>
          <p:cNvPr id="18" name="TextBox 18"/>
          <p:cNvSpPr txBox="1"/>
          <p:nvPr/>
        </p:nvSpPr>
        <p:spPr>
          <a:xfrm>
            <a:off x="7547812" y="4784725"/>
            <a:ext cx="354745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Before removing null values:</a:t>
            </a:r>
          </a:p>
        </p:txBody>
      </p:sp>
      <p:sp>
        <p:nvSpPr>
          <p:cNvPr id="19" name="TextBox 19"/>
          <p:cNvSpPr txBox="1"/>
          <p:nvPr/>
        </p:nvSpPr>
        <p:spPr>
          <a:xfrm>
            <a:off x="13110282" y="4784725"/>
            <a:ext cx="3547457"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After removing null values: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8469785" y="2334318"/>
            <a:ext cx="5940543" cy="1644150"/>
          </a:xfrm>
          <a:custGeom>
            <a:avLst/>
            <a:gdLst/>
            <a:ahLst/>
            <a:cxnLst/>
            <a:rect l="l" t="t" r="r" b="b"/>
            <a:pathLst>
              <a:path w="5940543" h="1644150">
                <a:moveTo>
                  <a:pt x="0" y="0"/>
                </a:moveTo>
                <a:lnTo>
                  <a:pt x="5940544" y="0"/>
                </a:lnTo>
                <a:lnTo>
                  <a:pt x="5940544" y="1644150"/>
                </a:lnTo>
                <a:lnTo>
                  <a:pt x="0" y="1644150"/>
                </a:lnTo>
                <a:lnTo>
                  <a:pt x="0" y="0"/>
                </a:lnTo>
                <a:close/>
              </a:path>
            </a:pathLst>
          </a:custGeom>
          <a:blipFill>
            <a:blip r:embed="rId3"/>
            <a:stretch>
              <a:fillRect/>
            </a:stretch>
          </a:blipFill>
        </p:spPr>
      </p:sp>
      <p:sp>
        <p:nvSpPr>
          <p:cNvPr id="7" name="Freeform 7"/>
          <p:cNvSpPr/>
          <p:nvPr/>
        </p:nvSpPr>
        <p:spPr>
          <a:xfrm>
            <a:off x="8525856" y="4188018"/>
            <a:ext cx="5828401" cy="1163443"/>
          </a:xfrm>
          <a:custGeom>
            <a:avLst/>
            <a:gdLst/>
            <a:ahLst/>
            <a:cxnLst/>
            <a:rect l="l" t="t" r="r" b="b"/>
            <a:pathLst>
              <a:path w="5828401" h="1163443">
                <a:moveTo>
                  <a:pt x="0" y="0"/>
                </a:moveTo>
                <a:lnTo>
                  <a:pt x="5828402" y="0"/>
                </a:lnTo>
                <a:lnTo>
                  <a:pt x="5828402" y="1163443"/>
                </a:lnTo>
                <a:lnTo>
                  <a:pt x="0" y="1163443"/>
                </a:lnTo>
                <a:lnTo>
                  <a:pt x="0" y="0"/>
                </a:lnTo>
                <a:close/>
              </a:path>
            </a:pathLst>
          </a:custGeom>
          <a:blipFill>
            <a:blip r:embed="rId4"/>
            <a:stretch>
              <a:fillRect/>
            </a:stretch>
          </a:blipFill>
        </p:spPr>
      </p:sp>
      <p:sp>
        <p:nvSpPr>
          <p:cNvPr id="8" name="Freeform 8"/>
          <p:cNvSpPr/>
          <p:nvPr/>
        </p:nvSpPr>
        <p:spPr>
          <a:xfrm>
            <a:off x="7828701" y="6151561"/>
            <a:ext cx="2630599" cy="3921081"/>
          </a:xfrm>
          <a:custGeom>
            <a:avLst/>
            <a:gdLst/>
            <a:ahLst/>
            <a:cxnLst/>
            <a:rect l="l" t="t" r="r" b="b"/>
            <a:pathLst>
              <a:path w="2630599" h="3921081">
                <a:moveTo>
                  <a:pt x="0" y="0"/>
                </a:moveTo>
                <a:lnTo>
                  <a:pt x="2630598" y="0"/>
                </a:lnTo>
                <a:lnTo>
                  <a:pt x="2630598" y="3921081"/>
                </a:lnTo>
                <a:lnTo>
                  <a:pt x="0" y="3921081"/>
                </a:lnTo>
                <a:lnTo>
                  <a:pt x="0" y="0"/>
                </a:lnTo>
                <a:close/>
              </a:path>
            </a:pathLst>
          </a:custGeom>
          <a:blipFill>
            <a:blip r:embed="rId5"/>
            <a:stretch>
              <a:fillRect/>
            </a:stretch>
          </a:blipFill>
        </p:spPr>
      </p:sp>
      <p:sp>
        <p:nvSpPr>
          <p:cNvPr id="9" name="Freeform 9"/>
          <p:cNvSpPr/>
          <p:nvPr/>
        </p:nvSpPr>
        <p:spPr>
          <a:xfrm>
            <a:off x="11524931" y="6151561"/>
            <a:ext cx="3058644" cy="3921081"/>
          </a:xfrm>
          <a:custGeom>
            <a:avLst/>
            <a:gdLst/>
            <a:ahLst/>
            <a:cxnLst/>
            <a:rect l="l" t="t" r="r" b="b"/>
            <a:pathLst>
              <a:path w="3058644" h="3921081">
                <a:moveTo>
                  <a:pt x="0" y="0"/>
                </a:moveTo>
                <a:lnTo>
                  <a:pt x="3058644" y="0"/>
                </a:lnTo>
                <a:lnTo>
                  <a:pt x="3058644" y="3921081"/>
                </a:lnTo>
                <a:lnTo>
                  <a:pt x="0" y="3921081"/>
                </a:lnTo>
                <a:lnTo>
                  <a:pt x="0" y="0"/>
                </a:lnTo>
                <a:close/>
              </a:path>
            </a:pathLst>
          </a:custGeom>
          <a:blipFill>
            <a:blip r:embed="rId6"/>
            <a:stretch>
              <a:fillRect/>
            </a:stretch>
          </a:blipFill>
        </p:spPr>
      </p:sp>
      <p:sp>
        <p:nvSpPr>
          <p:cNvPr id="10" name="TextBox 10"/>
          <p:cNvSpPr txBox="1"/>
          <p:nvPr/>
        </p:nvSpPr>
        <p:spPr>
          <a:xfrm>
            <a:off x="-1811813" y="4587875"/>
            <a:ext cx="10789232"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FIXING DATA TYPES</a:t>
            </a:r>
          </a:p>
        </p:txBody>
      </p:sp>
      <p:sp>
        <p:nvSpPr>
          <p:cNvPr id="11" name="TextBox 11"/>
          <p:cNvSpPr txBox="1"/>
          <p:nvPr/>
        </p:nvSpPr>
        <p:spPr>
          <a:xfrm>
            <a:off x="7547812" y="676275"/>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We have fix the data types for the columns.</a:t>
            </a:r>
          </a:p>
        </p:txBody>
      </p:sp>
      <p:sp>
        <p:nvSpPr>
          <p:cNvPr id="12" name="TextBox 12"/>
          <p:cNvSpPr txBox="1"/>
          <p:nvPr/>
        </p:nvSpPr>
        <p:spPr>
          <a:xfrm>
            <a:off x="7547812" y="1426524"/>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If price column is in object type we have to change it to the float or integer type according to the data.</a:t>
            </a:r>
          </a:p>
        </p:txBody>
      </p:sp>
      <p:sp>
        <p:nvSpPr>
          <p:cNvPr id="13" name="TextBox 13"/>
          <p:cNvSpPr txBox="1"/>
          <p:nvPr/>
        </p:nvSpPr>
        <p:spPr>
          <a:xfrm>
            <a:off x="7892600" y="5589586"/>
            <a:ext cx="3547457" cy="352425"/>
          </a:xfrm>
          <a:prstGeom prst="rect">
            <a:avLst/>
          </a:prstGeom>
        </p:spPr>
        <p:txBody>
          <a:bodyPr lIns="0" tIns="0" rIns="0" bIns="0" rtlCol="0" anchor="t">
            <a:spAutoFit/>
          </a:bodyPr>
          <a:lstStyle/>
          <a:p>
            <a:pPr algn="l">
              <a:lnSpc>
                <a:spcPts val="2700"/>
              </a:lnSpc>
            </a:pPr>
            <a:r>
              <a:rPr lang="en-US" sz="2500" b="1">
                <a:solidFill>
                  <a:srgbClr val="000000"/>
                </a:solidFill>
                <a:latin typeface="Montserrat Bold"/>
                <a:ea typeface="Montserrat Bold"/>
                <a:cs typeface="Montserrat Bold"/>
                <a:sym typeface="Montserrat Bold"/>
              </a:rPr>
              <a:t>Before :</a:t>
            </a:r>
          </a:p>
        </p:txBody>
      </p:sp>
      <p:sp>
        <p:nvSpPr>
          <p:cNvPr id="14" name="TextBox 14"/>
          <p:cNvSpPr txBox="1"/>
          <p:nvPr/>
        </p:nvSpPr>
        <p:spPr>
          <a:xfrm>
            <a:off x="12403556" y="5589586"/>
            <a:ext cx="3547457" cy="352425"/>
          </a:xfrm>
          <a:prstGeom prst="rect">
            <a:avLst/>
          </a:prstGeom>
        </p:spPr>
        <p:txBody>
          <a:bodyPr lIns="0" tIns="0" rIns="0" bIns="0" rtlCol="0" anchor="t">
            <a:spAutoFit/>
          </a:bodyPr>
          <a:lstStyle/>
          <a:p>
            <a:pPr algn="l">
              <a:lnSpc>
                <a:spcPts val="2700"/>
              </a:lnSpc>
            </a:pPr>
            <a:r>
              <a:rPr lang="en-US" sz="2500" b="1">
                <a:solidFill>
                  <a:srgbClr val="000000"/>
                </a:solidFill>
                <a:latin typeface="Montserrat Bold"/>
                <a:ea typeface="Montserrat Bold"/>
                <a:cs typeface="Montserrat Bold"/>
                <a:sym typeface="Montserrat Bold"/>
              </a:rPr>
              <a:t>After: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a:off x="18240375" y="-394164"/>
            <a:ext cx="47625" cy="10681164"/>
            <a:chOff x="0" y="0"/>
            <a:chExt cx="12543" cy="2813146"/>
          </a:xfrm>
        </p:grpSpPr>
        <p:sp>
          <p:nvSpPr>
            <p:cNvPr id="4" name="Freeform 4"/>
            <p:cNvSpPr/>
            <p:nvPr/>
          </p:nvSpPr>
          <p:spPr>
            <a:xfrm>
              <a:off x="0" y="0"/>
              <a:ext cx="12543" cy="2813146"/>
            </a:xfrm>
            <a:custGeom>
              <a:avLst/>
              <a:gdLst/>
              <a:ahLst/>
              <a:cxnLst/>
              <a:rect l="l" t="t" r="r" b="b"/>
              <a:pathLst>
                <a:path w="12543" h="2813146">
                  <a:moveTo>
                    <a:pt x="6272" y="0"/>
                  </a:moveTo>
                  <a:lnTo>
                    <a:pt x="6272" y="0"/>
                  </a:lnTo>
                  <a:cubicBezTo>
                    <a:pt x="7935" y="0"/>
                    <a:pt x="9530" y="661"/>
                    <a:pt x="10706" y="1837"/>
                  </a:cubicBezTo>
                  <a:cubicBezTo>
                    <a:pt x="11882" y="3013"/>
                    <a:pt x="12543" y="4608"/>
                    <a:pt x="12543" y="6272"/>
                  </a:cubicBezTo>
                  <a:lnTo>
                    <a:pt x="12543" y="2806875"/>
                  </a:lnTo>
                  <a:cubicBezTo>
                    <a:pt x="12543" y="2808538"/>
                    <a:pt x="11882" y="2810133"/>
                    <a:pt x="10706" y="2811309"/>
                  </a:cubicBezTo>
                  <a:cubicBezTo>
                    <a:pt x="9530" y="2812485"/>
                    <a:pt x="7935" y="2813146"/>
                    <a:pt x="6272" y="2813146"/>
                  </a:cubicBezTo>
                  <a:lnTo>
                    <a:pt x="6272" y="2813146"/>
                  </a:lnTo>
                  <a:cubicBezTo>
                    <a:pt x="4608" y="2813146"/>
                    <a:pt x="3013" y="2812485"/>
                    <a:pt x="1837" y="2811309"/>
                  </a:cubicBezTo>
                  <a:cubicBezTo>
                    <a:pt x="661" y="2810133"/>
                    <a:pt x="0" y="2808538"/>
                    <a:pt x="0" y="2806875"/>
                  </a:cubicBezTo>
                  <a:lnTo>
                    <a:pt x="0" y="6272"/>
                  </a:lnTo>
                  <a:cubicBezTo>
                    <a:pt x="0" y="4608"/>
                    <a:pt x="661" y="3013"/>
                    <a:pt x="1837" y="1837"/>
                  </a:cubicBezTo>
                  <a:cubicBezTo>
                    <a:pt x="3013" y="661"/>
                    <a:pt x="4608" y="0"/>
                    <a:pt x="6272" y="0"/>
                  </a:cubicBezTo>
                  <a:close/>
                </a:path>
              </a:pathLst>
            </a:custGeom>
            <a:solidFill>
              <a:srgbClr val="FFFFFF"/>
            </a:solidFill>
          </p:spPr>
        </p:sp>
        <p:sp>
          <p:nvSpPr>
            <p:cNvPr id="5" name="TextBox 5"/>
            <p:cNvSpPr txBox="1"/>
            <p:nvPr/>
          </p:nvSpPr>
          <p:spPr>
            <a:xfrm>
              <a:off x="0" y="-57150"/>
              <a:ext cx="12543" cy="2870296"/>
            </a:xfrm>
            <a:prstGeom prst="rect">
              <a:avLst/>
            </a:prstGeom>
          </p:spPr>
          <p:txBody>
            <a:bodyPr lIns="50800" tIns="50800" rIns="50800" bIns="50800" rtlCol="0" anchor="ctr"/>
            <a:lstStyle/>
            <a:p>
              <a:pPr algn="ctr">
                <a:lnSpc>
                  <a:spcPts val="3532"/>
                </a:lnSpc>
              </a:pPr>
              <a:endParaRPr/>
            </a:p>
          </p:txBody>
        </p:sp>
      </p:grpSp>
      <p:grpSp>
        <p:nvGrpSpPr>
          <p:cNvPr id="6" name="Group 6"/>
          <p:cNvGrpSpPr/>
          <p:nvPr/>
        </p:nvGrpSpPr>
        <p:grpSpPr>
          <a:xfrm rot="5400000">
            <a:off x="1645366" y="5005888"/>
            <a:ext cx="10720703" cy="275224"/>
            <a:chOff x="0" y="0"/>
            <a:chExt cx="2823560" cy="72487"/>
          </a:xfrm>
        </p:grpSpPr>
        <p:sp>
          <p:nvSpPr>
            <p:cNvPr id="7" name="Freeform 7"/>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8" name="TextBox 8"/>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9759544" y="2466162"/>
            <a:ext cx="3383235" cy="2586896"/>
          </a:xfrm>
          <a:custGeom>
            <a:avLst/>
            <a:gdLst/>
            <a:ahLst/>
            <a:cxnLst/>
            <a:rect l="l" t="t" r="r" b="b"/>
            <a:pathLst>
              <a:path w="3383235" h="2586896">
                <a:moveTo>
                  <a:pt x="0" y="0"/>
                </a:moveTo>
                <a:lnTo>
                  <a:pt x="3383235" y="0"/>
                </a:lnTo>
                <a:lnTo>
                  <a:pt x="3383235" y="2586896"/>
                </a:lnTo>
                <a:lnTo>
                  <a:pt x="0" y="2586896"/>
                </a:lnTo>
                <a:lnTo>
                  <a:pt x="0" y="0"/>
                </a:lnTo>
                <a:close/>
              </a:path>
            </a:pathLst>
          </a:custGeom>
          <a:blipFill>
            <a:blip r:embed="rId3"/>
            <a:stretch>
              <a:fillRect/>
            </a:stretch>
          </a:blipFill>
        </p:spPr>
      </p:sp>
      <p:sp>
        <p:nvSpPr>
          <p:cNvPr id="10" name="Freeform 10"/>
          <p:cNvSpPr/>
          <p:nvPr/>
        </p:nvSpPr>
        <p:spPr>
          <a:xfrm>
            <a:off x="7753967" y="5143500"/>
            <a:ext cx="8172759" cy="4873007"/>
          </a:xfrm>
          <a:custGeom>
            <a:avLst/>
            <a:gdLst/>
            <a:ahLst/>
            <a:cxnLst/>
            <a:rect l="l" t="t" r="r" b="b"/>
            <a:pathLst>
              <a:path w="8172759" h="4873007">
                <a:moveTo>
                  <a:pt x="0" y="0"/>
                </a:moveTo>
                <a:lnTo>
                  <a:pt x="8172758" y="0"/>
                </a:lnTo>
                <a:lnTo>
                  <a:pt x="8172758" y="4873007"/>
                </a:lnTo>
                <a:lnTo>
                  <a:pt x="0" y="4873007"/>
                </a:lnTo>
                <a:lnTo>
                  <a:pt x="0" y="0"/>
                </a:lnTo>
                <a:close/>
              </a:path>
            </a:pathLst>
          </a:custGeom>
          <a:blipFill>
            <a:blip r:embed="rId4"/>
            <a:stretch>
              <a:fillRect/>
            </a:stretch>
          </a:blipFill>
        </p:spPr>
      </p:sp>
      <p:sp>
        <p:nvSpPr>
          <p:cNvPr id="11" name="TextBox 11"/>
          <p:cNvSpPr txBox="1"/>
          <p:nvPr/>
        </p:nvSpPr>
        <p:spPr>
          <a:xfrm>
            <a:off x="0" y="4416193"/>
            <a:ext cx="6769212" cy="110807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OUTLIER DETECTTION AND TREATMENT</a:t>
            </a:r>
          </a:p>
        </p:txBody>
      </p:sp>
      <p:sp>
        <p:nvSpPr>
          <p:cNvPr id="12" name="TextBox 12"/>
          <p:cNvSpPr txBox="1"/>
          <p:nvPr/>
        </p:nvSpPr>
        <p:spPr>
          <a:xfrm>
            <a:off x="7547812" y="676275"/>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An outlier is a data point that stands out dramatically form the rest of a dataset.</a:t>
            </a:r>
          </a:p>
        </p:txBody>
      </p:sp>
      <p:sp>
        <p:nvSpPr>
          <p:cNvPr id="13" name="TextBox 13"/>
          <p:cNvSpPr txBox="1"/>
          <p:nvPr/>
        </p:nvSpPr>
        <p:spPr>
          <a:xfrm>
            <a:off x="7547812" y="1632679"/>
            <a:ext cx="9711488" cy="6953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is either much higher or much lower than the other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l="-9550" r="-2949"/>
            </a:stretch>
          </a:blipFill>
        </p:spPr>
      </p:sp>
      <p:grpSp>
        <p:nvGrpSpPr>
          <p:cNvPr id="3" name="Group 3"/>
          <p:cNvGrpSpPr/>
          <p:nvPr/>
        </p:nvGrpSpPr>
        <p:grpSpPr>
          <a:xfrm rot="5400000">
            <a:off x="1645366" y="5005888"/>
            <a:ext cx="10720703" cy="275224"/>
            <a:chOff x="0" y="0"/>
            <a:chExt cx="2823560" cy="72487"/>
          </a:xfrm>
        </p:grpSpPr>
        <p:sp>
          <p:nvSpPr>
            <p:cNvPr id="4" name="Freeform 4"/>
            <p:cNvSpPr/>
            <p:nvPr/>
          </p:nvSpPr>
          <p:spPr>
            <a:xfrm>
              <a:off x="0" y="0"/>
              <a:ext cx="2823560" cy="72487"/>
            </a:xfrm>
            <a:custGeom>
              <a:avLst/>
              <a:gdLst/>
              <a:ahLst/>
              <a:cxnLst/>
              <a:rect l="l" t="t" r="r" b="b"/>
              <a:pathLst>
                <a:path w="2823560" h="72487">
                  <a:moveTo>
                    <a:pt x="14443" y="0"/>
                  </a:moveTo>
                  <a:lnTo>
                    <a:pt x="2809117" y="0"/>
                  </a:lnTo>
                  <a:cubicBezTo>
                    <a:pt x="2812947" y="0"/>
                    <a:pt x="2816621" y="1522"/>
                    <a:pt x="2819329" y="4230"/>
                  </a:cubicBezTo>
                  <a:cubicBezTo>
                    <a:pt x="2822038" y="6939"/>
                    <a:pt x="2823560" y="10612"/>
                    <a:pt x="2823560" y="14443"/>
                  </a:cubicBezTo>
                  <a:lnTo>
                    <a:pt x="2823560" y="58044"/>
                  </a:lnTo>
                  <a:cubicBezTo>
                    <a:pt x="2823560" y="61874"/>
                    <a:pt x="2822038" y="65548"/>
                    <a:pt x="2819329" y="68257"/>
                  </a:cubicBezTo>
                  <a:cubicBezTo>
                    <a:pt x="2816621" y="70965"/>
                    <a:pt x="2812947" y="72487"/>
                    <a:pt x="2809117" y="72487"/>
                  </a:cubicBezTo>
                  <a:lnTo>
                    <a:pt x="14443" y="72487"/>
                  </a:lnTo>
                  <a:cubicBezTo>
                    <a:pt x="10612" y="72487"/>
                    <a:pt x="6939" y="70965"/>
                    <a:pt x="4230" y="68257"/>
                  </a:cubicBezTo>
                  <a:cubicBezTo>
                    <a:pt x="1522" y="65548"/>
                    <a:pt x="0" y="61874"/>
                    <a:pt x="0" y="58044"/>
                  </a:cubicBezTo>
                  <a:lnTo>
                    <a:pt x="0" y="14443"/>
                  </a:lnTo>
                  <a:cubicBezTo>
                    <a:pt x="0" y="10612"/>
                    <a:pt x="1522" y="6939"/>
                    <a:pt x="4230" y="4230"/>
                  </a:cubicBezTo>
                  <a:cubicBezTo>
                    <a:pt x="6939" y="1522"/>
                    <a:pt x="10612" y="0"/>
                    <a:pt x="14443" y="0"/>
                  </a:cubicBezTo>
                  <a:close/>
                </a:path>
              </a:pathLst>
            </a:custGeom>
            <a:solidFill>
              <a:srgbClr val="000000">
                <a:alpha val="0"/>
              </a:srgbClr>
            </a:solidFill>
            <a:ln w="9525" cap="sq">
              <a:solidFill>
                <a:srgbClr val="737373"/>
              </a:solidFill>
              <a:prstDash val="solid"/>
              <a:miter/>
            </a:ln>
          </p:spPr>
        </p:sp>
        <p:sp>
          <p:nvSpPr>
            <p:cNvPr id="5" name="TextBox 5"/>
            <p:cNvSpPr txBox="1"/>
            <p:nvPr/>
          </p:nvSpPr>
          <p:spPr>
            <a:xfrm>
              <a:off x="0" y="-57150"/>
              <a:ext cx="2823560" cy="129637"/>
            </a:xfrm>
            <a:prstGeom prst="rect">
              <a:avLst/>
            </a:prstGeom>
          </p:spPr>
          <p:txBody>
            <a:bodyPr lIns="50800" tIns="50800" rIns="50800" bIns="50800" rtlCol="0" anchor="ctr"/>
            <a:lstStyle/>
            <a:p>
              <a:pPr algn="ctr">
                <a:lnSpc>
                  <a:spcPts val="2659"/>
                </a:lnSpc>
                <a:spcBef>
                  <a:spcPct val="0"/>
                </a:spcBef>
              </a:pPr>
              <a:endParaRPr/>
            </a:p>
          </p:txBody>
        </p:sp>
      </p:grpSp>
      <p:sp>
        <p:nvSpPr>
          <p:cNvPr id="6" name="Freeform 6"/>
          <p:cNvSpPr/>
          <p:nvPr/>
        </p:nvSpPr>
        <p:spPr>
          <a:xfrm>
            <a:off x="7949265" y="4073525"/>
            <a:ext cx="6429856" cy="1982904"/>
          </a:xfrm>
          <a:custGeom>
            <a:avLst/>
            <a:gdLst/>
            <a:ahLst/>
            <a:cxnLst/>
            <a:rect l="l" t="t" r="r" b="b"/>
            <a:pathLst>
              <a:path w="6429856" h="1982904">
                <a:moveTo>
                  <a:pt x="0" y="0"/>
                </a:moveTo>
                <a:lnTo>
                  <a:pt x="6429856" y="0"/>
                </a:lnTo>
                <a:lnTo>
                  <a:pt x="6429856" y="1982904"/>
                </a:lnTo>
                <a:lnTo>
                  <a:pt x="0" y="1982904"/>
                </a:lnTo>
                <a:lnTo>
                  <a:pt x="0" y="0"/>
                </a:lnTo>
                <a:close/>
              </a:path>
            </a:pathLst>
          </a:custGeom>
          <a:blipFill>
            <a:blip r:embed="rId3"/>
            <a:stretch>
              <a:fillRect/>
            </a:stretch>
          </a:blipFill>
        </p:spPr>
      </p:sp>
      <p:sp>
        <p:nvSpPr>
          <p:cNvPr id="7" name="Freeform 7"/>
          <p:cNvSpPr/>
          <p:nvPr/>
        </p:nvSpPr>
        <p:spPr>
          <a:xfrm>
            <a:off x="7949265" y="6504104"/>
            <a:ext cx="6462427" cy="1168430"/>
          </a:xfrm>
          <a:custGeom>
            <a:avLst/>
            <a:gdLst/>
            <a:ahLst/>
            <a:cxnLst/>
            <a:rect l="l" t="t" r="r" b="b"/>
            <a:pathLst>
              <a:path w="6462427" h="1168430">
                <a:moveTo>
                  <a:pt x="0" y="0"/>
                </a:moveTo>
                <a:lnTo>
                  <a:pt x="6462427" y="0"/>
                </a:lnTo>
                <a:lnTo>
                  <a:pt x="6462427" y="1168430"/>
                </a:lnTo>
                <a:lnTo>
                  <a:pt x="0" y="1168430"/>
                </a:lnTo>
                <a:lnTo>
                  <a:pt x="0" y="0"/>
                </a:lnTo>
                <a:close/>
              </a:path>
            </a:pathLst>
          </a:custGeom>
          <a:blipFill>
            <a:blip r:embed="rId4"/>
            <a:stretch>
              <a:fillRect/>
            </a:stretch>
          </a:blipFill>
        </p:spPr>
      </p:sp>
      <p:sp>
        <p:nvSpPr>
          <p:cNvPr id="8" name="Freeform 8"/>
          <p:cNvSpPr/>
          <p:nvPr/>
        </p:nvSpPr>
        <p:spPr>
          <a:xfrm>
            <a:off x="7949265" y="8120209"/>
            <a:ext cx="9550536" cy="931177"/>
          </a:xfrm>
          <a:custGeom>
            <a:avLst/>
            <a:gdLst/>
            <a:ahLst/>
            <a:cxnLst/>
            <a:rect l="l" t="t" r="r" b="b"/>
            <a:pathLst>
              <a:path w="9550536" h="931177">
                <a:moveTo>
                  <a:pt x="0" y="0"/>
                </a:moveTo>
                <a:lnTo>
                  <a:pt x="9550536" y="0"/>
                </a:lnTo>
                <a:lnTo>
                  <a:pt x="9550536" y="931177"/>
                </a:lnTo>
                <a:lnTo>
                  <a:pt x="0" y="931177"/>
                </a:lnTo>
                <a:lnTo>
                  <a:pt x="0" y="0"/>
                </a:lnTo>
                <a:close/>
              </a:path>
            </a:pathLst>
          </a:custGeom>
          <a:blipFill>
            <a:blip r:embed="rId5"/>
            <a:stretch>
              <a:fillRect/>
            </a:stretch>
          </a:blipFill>
        </p:spPr>
      </p:sp>
      <p:sp>
        <p:nvSpPr>
          <p:cNvPr id="9" name="TextBox 9"/>
          <p:cNvSpPr txBox="1"/>
          <p:nvPr/>
        </p:nvSpPr>
        <p:spPr>
          <a:xfrm>
            <a:off x="-1811813" y="4587875"/>
            <a:ext cx="10480000" cy="555625"/>
          </a:xfrm>
          <a:prstGeom prst="rect">
            <a:avLst/>
          </a:prstGeom>
        </p:spPr>
        <p:txBody>
          <a:bodyPr lIns="0" tIns="0" rIns="0" bIns="0" rtlCol="0" anchor="t">
            <a:spAutoFit/>
          </a:bodyPr>
          <a:lstStyle/>
          <a:p>
            <a:pPr algn="ctr">
              <a:lnSpc>
                <a:spcPts val="4399"/>
              </a:lnSpc>
            </a:pPr>
            <a:r>
              <a:rPr lang="en-US" sz="3999" b="1" spc="-107">
                <a:solidFill>
                  <a:srgbClr val="272525"/>
                </a:solidFill>
                <a:latin typeface="Montserrat Bold"/>
                <a:ea typeface="Montserrat Bold"/>
                <a:cs typeface="Montserrat Bold"/>
                <a:sym typeface="Montserrat Bold"/>
              </a:rPr>
              <a:t>DATA TRANSFORMATION</a:t>
            </a:r>
          </a:p>
        </p:txBody>
      </p:sp>
      <p:sp>
        <p:nvSpPr>
          <p:cNvPr id="10" name="TextBox 10"/>
          <p:cNvSpPr txBox="1"/>
          <p:nvPr/>
        </p:nvSpPr>
        <p:spPr>
          <a:xfrm>
            <a:off x="7424119" y="704982"/>
            <a:ext cx="9711488"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 refers to the process of converting, cleaning or modifying data to make it suitable for analysis or other operations.</a:t>
            </a:r>
          </a:p>
        </p:txBody>
      </p:sp>
      <p:sp>
        <p:nvSpPr>
          <p:cNvPr id="11" name="TextBox 11"/>
          <p:cNvSpPr txBox="1"/>
          <p:nvPr/>
        </p:nvSpPr>
        <p:spPr>
          <a:xfrm>
            <a:off x="7424119" y="1991234"/>
            <a:ext cx="9711488" cy="10382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It’s like preparing ingredients before cooking-you reshape raw data into a format that’s more digestible, meaningful and usable.</a:t>
            </a:r>
          </a:p>
        </p:txBody>
      </p:sp>
      <p:sp>
        <p:nvSpPr>
          <p:cNvPr id="12" name="TextBox 12"/>
          <p:cNvSpPr txBox="1"/>
          <p:nvPr/>
        </p:nvSpPr>
        <p:spPr>
          <a:xfrm>
            <a:off x="7424119" y="3502025"/>
            <a:ext cx="9711488" cy="352425"/>
          </a:xfrm>
          <a:prstGeom prst="rect">
            <a:avLst/>
          </a:prstGeom>
        </p:spPr>
        <p:txBody>
          <a:bodyPr lIns="0" tIns="0" rIns="0" bIns="0" rtlCol="0" anchor="t">
            <a:spAutoFit/>
          </a:bodyPr>
          <a:lstStyle/>
          <a:p>
            <a:pPr marL="539751" lvl="1" indent="-269876" algn="l">
              <a:lnSpc>
                <a:spcPts val="2700"/>
              </a:lnSpc>
              <a:buFont typeface="Arial"/>
              <a:buChar char="•"/>
            </a:pPr>
            <a:r>
              <a:rPr lang="en-US" sz="2500" b="1">
                <a:solidFill>
                  <a:srgbClr val="000000"/>
                </a:solidFill>
                <a:latin typeface="Montserrat Bold"/>
                <a:ea typeface="Montserrat Bold"/>
                <a:cs typeface="Montserrat Bold"/>
                <a:sym typeface="Montserrat Bold"/>
              </a:rPr>
              <a:t>Makes dataset cleaner and more consistent.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TotalTime>
  <Words>735</Words>
  <Application>Microsoft Office PowerPoint</Application>
  <PresentationFormat>Custom</PresentationFormat>
  <Paragraphs>82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Calibri</vt:lpstr>
      <vt:lpstr>Montserrat Bold</vt:lpstr>
      <vt:lpstr>Montserrat Ultra-Bold</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Pink and Light Green Gradient SWOT Analysis Presentation</dc:title>
  <cp:lastModifiedBy>jeevan7348@gmail.com</cp:lastModifiedBy>
  <cp:revision>1</cp:revision>
  <dcterms:created xsi:type="dcterms:W3CDTF">2006-08-16T00:00:00Z</dcterms:created>
  <dcterms:modified xsi:type="dcterms:W3CDTF">2025-07-23T07:08:25Z</dcterms:modified>
  <dc:identifier>DAGtypj6LQg</dc:identifier>
</cp:coreProperties>
</file>