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ntic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aret Bold" panose="020B0604020202020204" charset="0"/>
      <p:regular r:id="rId17"/>
    </p:embeddedFont>
    <p:embeddedFont>
      <p:font typeface="Montserrat" panose="00000500000000000000" pitchFamily="2" charset="0"/>
      <p:regular r:id="rId18"/>
    </p:embeddedFont>
    <p:embeddedFont>
      <p:font typeface="Montserrat Bold" panose="00000800000000000000" charset="0"/>
      <p:regular r:id="rId19"/>
    </p:embeddedFont>
    <p:embeddedFont>
      <p:font typeface="Montserrat Ultra-Bold" panose="020B0604020202020204" charset="0"/>
      <p:regular r:id="rId20"/>
    </p:embeddedFont>
    <p:embeddedFont>
      <p:font typeface="TT Hove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41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8.sv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0.sv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sv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8.svg"/><Relationship Id="rId7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svg"/><Relationship Id="rId7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6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4279" y="10253737"/>
            <a:ext cx="18866775" cy="3348059"/>
            <a:chOff x="0" y="0"/>
            <a:chExt cx="4969027" cy="8817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69027" cy="881793"/>
            </a:xfrm>
            <a:custGeom>
              <a:avLst/>
              <a:gdLst/>
              <a:ahLst/>
              <a:cxnLst/>
              <a:rect l="l" t="t" r="r" b="b"/>
              <a:pathLst>
                <a:path w="4969027" h="881793">
                  <a:moveTo>
                    <a:pt x="0" y="0"/>
                  </a:moveTo>
                  <a:lnTo>
                    <a:pt x="4969027" y="0"/>
                  </a:lnTo>
                  <a:lnTo>
                    <a:pt x="4969027" y="881793"/>
                  </a:lnTo>
                  <a:lnTo>
                    <a:pt x="0" y="881793"/>
                  </a:lnTo>
                  <a:close/>
                </a:path>
              </a:pathLst>
            </a:custGeom>
            <a:gradFill rotWithShape="1">
              <a:gsLst>
                <a:gs pos="0">
                  <a:srgbClr val="3A0CA3">
                    <a:alpha val="0"/>
                  </a:srgbClr>
                </a:gs>
                <a:gs pos="100000">
                  <a:srgbClr val="3A0CA3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969027" cy="9103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585604" y="506578"/>
            <a:ext cx="4356902" cy="4356902"/>
          </a:xfrm>
          <a:custGeom>
            <a:avLst/>
            <a:gdLst/>
            <a:ahLst/>
            <a:cxnLst/>
            <a:rect l="l" t="t" r="r" b="b"/>
            <a:pathLst>
              <a:path w="4356902" h="4356902">
                <a:moveTo>
                  <a:pt x="0" y="0"/>
                </a:moveTo>
                <a:lnTo>
                  <a:pt x="4356902" y="0"/>
                </a:lnTo>
                <a:lnTo>
                  <a:pt x="4356902" y="4356902"/>
                </a:lnTo>
                <a:lnTo>
                  <a:pt x="0" y="4356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9977554">
            <a:off x="10878490" y="2839904"/>
            <a:ext cx="8806050" cy="8985765"/>
          </a:xfrm>
          <a:custGeom>
            <a:avLst/>
            <a:gdLst/>
            <a:ahLst/>
            <a:cxnLst/>
            <a:rect l="l" t="t" r="r" b="b"/>
            <a:pathLst>
              <a:path w="8806050" h="8985765">
                <a:moveTo>
                  <a:pt x="0" y="0"/>
                </a:moveTo>
                <a:lnTo>
                  <a:pt x="8806050" y="0"/>
                </a:lnTo>
                <a:lnTo>
                  <a:pt x="8806050" y="8985766"/>
                </a:lnTo>
                <a:lnTo>
                  <a:pt x="0" y="8985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1568789" y="3656647"/>
            <a:ext cx="6078295" cy="6078295"/>
          </a:xfrm>
          <a:custGeom>
            <a:avLst/>
            <a:gdLst/>
            <a:ahLst/>
            <a:cxnLst/>
            <a:rect l="l" t="t" r="r" b="b"/>
            <a:pathLst>
              <a:path w="6078295" h="6078295">
                <a:moveTo>
                  <a:pt x="0" y="0"/>
                </a:moveTo>
                <a:lnTo>
                  <a:pt x="6078295" y="0"/>
                </a:lnTo>
                <a:lnTo>
                  <a:pt x="6078295" y="6078295"/>
                </a:lnTo>
                <a:lnTo>
                  <a:pt x="0" y="6078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4206146" y="6951343"/>
            <a:ext cx="4363271" cy="3963871"/>
            <a:chOff x="0" y="0"/>
            <a:chExt cx="5817694" cy="5285161"/>
          </a:xfrm>
        </p:grpSpPr>
        <p:grpSp>
          <p:nvGrpSpPr>
            <p:cNvPr id="9" name="Group 9"/>
            <p:cNvGrpSpPr/>
            <p:nvPr/>
          </p:nvGrpSpPr>
          <p:grpSpPr>
            <a:xfrm>
              <a:off x="1294387" y="866723"/>
              <a:ext cx="3797094" cy="4418437"/>
              <a:chOff x="0" y="0"/>
              <a:chExt cx="6985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3228920" y="63550"/>
              <a:ext cx="2588775" cy="3012392"/>
              <a:chOff x="0" y="0"/>
              <a:chExt cx="6985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0" y="2272768"/>
              <a:ext cx="2588775" cy="3012392"/>
              <a:chOff x="0" y="0"/>
              <a:chExt cx="6985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910943" y="0"/>
              <a:ext cx="1953160" cy="2272768"/>
              <a:chOff x="0" y="0"/>
              <a:chExt cx="6985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>
            <a:off x="-297359" y="-968572"/>
            <a:ext cx="5148609" cy="5406545"/>
            <a:chOff x="0" y="0"/>
            <a:chExt cx="6864812" cy="7208726"/>
          </a:xfrm>
        </p:grpSpPr>
        <p:grpSp>
          <p:nvGrpSpPr>
            <p:cNvPr id="22" name="Group 22"/>
            <p:cNvGrpSpPr/>
            <p:nvPr/>
          </p:nvGrpSpPr>
          <p:grpSpPr>
            <a:xfrm>
              <a:off x="2621969" y="0"/>
              <a:ext cx="4242843" cy="4937126"/>
              <a:chOff x="0" y="0"/>
              <a:chExt cx="6985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0000"/>
                    </a:srgbClr>
                  </a:gs>
                </a:gsLst>
                <a:lin ang="2700000"/>
              </a:gra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2621969" y="3872014"/>
              <a:ext cx="1830661" cy="2130224"/>
              <a:chOff x="0" y="0"/>
              <a:chExt cx="6985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1154174" y="5600548"/>
              <a:ext cx="1382028" cy="1608178"/>
              <a:chOff x="0" y="0"/>
              <a:chExt cx="6985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30000"/>
                    </a:srgbClr>
                  </a:gs>
                </a:gsLst>
                <a:lin ang="2700000"/>
              </a:gra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0" y="270762"/>
              <a:ext cx="3547975" cy="4128552"/>
              <a:chOff x="0" y="0"/>
              <a:chExt cx="6985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2030900" y="1472617"/>
              <a:ext cx="2515130" cy="2926697"/>
              <a:chOff x="0" y="0"/>
              <a:chExt cx="6985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7" name="Group 37"/>
            <p:cNvGrpSpPr/>
            <p:nvPr/>
          </p:nvGrpSpPr>
          <p:grpSpPr>
            <a:xfrm>
              <a:off x="1150812" y="3098286"/>
              <a:ext cx="1998160" cy="2325132"/>
              <a:chOff x="0" y="0"/>
              <a:chExt cx="698500" cy="8128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40" name="TextBox 40"/>
          <p:cNvSpPr txBox="1"/>
          <p:nvPr/>
        </p:nvSpPr>
        <p:spPr>
          <a:xfrm>
            <a:off x="2968618" y="2308049"/>
            <a:ext cx="12350764" cy="2946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7000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SALES DATASET ANALYSIS-ADVANCED EXCEL PROJECT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85604" y="8485262"/>
            <a:ext cx="8921522" cy="139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spc="99">
                <a:solidFill>
                  <a:srgbClr val="FFFFFF"/>
                </a:solidFill>
                <a:latin typeface="Antic Bold"/>
                <a:ea typeface="Antic Bold"/>
                <a:cs typeface="Antic Bold"/>
                <a:sym typeface="Antic Bold"/>
              </a:rPr>
              <a:t>PRESENTED BY JEEVANANTHAM.R</a:t>
            </a:r>
          </a:p>
          <a:p>
            <a:pPr algn="l">
              <a:lnSpc>
                <a:spcPts val="2799"/>
              </a:lnSpc>
            </a:pPr>
            <a:r>
              <a:rPr lang="en-US" sz="1999" spc="99">
                <a:solidFill>
                  <a:srgbClr val="FFFFFF"/>
                </a:solidFill>
                <a:latin typeface="Antic Bold"/>
                <a:ea typeface="Antic Bold"/>
                <a:cs typeface="Antic Bold"/>
                <a:sym typeface="Antic Bold"/>
              </a:rPr>
              <a:t>DATE:23.06.2025</a:t>
            </a:r>
          </a:p>
          <a:p>
            <a:pPr algn="l">
              <a:lnSpc>
                <a:spcPts val="2799"/>
              </a:lnSpc>
            </a:pPr>
            <a:r>
              <a:rPr lang="en-US" sz="1999" spc="99">
                <a:solidFill>
                  <a:srgbClr val="FFFFFF"/>
                </a:solidFill>
                <a:latin typeface="Antic Bold"/>
                <a:ea typeface="Antic Bold"/>
                <a:cs typeface="Antic Bold"/>
                <a:sym typeface="Antic Bold"/>
              </a:rPr>
              <a:t>COURSE:DATA ANALYST AND DATA SCIENTIST</a:t>
            </a:r>
          </a:p>
          <a:p>
            <a:pPr algn="l">
              <a:lnSpc>
                <a:spcPts val="2799"/>
              </a:lnSpc>
            </a:pPr>
            <a:r>
              <a:rPr lang="en-US" sz="1999" spc="99">
                <a:solidFill>
                  <a:srgbClr val="FFFFFF"/>
                </a:solidFill>
                <a:latin typeface="Antic Bold"/>
                <a:ea typeface="Antic Bold"/>
                <a:cs typeface="Antic Bold"/>
                <a:sym typeface="Antic Bold"/>
              </a:rPr>
              <a:t>BATCH:RP-36,MAY BATCH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58501" y="9910837"/>
            <a:ext cx="8585499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99"/>
              </a:lnSpc>
            </a:pPr>
            <a:r>
              <a:rPr lang="en-US" sz="2499" b="1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6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15114" y="3844510"/>
            <a:ext cx="4950658" cy="5625748"/>
          </a:xfrm>
          <a:custGeom>
            <a:avLst/>
            <a:gdLst/>
            <a:ahLst/>
            <a:cxnLst/>
            <a:rect l="l" t="t" r="r" b="b"/>
            <a:pathLst>
              <a:path w="4950658" h="5625748">
                <a:moveTo>
                  <a:pt x="0" y="0"/>
                </a:moveTo>
                <a:lnTo>
                  <a:pt x="4950659" y="0"/>
                </a:lnTo>
                <a:lnTo>
                  <a:pt x="4950659" y="5625748"/>
                </a:lnTo>
                <a:lnTo>
                  <a:pt x="0" y="56257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6845754">
            <a:off x="14841762" y="7872244"/>
            <a:ext cx="3827086" cy="3689356"/>
          </a:xfrm>
          <a:custGeom>
            <a:avLst/>
            <a:gdLst/>
            <a:ahLst/>
            <a:cxnLst/>
            <a:rect l="l" t="t" r="r" b="b"/>
            <a:pathLst>
              <a:path w="3827086" h="3689356">
                <a:moveTo>
                  <a:pt x="0" y="0"/>
                </a:moveTo>
                <a:lnTo>
                  <a:pt x="3827086" y="0"/>
                </a:lnTo>
                <a:lnTo>
                  <a:pt x="3827086" y="3689356"/>
                </a:lnTo>
                <a:lnTo>
                  <a:pt x="0" y="36893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0" y="0"/>
            <a:ext cx="2536675" cy="2536675"/>
          </a:xfrm>
          <a:custGeom>
            <a:avLst/>
            <a:gdLst/>
            <a:ahLst/>
            <a:cxnLst/>
            <a:rect l="l" t="t" r="r" b="b"/>
            <a:pathLst>
              <a:path w="2536675" h="2536675">
                <a:moveTo>
                  <a:pt x="0" y="0"/>
                </a:moveTo>
                <a:lnTo>
                  <a:pt x="2536675" y="0"/>
                </a:lnTo>
                <a:lnTo>
                  <a:pt x="2536675" y="2536675"/>
                </a:lnTo>
                <a:lnTo>
                  <a:pt x="0" y="25366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10800000">
            <a:off x="-1149134" y="-1614075"/>
            <a:ext cx="2866612" cy="4150749"/>
            <a:chOff x="0" y="0"/>
            <a:chExt cx="3822150" cy="5534332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2695236" cy="3790364"/>
              <a:chOff x="0" y="0"/>
              <a:chExt cx="577962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7796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577962" h="812800">
                    <a:moveTo>
                      <a:pt x="288981" y="0"/>
                    </a:moveTo>
                    <a:lnTo>
                      <a:pt x="577962" y="203200"/>
                    </a:lnTo>
                    <a:lnTo>
                      <a:pt x="577962" y="609600"/>
                    </a:lnTo>
                    <a:lnTo>
                      <a:pt x="288981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28898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0000"/>
                    </a:srgbClr>
                  </a:gs>
                </a:gsLst>
                <a:lin ang="2700000"/>
              </a:gra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101600"/>
                <a:ext cx="577962" cy="571500"/>
              </a:xfrm>
              <a:prstGeom prst="rect">
                <a:avLst/>
              </a:prstGeom>
            </p:spPr>
            <p:txBody>
              <a:bodyPr lIns="49272" tIns="49272" rIns="49272" bIns="49272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990268" y="2972649"/>
              <a:ext cx="1162915" cy="1635430"/>
              <a:chOff x="0" y="0"/>
              <a:chExt cx="57796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7796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577962" h="812800">
                    <a:moveTo>
                      <a:pt x="288981" y="0"/>
                    </a:moveTo>
                    <a:lnTo>
                      <a:pt x="577962" y="203200"/>
                    </a:lnTo>
                    <a:lnTo>
                      <a:pt x="577962" y="609600"/>
                    </a:lnTo>
                    <a:lnTo>
                      <a:pt x="288981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28898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101600"/>
                <a:ext cx="577962" cy="571500"/>
              </a:xfrm>
              <a:prstGeom prst="rect">
                <a:avLst/>
              </a:prstGeom>
            </p:spPr>
            <p:txBody>
              <a:bodyPr lIns="49272" tIns="49272" rIns="49272" bIns="49272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872626" y="4299691"/>
              <a:ext cx="877924" cy="1234642"/>
              <a:chOff x="0" y="0"/>
              <a:chExt cx="577962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7796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577962" h="812800">
                    <a:moveTo>
                      <a:pt x="288981" y="0"/>
                    </a:moveTo>
                    <a:lnTo>
                      <a:pt x="577962" y="203200"/>
                    </a:lnTo>
                    <a:lnTo>
                      <a:pt x="577962" y="609600"/>
                    </a:lnTo>
                    <a:lnTo>
                      <a:pt x="288981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28898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30000"/>
                    </a:srgbClr>
                  </a:gs>
                </a:gsLst>
                <a:lin ang="2700000"/>
              </a:gra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101600"/>
                <a:ext cx="577962" cy="571500"/>
              </a:xfrm>
              <a:prstGeom prst="rect">
                <a:avLst/>
              </a:prstGeom>
            </p:spPr>
            <p:txBody>
              <a:bodyPr lIns="49272" tIns="49272" rIns="49272" bIns="49272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568323" y="207872"/>
              <a:ext cx="2253826" cy="3169600"/>
              <a:chOff x="0" y="0"/>
              <a:chExt cx="577962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57796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577962" h="812800">
                    <a:moveTo>
                      <a:pt x="288981" y="0"/>
                    </a:moveTo>
                    <a:lnTo>
                      <a:pt x="577962" y="203200"/>
                    </a:lnTo>
                    <a:lnTo>
                      <a:pt x="577962" y="609600"/>
                    </a:lnTo>
                    <a:lnTo>
                      <a:pt x="288981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28898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101600"/>
                <a:ext cx="577962" cy="571500"/>
              </a:xfrm>
              <a:prstGeom prst="rect">
                <a:avLst/>
              </a:prstGeom>
            </p:spPr>
            <p:txBody>
              <a:bodyPr lIns="49272" tIns="49272" rIns="49272" bIns="49272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555464" y="960510"/>
              <a:ext cx="1597719" cy="2246904"/>
              <a:chOff x="0" y="0"/>
              <a:chExt cx="57796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57796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577962" h="812800">
                    <a:moveTo>
                      <a:pt x="288981" y="0"/>
                    </a:moveTo>
                    <a:lnTo>
                      <a:pt x="577962" y="203200"/>
                    </a:lnTo>
                    <a:lnTo>
                      <a:pt x="577962" y="609600"/>
                    </a:lnTo>
                    <a:lnTo>
                      <a:pt x="288981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28898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101600"/>
                <a:ext cx="577962" cy="571500"/>
              </a:xfrm>
              <a:prstGeom prst="rect">
                <a:avLst/>
              </a:prstGeom>
            </p:spPr>
            <p:txBody>
              <a:bodyPr lIns="49272" tIns="49272" rIns="49272" bIns="49272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1" name="TextBox 21"/>
          <p:cNvSpPr txBox="1"/>
          <p:nvPr/>
        </p:nvSpPr>
        <p:spPr>
          <a:xfrm>
            <a:off x="453528" y="272547"/>
            <a:ext cx="16805772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CONCLUSION: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71805" y="1667991"/>
            <a:ext cx="16365614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THIS WE CAN REVEALS THE KEY TRENDS IN CUSTOMER BEHAVIOUR,SEASONAL SALES PERFORMANCE  AND PRODUCT PREFERENCES.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71805" y="2857217"/>
            <a:ext cx="16365614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TOP-PERFORMING CATEGORIES SIGNIFICANTLY CONTRIBUTE TO REVENUE,WHILE UNDERPERFORMING SEGMENTS OFFER ROOM FOR IMPROVEMENT.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71805" y="4047842"/>
            <a:ext cx="16365614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IMPLEMENT PREDICTIVE ANALYTICS TO FORECAST SALES FOR THE UPCOMING QUARTERS OR YEARS.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41114" y="6316071"/>
            <a:ext cx="16805772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ANY QUESTIONS?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73607" y="5067017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EXPLORE CUSTOMER SEGMENTATION STRATEGIES TO TAILOR PROMOTIONS EFFECTIVELY.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58501" y="9910837"/>
            <a:ext cx="8585499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99"/>
              </a:lnSpc>
            </a:pPr>
            <a:r>
              <a:rPr lang="en-US" sz="2499" b="1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6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5961129"/>
            <a:ext cx="4292608" cy="4292608"/>
          </a:xfrm>
          <a:custGeom>
            <a:avLst/>
            <a:gdLst/>
            <a:ahLst/>
            <a:cxnLst/>
            <a:rect l="l" t="t" r="r" b="b"/>
            <a:pathLst>
              <a:path w="4292608" h="4292608">
                <a:moveTo>
                  <a:pt x="0" y="0"/>
                </a:moveTo>
                <a:lnTo>
                  <a:pt x="4292608" y="0"/>
                </a:lnTo>
                <a:lnTo>
                  <a:pt x="4292608" y="4292608"/>
                </a:lnTo>
                <a:lnTo>
                  <a:pt x="0" y="4292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-2919338" y="6551902"/>
            <a:ext cx="5510117" cy="5786164"/>
            <a:chOff x="0" y="0"/>
            <a:chExt cx="7346822" cy="7714885"/>
          </a:xfrm>
        </p:grpSpPr>
        <p:grpSp>
          <p:nvGrpSpPr>
            <p:cNvPr id="4" name="Group 4"/>
            <p:cNvGrpSpPr/>
            <p:nvPr/>
          </p:nvGrpSpPr>
          <p:grpSpPr>
            <a:xfrm>
              <a:off x="2806069" y="0"/>
              <a:ext cx="4540753" cy="5283785"/>
              <a:chOff x="0" y="0"/>
              <a:chExt cx="6985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0000"/>
                    </a:srgbClr>
                  </a:gs>
                </a:gsLst>
                <a:lin ang="2700000"/>
              </a:gra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2806069" y="4143887"/>
              <a:ext cx="1959200" cy="2279797"/>
              <a:chOff x="0" y="0"/>
              <a:chExt cx="6985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1235214" y="5993789"/>
              <a:ext cx="1479067" cy="1721096"/>
              <a:chOff x="0" y="0"/>
              <a:chExt cx="6985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30000"/>
                    </a:srgbClr>
                  </a:gs>
                </a:gsLst>
                <a:lin ang="2700000"/>
              </a:gra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289774"/>
              <a:ext cx="3797094" cy="4418437"/>
              <a:chOff x="0" y="0"/>
              <a:chExt cx="6985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2173499" y="1576017"/>
              <a:ext cx="2691730" cy="3132194"/>
              <a:chOff x="0" y="0"/>
              <a:chExt cx="6985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1231616" y="3315831"/>
              <a:ext cx="2138460" cy="2488390"/>
              <a:chOff x="0" y="0"/>
              <a:chExt cx="6985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2" name="Freeform 22"/>
          <p:cNvSpPr/>
          <p:nvPr/>
        </p:nvSpPr>
        <p:spPr>
          <a:xfrm rot="-4490269">
            <a:off x="14213595" y="-872556"/>
            <a:ext cx="5266580" cy="6170034"/>
          </a:xfrm>
          <a:custGeom>
            <a:avLst/>
            <a:gdLst/>
            <a:ahLst/>
            <a:cxnLst/>
            <a:rect l="l" t="t" r="r" b="b"/>
            <a:pathLst>
              <a:path w="5266580" h="6170034">
                <a:moveTo>
                  <a:pt x="0" y="0"/>
                </a:moveTo>
                <a:lnTo>
                  <a:pt x="5266580" y="0"/>
                </a:lnTo>
                <a:lnTo>
                  <a:pt x="5266580" y="6170034"/>
                </a:lnTo>
                <a:lnTo>
                  <a:pt x="0" y="6170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10800000">
            <a:off x="14928250" y="67132"/>
            <a:ext cx="3359750" cy="3359750"/>
          </a:xfrm>
          <a:custGeom>
            <a:avLst/>
            <a:gdLst/>
            <a:ahLst/>
            <a:cxnLst/>
            <a:rect l="l" t="t" r="r" b="b"/>
            <a:pathLst>
              <a:path w="3359750" h="3359750">
                <a:moveTo>
                  <a:pt x="0" y="0"/>
                </a:moveTo>
                <a:lnTo>
                  <a:pt x="3359750" y="0"/>
                </a:lnTo>
                <a:lnTo>
                  <a:pt x="3359750" y="3359750"/>
                </a:lnTo>
                <a:lnTo>
                  <a:pt x="0" y="3359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062667" y="307975"/>
            <a:ext cx="7346163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PROJECT OVERVIEW:</a:t>
            </a:r>
          </a:p>
        </p:txBody>
      </p:sp>
      <p:grpSp>
        <p:nvGrpSpPr>
          <p:cNvPr id="25" name="Group 25"/>
          <p:cNvGrpSpPr/>
          <p:nvPr/>
        </p:nvGrpSpPr>
        <p:grpSpPr>
          <a:xfrm rot="-3577100">
            <a:off x="15203198" y="-408396"/>
            <a:ext cx="3518027" cy="3195998"/>
            <a:chOff x="0" y="0"/>
            <a:chExt cx="4690702" cy="4261330"/>
          </a:xfrm>
        </p:grpSpPr>
        <p:grpSp>
          <p:nvGrpSpPr>
            <p:cNvPr id="26" name="Group 26"/>
            <p:cNvGrpSpPr/>
            <p:nvPr/>
          </p:nvGrpSpPr>
          <p:grpSpPr>
            <a:xfrm>
              <a:off x="1043641" y="698824"/>
              <a:ext cx="3061529" cy="3562507"/>
              <a:chOff x="0" y="0"/>
              <a:chExt cx="6985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2603420" y="51239"/>
              <a:ext cx="2087283" cy="2428838"/>
              <a:chOff x="0" y="0"/>
              <a:chExt cx="6985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0" y="1832492"/>
              <a:ext cx="2087283" cy="2428838"/>
              <a:chOff x="0" y="0"/>
              <a:chExt cx="698500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734477" y="0"/>
              <a:ext cx="1574798" cy="1832492"/>
              <a:chOff x="0" y="0"/>
              <a:chExt cx="6985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38" name="TextBox 38"/>
          <p:cNvSpPr txBox="1"/>
          <p:nvPr/>
        </p:nvSpPr>
        <p:spPr>
          <a:xfrm>
            <a:off x="1285380" y="2582268"/>
            <a:ext cx="9711488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TO PROVIDE ACTIONABLE BUSINESS INSIGHTS.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285380" y="1581484"/>
            <a:ext cx="9711488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TO ANALYZE SALES DATA TO IDENTIFY TRENDS.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85380" y="3605412"/>
            <a:ext cx="11895136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TO IDENTIFY HIGH PERFORMING PRODUCTS AND SALES CHANNEL.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285380" y="4588046"/>
            <a:ext cx="9711488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THE IMPACT OF RETURNS AND DISCOUNTS.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285380" y="5651701"/>
            <a:ext cx="11525651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TO CREATE A DYNAMIC DASHBOARD WITH KEY METRICS.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285380" y="6674845"/>
            <a:ext cx="9711488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TO UNDERSTAND SALES PERFORMANCE.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285380" y="7697989"/>
            <a:ext cx="9711488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TO ANALYZE SALES OVER TIME.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558501" y="9910837"/>
            <a:ext cx="8585499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99"/>
              </a:lnSpc>
            </a:pPr>
            <a:r>
              <a:rPr lang="en-US" sz="2499" b="1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6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81444" y="3919884"/>
            <a:ext cx="4884329" cy="5550374"/>
          </a:xfrm>
          <a:custGeom>
            <a:avLst/>
            <a:gdLst/>
            <a:ahLst/>
            <a:cxnLst/>
            <a:rect l="l" t="t" r="r" b="b"/>
            <a:pathLst>
              <a:path w="4884329" h="5550374">
                <a:moveTo>
                  <a:pt x="0" y="0"/>
                </a:moveTo>
                <a:lnTo>
                  <a:pt x="4884329" y="0"/>
                </a:lnTo>
                <a:lnTo>
                  <a:pt x="4884329" y="5550374"/>
                </a:lnTo>
                <a:lnTo>
                  <a:pt x="0" y="5550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6845754">
            <a:off x="14611331" y="7516761"/>
            <a:ext cx="4140225" cy="3991225"/>
          </a:xfrm>
          <a:custGeom>
            <a:avLst/>
            <a:gdLst/>
            <a:ahLst/>
            <a:cxnLst/>
            <a:rect l="l" t="t" r="r" b="b"/>
            <a:pathLst>
              <a:path w="4140225" h="3991225">
                <a:moveTo>
                  <a:pt x="0" y="0"/>
                </a:moveTo>
                <a:lnTo>
                  <a:pt x="4140225" y="0"/>
                </a:lnTo>
                <a:lnTo>
                  <a:pt x="4140225" y="3991226"/>
                </a:lnTo>
                <a:lnTo>
                  <a:pt x="0" y="3991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422904" y="6807905"/>
            <a:ext cx="7258539" cy="3105519"/>
          </a:xfrm>
          <a:custGeom>
            <a:avLst/>
            <a:gdLst/>
            <a:ahLst/>
            <a:cxnLst/>
            <a:rect l="l" t="t" r="r" b="b"/>
            <a:pathLst>
              <a:path w="7258539" h="3105519">
                <a:moveTo>
                  <a:pt x="0" y="0"/>
                </a:moveTo>
                <a:lnTo>
                  <a:pt x="7258540" y="0"/>
                </a:lnTo>
                <a:lnTo>
                  <a:pt x="7258540" y="3105519"/>
                </a:lnTo>
                <a:lnTo>
                  <a:pt x="0" y="31055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1490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93686" y="6807905"/>
            <a:ext cx="6905962" cy="3105519"/>
          </a:xfrm>
          <a:custGeom>
            <a:avLst/>
            <a:gdLst/>
            <a:ahLst/>
            <a:cxnLst/>
            <a:rect l="l" t="t" r="r" b="b"/>
            <a:pathLst>
              <a:path w="6905962" h="3105519">
                <a:moveTo>
                  <a:pt x="0" y="0"/>
                </a:moveTo>
                <a:lnTo>
                  <a:pt x="6905962" y="0"/>
                </a:lnTo>
                <a:lnTo>
                  <a:pt x="6905962" y="3105519"/>
                </a:lnTo>
                <a:lnTo>
                  <a:pt x="0" y="31055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50522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53528" y="272547"/>
            <a:ext cx="13762786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DATA DESCRIPTION AND PREPARATION: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3686" y="1206323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DATASET OVERVIEW: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3686" y="2673173"/>
            <a:ext cx="14332997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BFBFB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DATA CLEANING PROCESS: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57908" y="1768298"/>
            <a:ext cx="14332997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BFBFB"/>
                </a:solidFill>
                <a:latin typeface="Montserrat"/>
                <a:ea typeface="Montserrat"/>
                <a:cs typeface="Montserrat"/>
                <a:sym typeface="Montserrat"/>
              </a:rPr>
              <a:t>DATA OF 9994 ROWS,COLUMNS HAS PRODUCT ID,CUSTOMER ID,SALES,DISCOUNT ETC..,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65867" y="3317725"/>
            <a:ext cx="15493433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1.REMOVE DUPLICATES:WE REMOVE ANY DUPLICATE VALUE IN THE DATA BY REMOVE DUPLICATES IN THE DATA TAB.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65867" y="4222600"/>
            <a:ext cx="15493433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2.MISSING VALUES:WE CAN IDENTIFY MISSING VALUES BY PRESS CTRL+G-&gt;THE DIALOG BOX OPENS-&gt;THEN CLICK SPECIAL-&gt;THEN CLICK BLANKS-&gt;OK.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65867" y="5127475"/>
            <a:ext cx="15493433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3.DATA FORMATTING:WE CAN FORMAT THE DATA FOR CLEAR REFERENCES.WE HAVE TO FORMAT THE DATE TO SHORT DATE,AND WE CAN FORMAT NAMES TO UPPERCASE() ETC..,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56406" y="6270475"/>
            <a:ext cx="14332997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BEFORE CLEANING: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84682" y="6270475"/>
            <a:ext cx="14332997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AFTER CLEANING: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1047" y="9907230"/>
            <a:ext cx="8585499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99"/>
              </a:lnSpc>
            </a:pPr>
            <a:r>
              <a:rPr lang="en-US" sz="2499" b="1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6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64683" y="2764474"/>
            <a:ext cx="5901090" cy="6705784"/>
          </a:xfrm>
          <a:custGeom>
            <a:avLst/>
            <a:gdLst/>
            <a:ahLst/>
            <a:cxnLst/>
            <a:rect l="l" t="t" r="r" b="b"/>
            <a:pathLst>
              <a:path w="5901090" h="6705784">
                <a:moveTo>
                  <a:pt x="0" y="0"/>
                </a:moveTo>
                <a:lnTo>
                  <a:pt x="5901090" y="0"/>
                </a:lnTo>
                <a:lnTo>
                  <a:pt x="5901090" y="6705784"/>
                </a:lnTo>
                <a:lnTo>
                  <a:pt x="0" y="6705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6845754">
            <a:off x="14159486" y="6819704"/>
            <a:ext cx="4754251" cy="4583154"/>
          </a:xfrm>
          <a:custGeom>
            <a:avLst/>
            <a:gdLst/>
            <a:ahLst/>
            <a:cxnLst/>
            <a:rect l="l" t="t" r="r" b="b"/>
            <a:pathLst>
              <a:path w="4754251" h="4583154">
                <a:moveTo>
                  <a:pt x="0" y="0"/>
                </a:moveTo>
                <a:lnTo>
                  <a:pt x="4754251" y="0"/>
                </a:lnTo>
                <a:lnTo>
                  <a:pt x="4754251" y="4583154"/>
                </a:lnTo>
                <a:lnTo>
                  <a:pt x="0" y="45831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746714" y="1169302"/>
            <a:ext cx="2202829" cy="569697"/>
          </a:xfrm>
          <a:custGeom>
            <a:avLst/>
            <a:gdLst/>
            <a:ahLst/>
            <a:cxnLst/>
            <a:rect l="l" t="t" r="r" b="b"/>
            <a:pathLst>
              <a:path w="2202829" h="569697">
                <a:moveTo>
                  <a:pt x="0" y="0"/>
                </a:moveTo>
                <a:lnTo>
                  <a:pt x="2202829" y="0"/>
                </a:lnTo>
                <a:lnTo>
                  <a:pt x="2202829" y="569697"/>
                </a:lnTo>
                <a:lnTo>
                  <a:pt x="0" y="5696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746714" y="2088600"/>
            <a:ext cx="2890544" cy="585999"/>
          </a:xfrm>
          <a:custGeom>
            <a:avLst/>
            <a:gdLst/>
            <a:ahLst/>
            <a:cxnLst/>
            <a:rect l="l" t="t" r="r" b="b"/>
            <a:pathLst>
              <a:path w="2890544" h="585999">
                <a:moveTo>
                  <a:pt x="0" y="0"/>
                </a:moveTo>
                <a:lnTo>
                  <a:pt x="2890545" y="0"/>
                </a:lnTo>
                <a:lnTo>
                  <a:pt x="2890545" y="586000"/>
                </a:lnTo>
                <a:lnTo>
                  <a:pt x="0" y="586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8558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746714" y="2991599"/>
            <a:ext cx="2522394" cy="630598"/>
          </a:xfrm>
          <a:custGeom>
            <a:avLst/>
            <a:gdLst/>
            <a:ahLst/>
            <a:cxnLst/>
            <a:rect l="l" t="t" r="r" b="b"/>
            <a:pathLst>
              <a:path w="2522394" h="630598">
                <a:moveTo>
                  <a:pt x="0" y="0"/>
                </a:moveTo>
                <a:lnTo>
                  <a:pt x="2522394" y="0"/>
                </a:lnTo>
                <a:lnTo>
                  <a:pt x="2522394" y="630599"/>
                </a:lnTo>
                <a:lnTo>
                  <a:pt x="0" y="6305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029497" y="1169302"/>
            <a:ext cx="2202829" cy="605155"/>
          </a:xfrm>
          <a:custGeom>
            <a:avLst/>
            <a:gdLst/>
            <a:ahLst/>
            <a:cxnLst/>
            <a:rect l="l" t="t" r="r" b="b"/>
            <a:pathLst>
              <a:path w="2202829" h="605155">
                <a:moveTo>
                  <a:pt x="0" y="0"/>
                </a:moveTo>
                <a:lnTo>
                  <a:pt x="2202829" y="0"/>
                </a:lnTo>
                <a:lnTo>
                  <a:pt x="2202829" y="605155"/>
                </a:lnTo>
                <a:lnTo>
                  <a:pt x="0" y="60515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655" r="-3655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029497" y="2088600"/>
            <a:ext cx="4303675" cy="595375"/>
          </a:xfrm>
          <a:custGeom>
            <a:avLst/>
            <a:gdLst/>
            <a:ahLst/>
            <a:cxnLst/>
            <a:rect l="l" t="t" r="r" b="b"/>
            <a:pathLst>
              <a:path w="4303675" h="595375">
                <a:moveTo>
                  <a:pt x="0" y="0"/>
                </a:moveTo>
                <a:lnTo>
                  <a:pt x="4303676" y="0"/>
                </a:lnTo>
                <a:lnTo>
                  <a:pt x="4303676" y="595375"/>
                </a:lnTo>
                <a:lnTo>
                  <a:pt x="0" y="595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5207" r="-5046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029497" y="2991599"/>
            <a:ext cx="3227332" cy="659099"/>
          </a:xfrm>
          <a:custGeom>
            <a:avLst/>
            <a:gdLst/>
            <a:ahLst/>
            <a:cxnLst/>
            <a:rect l="l" t="t" r="r" b="b"/>
            <a:pathLst>
              <a:path w="3227332" h="659099">
                <a:moveTo>
                  <a:pt x="0" y="0"/>
                </a:moveTo>
                <a:lnTo>
                  <a:pt x="3227333" y="0"/>
                </a:lnTo>
                <a:lnTo>
                  <a:pt x="3227333" y="659099"/>
                </a:lnTo>
                <a:lnTo>
                  <a:pt x="0" y="65909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t="-16293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746714" y="3888823"/>
            <a:ext cx="4890793" cy="557986"/>
          </a:xfrm>
          <a:custGeom>
            <a:avLst/>
            <a:gdLst/>
            <a:ahLst/>
            <a:cxnLst/>
            <a:rect l="l" t="t" r="r" b="b"/>
            <a:pathLst>
              <a:path w="4890793" h="557986">
                <a:moveTo>
                  <a:pt x="0" y="0"/>
                </a:moveTo>
                <a:lnTo>
                  <a:pt x="4890793" y="0"/>
                </a:lnTo>
                <a:lnTo>
                  <a:pt x="4890793" y="557986"/>
                </a:lnTo>
                <a:lnTo>
                  <a:pt x="0" y="557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t="-451" r="-691" b="-12067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746714" y="4780184"/>
            <a:ext cx="6626202" cy="597724"/>
          </a:xfrm>
          <a:custGeom>
            <a:avLst/>
            <a:gdLst/>
            <a:ahLst/>
            <a:cxnLst/>
            <a:rect l="l" t="t" r="r" b="b"/>
            <a:pathLst>
              <a:path w="6626202" h="597724">
                <a:moveTo>
                  <a:pt x="0" y="0"/>
                </a:moveTo>
                <a:lnTo>
                  <a:pt x="6626202" y="0"/>
                </a:lnTo>
                <a:lnTo>
                  <a:pt x="6626202" y="597725"/>
                </a:lnTo>
                <a:lnTo>
                  <a:pt x="0" y="59772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746714" y="5797009"/>
            <a:ext cx="6402336" cy="2652977"/>
          </a:xfrm>
          <a:custGeom>
            <a:avLst/>
            <a:gdLst/>
            <a:ahLst/>
            <a:cxnLst/>
            <a:rect l="l" t="t" r="r" b="b"/>
            <a:pathLst>
              <a:path w="6402336" h="2652977">
                <a:moveTo>
                  <a:pt x="0" y="0"/>
                </a:moveTo>
                <a:lnTo>
                  <a:pt x="6402337" y="0"/>
                </a:lnTo>
                <a:lnTo>
                  <a:pt x="6402337" y="2652976"/>
                </a:lnTo>
                <a:lnTo>
                  <a:pt x="0" y="265297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636497" y="5797009"/>
            <a:ext cx="2900114" cy="3228473"/>
          </a:xfrm>
          <a:custGeom>
            <a:avLst/>
            <a:gdLst/>
            <a:ahLst/>
            <a:cxnLst/>
            <a:rect l="l" t="t" r="r" b="b"/>
            <a:pathLst>
              <a:path w="2900114" h="3228473">
                <a:moveTo>
                  <a:pt x="0" y="0"/>
                </a:moveTo>
                <a:lnTo>
                  <a:pt x="2900114" y="0"/>
                </a:lnTo>
                <a:lnTo>
                  <a:pt x="2900114" y="3228472"/>
                </a:lnTo>
                <a:lnTo>
                  <a:pt x="0" y="322847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334" t="-5920" b="-18287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53528" y="272547"/>
            <a:ext cx="16805772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KEY METRIC CALCULATIONS 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73607" y="1255906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TOTAL SALES: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73607" y="2219675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ADJUSTED SALES: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73607" y="3120412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AVERAGE SALES PER ORDER: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73607" y="3956181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COUNTIF: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73607" y="4904084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COUNTIFS: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73607" y="5911383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SEGMENT BY SALES: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58501" y="9859685"/>
            <a:ext cx="8585499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99"/>
              </a:lnSpc>
            </a:pPr>
            <a:r>
              <a:rPr lang="en-US" sz="2499" b="1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6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95764" y="2799794"/>
            <a:ext cx="5870009" cy="6670465"/>
          </a:xfrm>
          <a:custGeom>
            <a:avLst/>
            <a:gdLst/>
            <a:ahLst/>
            <a:cxnLst/>
            <a:rect l="l" t="t" r="r" b="b"/>
            <a:pathLst>
              <a:path w="5870009" h="6670465">
                <a:moveTo>
                  <a:pt x="0" y="0"/>
                </a:moveTo>
                <a:lnTo>
                  <a:pt x="5870009" y="0"/>
                </a:lnTo>
                <a:lnTo>
                  <a:pt x="5870009" y="6670464"/>
                </a:lnTo>
                <a:lnTo>
                  <a:pt x="0" y="6670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6845754">
            <a:off x="13980861" y="6544141"/>
            <a:ext cx="4996989" cy="4817157"/>
          </a:xfrm>
          <a:custGeom>
            <a:avLst/>
            <a:gdLst/>
            <a:ahLst/>
            <a:cxnLst/>
            <a:rect l="l" t="t" r="r" b="b"/>
            <a:pathLst>
              <a:path w="4996989" h="4817157">
                <a:moveTo>
                  <a:pt x="0" y="0"/>
                </a:moveTo>
                <a:lnTo>
                  <a:pt x="4996990" y="0"/>
                </a:lnTo>
                <a:lnTo>
                  <a:pt x="4996990" y="4817157"/>
                </a:lnTo>
                <a:lnTo>
                  <a:pt x="0" y="4817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7967" y="7440796"/>
            <a:ext cx="5924403" cy="2469691"/>
          </a:xfrm>
          <a:custGeom>
            <a:avLst/>
            <a:gdLst/>
            <a:ahLst/>
            <a:cxnLst/>
            <a:rect l="l" t="t" r="r" b="b"/>
            <a:pathLst>
              <a:path w="5924403" h="2469691">
                <a:moveTo>
                  <a:pt x="0" y="0"/>
                </a:moveTo>
                <a:lnTo>
                  <a:pt x="5924403" y="0"/>
                </a:lnTo>
                <a:lnTo>
                  <a:pt x="5924403" y="2469690"/>
                </a:lnTo>
                <a:lnTo>
                  <a:pt x="0" y="24696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98323" y="2621738"/>
            <a:ext cx="5503691" cy="3761782"/>
          </a:xfrm>
          <a:custGeom>
            <a:avLst/>
            <a:gdLst/>
            <a:ahLst/>
            <a:cxnLst/>
            <a:rect l="l" t="t" r="r" b="b"/>
            <a:pathLst>
              <a:path w="5503691" h="3761782">
                <a:moveTo>
                  <a:pt x="0" y="0"/>
                </a:moveTo>
                <a:lnTo>
                  <a:pt x="5503691" y="0"/>
                </a:lnTo>
                <a:lnTo>
                  <a:pt x="5503691" y="3761783"/>
                </a:lnTo>
                <a:lnTo>
                  <a:pt x="0" y="37617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569756" y="2621738"/>
            <a:ext cx="5896870" cy="3290717"/>
          </a:xfrm>
          <a:custGeom>
            <a:avLst/>
            <a:gdLst/>
            <a:ahLst/>
            <a:cxnLst/>
            <a:rect l="l" t="t" r="r" b="b"/>
            <a:pathLst>
              <a:path w="5896870" h="3290717">
                <a:moveTo>
                  <a:pt x="0" y="0"/>
                </a:moveTo>
                <a:lnTo>
                  <a:pt x="5896869" y="0"/>
                </a:lnTo>
                <a:lnTo>
                  <a:pt x="5896869" y="3290718"/>
                </a:lnTo>
                <a:lnTo>
                  <a:pt x="0" y="32907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624636" y="6251510"/>
            <a:ext cx="5841989" cy="3432415"/>
          </a:xfrm>
          <a:custGeom>
            <a:avLst/>
            <a:gdLst/>
            <a:ahLst/>
            <a:cxnLst/>
            <a:rect l="l" t="t" r="r" b="b"/>
            <a:pathLst>
              <a:path w="5841989" h="3432415">
                <a:moveTo>
                  <a:pt x="0" y="0"/>
                </a:moveTo>
                <a:lnTo>
                  <a:pt x="5841989" y="0"/>
                </a:lnTo>
                <a:lnTo>
                  <a:pt x="5841989" y="3432415"/>
                </a:lnTo>
                <a:lnTo>
                  <a:pt x="0" y="343241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53528" y="272547"/>
            <a:ext cx="16805772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PIVOT TABLE AND PIVOT CHART: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98323" y="1136500"/>
            <a:ext cx="16365614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BFBFB"/>
                </a:solidFill>
                <a:latin typeface="Montserrat"/>
                <a:ea typeface="Montserrat"/>
                <a:cs typeface="Montserrat"/>
                <a:sym typeface="Montserrat"/>
              </a:rPr>
              <a:t>TO MAKE SENSE OF LARGE SALES DATA,I CREATED PIVOT TABLES  AND PIVOT CHARTS TO DYNAMICALLY SUMMARIZE AND ANALYZE KEY DIMENSIONS.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22386" y="2079475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PIVOT TABLE: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856627" y="2079475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PIVOT CHART: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93686" y="6873926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TIMELINE FOR PIVOT TABLE: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58501" y="9910837"/>
            <a:ext cx="8585499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99"/>
              </a:lnSpc>
            </a:pPr>
            <a:r>
              <a:rPr lang="en-US" sz="2499" b="1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6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488229">
            <a:off x="13704602" y="7337814"/>
            <a:ext cx="4694793" cy="4790605"/>
          </a:xfrm>
          <a:custGeom>
            <a:avLst/>
            <a:gdLst/>
            <a:ahLst/>
            <a:cxnLst/>
            <a:rect l="l" t="t" r="r" b="b"/>
            <a:pathLst>
              <a:path w="4694793" h="4790605">
                <a:moveTo>
                  <a:pt x="0" y="0"/>
                </a:moveTo>
                <a:lnTo>
                  <a:pt x="4694793" y="0"/>
                </a:lnTo>
                <a:lnTo>
                  <a:pt x="4694793" y="4790605"/>
                </a:lnTo>
                <a:lnTo>
                  <a:pt x="0" y="47906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3621168">
            <a:off x="15982882" y="8792729"/>
            <a:ext cx="2205742" cy="2003835"/>
            <a:chOff x="0" y="0"/>
            <a:chExt cx="2940989" cy="2671780"/>
          </a:xfrm>
        </p:grpSpPr>
        <p:grpSp>
          <p:nvGrpSpPr>
            <p:cNvPr id="4" name="Group 4"/>
            <p:cNvGrpSpPr/>
            <p:nvPr/>
          </p:nvGrpSpPr>
          <p:grpSpPr>
            <a:xfrm>
              <a:off x="654345" y="438150"/>
              <a:ext cx="1919526" cy="2233630"/>
              <a:chOff x="0" y="0"/>
              <a:chExt cx="6985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632299" y="32126"/>
              <a:ext cx="1308690" cy="1522839"/>
              <a:chOff x="0" y="0"/>
              <a:chExt cx="6985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1148941"/>
              <a:ext cx="1308690" cy="1522839"/>
              <a:chOff x="0" y="0"/>
              <a:chExt cx="6985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460504" y="0"/>
              <a:ext cx="987371" cy="1148941"/>
              <a:chOff x="0" y="0"/>
              <a:chExt cx="6985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6" name="Group 16"/>
          <p:cNvGrpSpPr/>
          <p:nvPr/>
        </p:nvGrpSpPr>
        <p:grpSpPr>
          <a:xfrm rot="-10800000">
            <a:off x="-1040499" y="-334373"/>
            <a:ext cx="2276671" cy="2068271"/>
            <a:chOff x="0" y="0"/>
            <a:chExt cx="3035561" cy="2757695"/>
          </a:xfrm>
        </p:grpSpPr>
        <p:grpSp>
          <p:nvGrpSpPr>
            <p:cNvPr id="17" name="Group 17"/>
            <p:cNvGrpSpPr/>
            <p:nvPr/>
          </p:nvGrpSpPr>
          <p:grpSpPr>
            <a:xfrm>
              <a:off x="675386" y="452240"/>
              <a:ext cx="1981251" cy="2305456"/>
              <a:chOff x="0" y="0"/>
              <a:chExt cx="6985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1684788" y="33159"/>
              <a:ext cx="1350773" cy="1571809"/>
              <a:chOff x="0" y="0"/>
              <a:chExt cx="6985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0" y="1185887"/>
              <a:ext cx="1350773" cy="1571809"/>
              <a:chOff x="0" y="0"/>
              <a:chExt cx="6985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475312" y="0"/>
              <a:ext cx="1019121" cy="1185887"/>
              <a:chOff x="0" y="0"/>
              <a:chExt cx="6985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9" name="Freeform 29"/>
          <p:cNvSpPr/>
          <p:nvPr/>
        </p:nvSpPr>
        <p:spPr>
          <a:xfrm>
            <a:off x="1355120" y="3908517"/>
            <a:ext cx="15268670" cy="5886129"/>
          </a:xfrm>
          <a:custGeom>
            <a:avLst/>
            <a:gdLst/>
            <a:ahLst/>
            <a:cxnLst/>
            <a:rect l="l" t="t" r="r" b="b"/>
            <a:pathLst>
              <a:path w="15268670" h="5886129">
                <a:moveTo>
                  <a:pt x="0" y="0"/>
                </a:moveTo>
                <a:lnTo>
                  <a:pt x="15268671" y="0"/>
                </a:lnTo>
                <a:lnTo>
                  <a:pt x="15268671" y="5886129"/>
                </a:lnTo>
                <a:lnTo>
                  <a:pt x="0" y="58861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564" b="-1519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453528" y="272547"/>
            <a:ext cx="16805772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DASHBOARD OVERVIEW: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73607" y="1255906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IT INCORPORATES ESSENTIAL COMPONENTS SUCH AS: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28700" y="1878640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KPIs FOR QUICK PERFORMANCE ASSESSMENT.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28700" y="2373940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2.CHARTS FOR TREND ANALYSIS.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28700" y="2869240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SLICERS FOR DYNAMIC FILTERING AND DATA EXPLORATION IT IMPROVES DECISION MAKING.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58501" y="9910837"/>
            <a:ext cx="8585499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99"/>
              </a:lnSpc>
            </a:pPr>
            <a:r>
              <a:rPr lang="en-US" sz="2499" b="1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6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4651" y="7654826"/>
            <a:ext cx="3091309" cy="3082138"/>
            <a:chOff x="0" y="0"/>
            <a:chExt cx="4121746" cy="4109517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266151" y="590410"/>
              <a:ext cx="3252956" cy="3785258"/>
              <a:chOff x="0" y="0"/>
              <a:chExt cx="6985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0000"/>
                    </a:srgbClr>
                  </a:gs>
                </a:gsLst>
                <a:lin ang="2700000"/>
              </a:gra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5400000">
              <a:off x="748777" y="-96295"/>
              <a:ext cx="1176938" cy="1369528"/>
              <a:chOff x="0" y="0"/>
              <a:chExt cx="6985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2372462" y="1630640"/>
              <a:ext cx="1616985" cy="1881583"/>
              <a:chOff x="0" y="0"/>
              <a:chExt cx="6985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2" name="Freeform 12"/>
          <p:cNvSpPr/>
          <p:nvPr/>
        </p:nvSpPr>
        <p:spPr>
          <a:xfrm rot="2948853">
            <a:off x="14296502" y="6866413"/>
            <a:ext cx="3505579" cy="4650456"/>
          </a:xfrm>
          <a:custGeom>
            <a:avLst/>
            <a:gdLst/>
            <a:ahLst/>
            <a:cxnLst/>
            <a:rect l="l" t="t" r="r" b="b"/>
            <a:pathLst>
              <a:path w="3505579" h="4650456">
                <a:moveTo>
                  <a:pt x="0" y="0"/>
                </a:moveTo>
                <a:lnTo>
                  <a:pt x="3505579" y="0"/>
                </a:lnTo>
                <a:lnTo>
                  <a:pt x="3505579" y="4650456"/>
                </a:lnTo>
                <a:lnTo>
                  <a:pt x="0" y="4650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5912925" y="-911521"/>
            <a:ext cx="3009196" cy="2402607"/>
            <a:chOff x="0" y="0"/>
            <a:chExt cx="4012261" cy="3203476"/>
          </a:xfrm>
        </p:grpSpPr>
        <p:grpSp>
          <p:nvGrpSpPr>
            <p:cNvPr id="14" name="Group 14"/>
            <p:cNvGrpSpPr/>
            <p:nvPr/>
          </p:nvGrpSpPr>
          <p:grpSpPr>
            <a:xfrm rot="-5400000">
              <a:off x="1023880" y="-213210"/>
              <a:ext cx="2605905" cy="3032325"/>
              <a:chOff x="0" y="0"/>
              <a:chExt cx="6985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-5400000">
              <a:off x="2090251" y="1281466"/>
              <a:ext cx="1776648" cy="2067372"/>
              <a:chOff x="0" y="0"/>
              <a:chExt cx="6985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 rot="-5400000">
              <a:off x="1001592" y="1703579"/>
              <a:ext cx="1340433" cy="1559776"/>
              <a:chOff x="0" y="0"/>
              <a:chExt cx="6985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 rot="-5400000">
              <a:off x="57000" y="1479699"/>
              <a:ext cx="696670" cy="810670"/>
              <a:chOff x="0" y="0"/>
              <a:chExt cx="6985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Freeform 26"/>
          <p:cNvSpPr/>
          <p:nvPr/>
        </p:nvSpPr>
        <p:spPr>
          <a:xfrm>
            <a:off x="1101004" y="2808481"/>
            <a:ext cx="4687638" cy="2049087"/>
          </a:xfrm>
          <a:custGeom>
            <a:avLst/>
            <a:gdLst/>
            <a:ahLst/>
            <a:cxnLst/>
            <a:rect l="l" t="t" r="r" b="b"/>
            <a:pathLst>
              <a:path w="4687638" h="2049087">
                <a:moveTo>
                  <a:pt x="0" y="0"/>
                </a:moveTo>
                <a:lnTo>
                  <a:pt x="4687638" y="0"/>
                </a:lnTo>
                <a:lnTo>
                  <a:pt x="4687638" y="2049087"/>
                </a:lnTo>
                <a:lnTo>
                  <a:pt x="0" y="20490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6711449" y="2808481"/>
            <a:ext cx="3296038" cy="2126476"/>
          </a:xfrm>
          <a:custGeom>
            <a:avLst/>
            <a:gdLst/>
            <a:ahLst/>
            <a:cxnLst/>
            <a:rect l="l" t="t" r="r" b="b"/>
            <a:pathLst>
              <a:path w="3296038" h="2126476">
                <a:moveTo>
                  <a:pt x="0" y="0"/>
                </a:moveTo>
                <a:lnTo>
                  <a:pt x="3296038" y="0"/>
                </a:lnTo>
                <a:lnTo>
                  <a:pt x="3296038" y="2126476"/>
                </a:lnTo>
                <a:lnTo>
                  <a:pt x="0" y="21264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101004" y="6486525"/>
            <a:ext cx="5981217" cy="3351974"/>
          </a:xfrm>
          <a:custGeom>
            <a:avLst/>
            <a:gdLst/>
            <a:ahLst/>
            <a:cxnLst/>
            <a:rect l="l" t="t" r="r" b="b"/>
            <a:pathLst>
              <a:path w="5981217" h="3351974">
                <a:moveTo>
                  <a:pt x="0" y="0"/>
                </a:moveTo>
                <a:lnTo>
                  <a:pt x="5981217" y="0"/>
                </a:lnTo>
                <a:lnTo>
                  <a:pt x="5981217" y="3351974"/>
                </a:lnTo>
                <a:lnTo>
                  <a:pt x="0" y="33519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453528" y="272547"/>
            <a:ext cx="16805772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WHAT-IF ANALYSIS AND GOAL SEEK: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53528" y="1255906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GOAL SEEK: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28700" y="1875031"/>
            <a:ext cx="16365614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GOAL SEEK IN EXCEL IS MAINLY USED TO FIND THE INPUT VALUE NEEDED TO ACHIEVE A SPECIFIC RESULT IN A FORMULA.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105193" y="3268800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1.SET THE TOTAL AMOUNT.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105193" y="3649800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2.SET THE TARGET VALUE.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105193" y="4030800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3.SET BY CHANGING UNIT SOLD VALUE.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528" y="5201657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SCENARIO MANAGER: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01004" y="5791200"/>
            <a:ext cx="16365614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 ANALYZE  AND COMPARE MULITPLE SETS OF INPUT VALUES TO SEE HOW THEY AFFECT YOUR RESULTS</a:t>
            </a: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866485" y="7562850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1.THE CURRENT SALES INCRESED BY 10%.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866485" y="8296275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2.THE CURRENT DISCOUNT DECREASED BY 5%.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58501" y="9910837"/>
            <a:ext cx="8585499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99"/>
              </a:lnSpc>
            </a:pPr>
            <a:r>
              <a:rPr lang="en-US" sz="2499" b="1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6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80941" y="3578403"/>
            <a:ext cx="5184832" cy="5891855"/>
          </a:xfrm>
          <a:custGeom>
            <a:avLst/>
            <a:gdLst/>
            <a:ahLst/>
            <a:cxnLst/>
            <a:rect l="l" t="t" r="r" b="b"/>
            <a:pathLst>
              <a:path w="5184832" h="5891855">
                <a:moveTo>
                  <a:pt x="0" y="0"/>
                </a:moveTo>
                <a:lnTo>
                  <a:pt x="5184832" y="0"/>
                </a:lnTo>
                <a:lnTo>
                  <a:pt x="5184832" y="5891855"/>
                </a:lnTo>
                <a:lnTo>
                  <a:pt x="0" y="58918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6845754">
            <a:off x="14902535" y="7965999"/>
            <a:ext cx="3744499" cy="3609741"/>
          </a:xfrm>
          <a:custGeom>
            <a:avLst/>
            <a:gdLst/>
            <a:ahLst/>
            <a:cxnLst/>
            <a:rect l="l" t="t" r="r" b="b"/>
            <a:pathLst>
              <a:path w="3744499" h="3609741">
                <a:moveTo>
                  <a:pt x="0" y="0"/>
                </a:moveTo>
                <a:lnTo>
                  <a:pt x="3744499" y="0"/>
                </a:lnTo>
                <a:lnTo>
                  <a:pt x="3744499" y="3609741"/>
                </a:lnTo>
                <a:lnTo>
                  <a:pt x="0" y="36097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0" y="-414619"/>
            <a:ext cx="2455489" cy="2455489"/>
          </a:xfrm>
          <a:custGeom>
            <a:avLst/>
            <a:gdLst/>
            <a:ahLst/>
            <a:cxnLst/>
            <a:rect l="l" t="t" r="r" b="b"/>
            <a:pathLst>
              <a:path w="2455489" h="2455489">
                <a:moveTo>
                  <a:pt x="0" y="0"/>
                </a:moveTo>
                <a:lnTo>
                  <a:pt x="2455489" y="0"/>
                </a:lnTo>
                <a:lnTo>
                  <a:pt x="2455489" y="2455488"/>
                </a:lnTo>
                <a:lnTo>
                  <a:pt x="0" y="24554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10800000">
            <a:off x="-53896" y="-1614075"/>
            <a:ext cx="2161467" cy="3188371"/>
            <a:chOff x="0" y="0"/>
            <a:chExt cx="2881956" cy="4251162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2502108" cy="2911544"/>
              <a:chOff x="0" y="0"/>
              <a:chExt cx="6985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0000"/>
                    </a:srgbClr>
                  </a:gs>
                </a:gsLst>
                <a:lin ang="2700000"/>
              </a:gra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49272" tIns="49272" rIns="49272" bIns="49272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919310" y="2283421"/>
              <a:ext cx="1079586" cy="1256245"/>
              <a:chOff x="0" y="0"/>
              <a:chExt cx="6985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49272" tIns="49272" rIns="49272" bIns="49272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738442" y="3302780"/>
              <a:ext cx="815016" cy="948382"/>
              <a:chOff x="0" y="0"/>
              <a:chExt cx="6985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30000"/>
                    </a:srgbClr>
                  </a:gs>
                </a:gsLst>
                <a:lin ang="2700000"/>
              </a:gra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49272" tIns="49272" rIns="49272" bIns="49272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703592" y="1827135"/>
              <a:ext cx="1178364" cy="1371187"/>
              <a:chOff x="0" y="0"/>
              <a:chExt cx="6985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49272" tIns="49272" rIns="49272" bIns="49272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8" name="Freeform 18"/>
          <p:cNvSpPr/>
          <p:nvPr/>
        </p:nvSpPr>
        <p:spPr>
          <a:xfrm>
            <a:off x="1065389" y="5768058"/>
            <a:ext cx="15973832" cy="3873654"/>
          </a:xfrm>
          <a:custGeom>
            <a:avLst/>
            <a:gdLst/>
            <a:ahLst/>
            <a:cxnLst/>
            <a:rect l="l" t="t" r="r" b="b"/>
            <a:pathLst>
              <a:path w="15973832" h="3873654">
                <a:moveTo>
                  <a:pt x="0" y="0"/>
                </a:moveTo>
                <a:lnTo>
                  <a:pt x="15973832" y="0"/>
                </a:lnTo>
                <a:lnTo>
                  <a:pt x="15973832" y="3873655"/>
                </a:lnTo>
                <a:lnTo>
                  <a:pt x="0" y="38736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3528" y="272547"/>
            <a:ext cx="16805772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MACROS AND AUTOMATION: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73607" y="1255906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HOW TO RECORD A MACRO: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27744" y="1875031"/>
            <a:ext cx="16365614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GO TO DEVELOPER TAB-&gt;CLICK RECORD MACRO.THEN GIVE YOUR MACRO A NAME(NO SPACE),ASSIGN A SHORTCUT KEY(OPTIONAL),AND CHOOSE WHERE TO STORE IT.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7744" y="2936095"/>
            <a:ext cx="16365614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THEN DO THE TASKS YOU WANT TO AUTOMATE LIKE FORMATTING CELLS,APPLYING FORMULAS AND SORTING DATA ETC..,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7744" y="3993370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THEN GO BACK TO THE DEVELOPER TAB-&gt;CLICK STOP RECORDING.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27744" y="4707745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BENEFITS OF MACROS:SAVES TIME,REDUCES ERRORS,CUSTOM WORKFLOWS.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58501" y="9910837"/>
            <a:ext cx="8585499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99"/>
              </a:lnSpc>
            </a:pPr>
            <a:r>
              <a:rPr lang="en-US" sz="2499" b="1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6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556633" y="3778053"/>
            <a:ext cx="5009140" cy="5692205"/>
          </a:xfrm>
          <a:custGeom>
            <a:avLst/>
            <a:gdLst/>
            <a:ahLst/>
            <a:cxnLst/>
            <a:rect l="l" t="t" r="r" b="b"/>
            <a:pathLst>
              <a:path w="5009140" h="5692205">
                <a:moveTo>
                  <a:pt x="0" y="0"/>
                </a:moveTo>
                <a:lnTo>
                  <a:pt x="5009140" y="0"/>
                </a:lnTo>
                <a:lnTo>
                  <a:pt x="5009140" y="5692205"/>
                </a:lnTo>
                <a:lnTo>
                  <a:pt x="0" y="56922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6845754">
            <a:off x="14826637" y="7848911"/>
            <a:ext cx="3847639" cy="3709170"/>
          </a:xfrm>
          <a:custGeom>
            <a:avLst/>
            <a:gdLst/>
            <a:ahLst/>
            <a:cxnLst/>
            <a:rect l="l" t="t" r="r" b="b"/>
            <a:pathLst>
              <a:path w="3847639" h="3709170">
                <a:moveTo>
                  <a:pt x="0" y="0"/>
                </a:moveTo>
                <a:lnTo>
                  <a:pt x="3847639" y="0"/>
                </a:lnTo>
                <a:lnTo>
                  <a:pt x="3847639" y="3709170"/>
                </a:lnTo>
                <a:lnTo>
                  <a:pt x="0" y="37091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-415849" y="-535194"/>
            <a:ext cx="3424416" cy="3424416"/>
          </a:xfrm>
          <a:custGeom>
            <a:avLst/>
            <a:gdLst/>
            <a:ahLst/>
            <a:cxnLst/>
            <a:rect l="l" t="t" r="r" b="b"/>
            <a:pathLst>
              <a:path w="3424416" h="3424416">
                <a:moveTo>
                  <a:pt x="0" y="0"/>
                </a:moveTo>
                <a:lnTo>
                  <a:pt x="3424416" y="0"/>
                </a:lnTo>
                <a:lnTo>
                  <a:pt x="3424416" y="3424416"/>
                </a:lnTo>
                <a:lnTo>
                  <a:pt x="0" y="34244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10800000">
            <a:off x="-1149134" y="-1614075"/>
            <a:ext cx="2570481" cy="3467999"/>
            <a:chOff x="0" y="0"/>
            <a:chExt cx="3427308" cy="4623999"/>
          </a:xfrm>
        </p:grpSpPr>
        <p:grpSp>
          <p:nvGrpSpPr>
            <p:cNvPr id="6" name="Group 6"/>
            <p:cNvGrpSpPr/>
            <p:nvPr/>
          </p:nvGrpSpPr>
          <p:grpSpPr>
            <a:xfrm>
              <a:off x="1381927" y="3552184"/>
              <a:ext cx="921091" cy="1071815"/>
              <a:chOff x="0" y="0"/>
              <a:chExt cx="6985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30000"/>
                    </a:srgbClr>
                  </a:gs>
                </a:gsLst>
                <a:lin ang="2700000"/>
              </a:gra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49272" tIns="49272" rIns="49272" bIns="49272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062662" y="0"/>
              <a:ext cx="2364646" cy="2751588"/>
              <a:chOff x="0" y="0"/>
              <a:chExt cx="6985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49272" tIns="49272" rIns="49272" bIns="49272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653380"/>
              <a:ext cx="1676279" cy="1950579"/>
              <a:chOff x="0" y="0"/>
              <a:chExt cx="6985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49272" tIns="49272" rIns="49272" bIns="49272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342541" y="1884482"/>
              <a:ext cx="1331729" cy="1549649"/>
              <a:chOff x="0" y="0"/>
              <a:chExt cx="6985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49272" tIns="49272" rIns="49272" bIns="49272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8" name="Freeform 18"/>
          <p:cNvSpPr/>
          <p:nvPr/>
        </p:nvSpPr>
        <p:spPr>
          <a:xfrm>
            <a:off x="10121650" y="6426004"/>
            <a:ext cx="7137650" cy="3430499"/>
          </a:xfrm>
          <a:custGeom>
            <a:avLst/>
            <a:gdLst/>
            <a:ahLst/>
            <a:cxnLst/>
            <a:rect l="l" t="t" r="r" b="b"/>
            <a:pathLst>
              <a:path w="7137650" h="3430499">
                <a:moveTo>
                  <a:pt x="0" y="0"/>
                </a:moveTo>
                <a:lnTo>
                  <a:pt x="7137650" y="0"/>
                </a:lnTo>
                <a:lnTo>
                  <a:pt x="7137650" y="3430498"/>
                </a:lnTo>
                <a:lnTo>
                  <a:pt x="0" y="34304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027403" y="6426004"/>
            <a:ext cx="5749217" cy="3451421"/>
          </a:xfrm>
          <a:custGeom>
            <a:avLst/>
            <a:gdLst/>
            <a:ahLst/>
            <a:cxnLst/>
            <a:rect l="l" t="t" r="r" b="b"/>
            <a:pathLst>
              <a:path w="5749217" h="3451421">
                <a:moveTo>
                  <a:pt x="0" y="0"/>
                </a:moveTo>
                <a:lnTo>
                  <a:pt x="5749217" y="0"/>
                </a:lnTo>
                <a:lnTo>
                  <a:pt x="5749217" y="3451421"/>
                </a:lnTo>
                <a:lnTo>
                  <a:pt x="0" y="345142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453528" y="272547"/>
            <a:ext cx="16805772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INSIGHTS AND RECOMMENDATIONS: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700" y="1692000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THIS SHOWS THE MOST IMPACTFUL DISCOVERIES FROM YOUR SALES ANALYSIS.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2330175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USING THIS WE CAN FIND THE TOP-PERFORMING PRODUCTS OR CHANNELS.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8700" y="2949378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 CAN ALSO FIND THE IMPACT OF DISCOUNT ON THE SALES.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3587553"/>
            <a:ext cx="16365614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 </a:t>
            </a:r>
            <a:r>
              <a:rPr lang="en-US" sz="25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CAN FIND THE SEASONAL PATTERNS OF THE SALES WHERE WE FIND THE SALES RATE CAN HIGHER AND SALES RATE IS LOWER.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73607" y="4759128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RECOMMENDATIONS: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50580" y="5397303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BOOST INVENTORY FOR HIGH-PERFORMING CHANNELS TO AVOID STOCKOUTS.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50580" y="6035478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 OFFER TARGETED DISCOUNTS ON LOW-PERFORMING PRODUCTS DURING LOW SEASONS.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73607" y="1057275"/>
            <a:ext cx="1636561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700"/>
              </a:lnSpc>
              <a:buFont typeface="Arial"/>
              <a:buChar char="•"/>
            </a:pPr>
            <a:r>
              <a:rPr lang="en-US" sz="25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INSIGHTS: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58501" y="9910837"/>
            <a:ext cx="8585499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99"/>
              </a:lnSpc>
            </a:pPr>
            <a:r>
              <a:rPr lang="en-US" sz="2499" b="1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Microsoft Office PowerPoint</Application>
  <PresentationFormat>Custom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Montserrat Ultra-Bold</vt:lpstr>
      <vt:lpstr>Arial</vt:lpstr>
      <vt:lpstr>Garet Bold</vt:lpstr>
      <vt:lpstr>TT Hoves Bold</vt:lpstr>
      <vt:lpstr>Antic Bold</vt:lpstr>
      <vt:lpstr>Montserrat</vt:lpstr>
      <vt:lpstr>Montserrat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Professional Technology Company Presentation</dc:title>
  <cp:lastModifiedBy>jeevan7348@gmail.com</cp:lastModifiedBy>
  <cp:revision>2</cp:revision>
  <dcterms:created xsi:type="dcterms:W3CDTF">2006-08-16T00:00:00Z</dcterms:created>
  <dcterms:modified xsi:type="dcterms:W3CDTF">2025-06-24T03:28:33Z</dcterms:modified>
  <dc:identifier>DAGrBNJ55fw</dc:identifier>
</cp:coreProperties>
</file>