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hB+cYdHkwBPIE5NImlkJpIZC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0" name="Google Shape;15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7" name="Google Shape;27;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5"/>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5" name="Google Shape;85;p25"/>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5"/>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5"/>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0" name="Google Shape;90;p2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31" name="Google Shape;31;p1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2" name="Google Shape;32;p1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33" name="Google Shape;33;p1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4" name="Google Shape;34;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6" name="Google Shape;36;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9"/>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9"/>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5" name="Google Shape;45;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1" name="Google Shape;51;p20"/>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4" name="Google Shape;54;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1"/>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9" name="Google Shape;59;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2"/>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2"/>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4" name="Google Shape;64;p22"/>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5" name="Google Shape;65;p22"/>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7" name="Google Shape;67;p22"/>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a:spLocks noGrp="1"/>
          </p:cNvSpPr>
          <p:nvPr>
            <p:ph type="pic" idx="2"/>
          </p:nvPr>
        </p:nvSpPr>
        <p:spPr>
          <a:xfrm>
            <a:off x="447817" y="641350"/>
            <a:ext cx="11290859" cy="3651249"/>
          </a:xfrm>
          <a:prstGeom prst="rect">
            <a:avLst/>
          </a:prstGeom>
          <a:noFill/>
          <a:ln>
            <a:noFill/>
          </a:ln>
        </p:spPr>
      </p:sp>
      <p:sp>
        <p:nvSpPr>
          <p:cNvPr id="71" name="Google Shape;71;p23"/>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4" name="Google Shape;74;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4269977" y="-1352782"/>
            <a:ext cx="3652047"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8" name="Google Shape;78;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0" name="Google Shape;80;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4"/>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PROJECT TITLE/PROBLEM STATEMENT</a:t>
            </a:r>
            <a:br>
              <a:rPr lang="en-IN"/>
            </a:br>
            <a:endParaRPr/>
          </a:p>
        </p:txBody>
      </p:sp>
      <p:sp>
        <p:nvSpPr>
          <p:cNvPr id="107" name="Google Shape;107;p2"/>
          <p:cNvSpPr txBox="1">
            <a:spLocks noGrp="1"/>
          </p:cNvSpPr>
          <p:nvPr>
            <p:ph type="body" idx="1"/>
          </p:nvPr>
        </p:nvSpPr>
        <p:spPr>
          <a:xfrm>
            <a:off x="581192" y="1562100"/>
            <a:ext cx="11029615" cy="441325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208"/>
              <a:buNone/>
            </a:pPr>
            <a:r>
              <a:rPr lang="en-IN" sz="2400"/>
              <a:t>        </a:t>
            </a:r>
            <a:r>
              <a:rPr lang="en-IN" sz="3200" u="sng"/>
              <a:t>SENTIMENT ANALYSIS FOR RESTAURANT REVIEWS</a:t>
            </a:r>
            <a:endParaRPr/>
          </a:p>
          <a:p>
            <a:pPr marL="306000" lvl="0" indent="-306000" algn="l" rtl="0">
              <a:lnSpc>
                <a:spcPct val="110000"/>
              </a:lnSpc>
              <a:spcBef>
                <a:spcPts val="1080"/>
              </a:spcBef>
              <a:spcAft>
                <a:spcPts val="0"/>
              </a:spcAft>
              <a:buSzPts val="2208"/>
              <a:buNone/>
            </a:pPr>
            <a:r>
              <a:rPr lang="en-IN" sz="2400"/>
              <a:t>           The aim of this project is to design and implement a sentiment analysis system specifically for restaurant reviews. The primary objective is to develop a machine learning or natural language processing (NLP) model that can automatically classify these reviews into distinct sentiment categories, namely positive, negative, or neutral.</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RESULTS</a:t>
            </a:r>
            <a:endParaRPr/>
          </a:p>
        </p:txBody>
      </p:sp>
      <p:sp>
        <p:nvSpPr>
          <p:cNvPr id="171" name="Google Shape;171;p11"/>
          <p:cNvSpPr txBox="1">
            <a:spLocks noGrp="1"/>
          </p:cNvSpPr>
          <p:nvPr>
            <p:ph type="body" idx="1"/>
          </p:nvPr>
        </p:nvSpPr>
        <p:spPr>
          <a:xfrm>
            <a:off x="600241" y="1731746"/>
            <a:ext cx="11029615" cy="3634486"/>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208"/>
              <a:buNone/>
            </a:pPr>
            <a:r>
              <a:rPr lang="en-IN" sz="2400"/>
              <a:t>           The sentiment classification model achieved an impressive accuracy rate, effectively categorizing reviews as positive, negative, or neutral sentiments. Insights into customer preferences and dining experiences emerged, highlighting areas for improvement.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LINKS</a:t>
            </a:r>
            <a:endParaRPr/>
          </a:p>
        </p:txBody>
      </p:sp>
      <p:sp>
        <p:nvSpPr>
          <p:cNvPr id="177" name="Google Shape;177;p12"/>
          <p:cNvSpPr txBox="1">
            <a:spLocks noGrp="1"/>
          </p:cNvSpPr>
          <p:nvPr>
            <p:ph type="body" idx="1"/>
          </p:nvPr>
        </p:nvSpPr>
        <p:spPr>
          <a:xfrm>
            <a:off x="581191" y="2074646"/>
            <a:ext cx="11029615" cy="3634486"/>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208"/>
              <a:buNone/>
            </a:pPr>
            <a:r>
              <a:rPr lang="en-IN" sz="2400"/>
              <a:t>                      Link of the source code </a:t>
            </a:r>
            <a:endParaRPr/>
          </a:p>
          <a:p>
            <a:pPr marL="306000" lvl="0" indent="-306000" algn="l" rtl="0">
              <a:lnSpc>
                <a:spcPct val="110000"/>
              </a:lnSpc>
              <a:spcBef>
                <a:spcPts val="1080"/>
              </a:spcBef>
              <a:spcAft>
                <a:spcPts val="0"/>
              </a:spcAft>
              <a:buSzPts val="2208"/>
              <a:buNone/>
            </a:pPr>
            <a:r>
              <a:rPr lang="en-IN" sz="2400"/>
              <a:t>https://colab.research.google.com/drive/1Us2nDMK_1o2Gym7TysZ4hv9K5OqYfMAc?usp=sharing</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3" descr="thankyou.jpg"/>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AGENDA</a:t>
            </a:r>
            <a:endParaRPr/>
          </a:p>
        </p:txBody>
      </p:sp>
      <p:sp>
        <p:nvSpPr>
          <p:cNvPr id="113" name="Google Shape;113;p3"/>
          <p:cNvSpPr txBox="1">
            <a:spLocks noGrp="1"/>
          </p:cNvSpPr>
          <p:nvPr>
            <p:ph type="body" idx="1"/>
          </p:nvPr>
        </p:nvSpPr>
        <p:spPr>
          <a:xfrm>
            <a:off x="581192" y="1959864"/>
            <a:ext cx="11029615" cy="3634486"/>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208"/>
              <a:buNone/>
            </a:pPr>
            <a:r>
              <a:rPr lang="en-IN" sz="2400"/>
              <a:t>         The sentiment analysis of restaurant reviews encompasses multiple stages within a structured timeline. Initially, it involves data collection and pre processing, followed by model selection and feature extraction. Subsequently, model training and evaluation are conducted to ensure accuracy. This agenda, aims to develop an efficient sentiment analysis system tailored to restaurant reviews.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PROJECT  OVERVIEW</a:t>
            </a:r>
            <a:endParaRPr/>
          </a:p>
        </p:txBody>
      </p:sp>
      <p:sp>
        <p:nvSpPr>
          <p:cNvPr id="119" name="Google Shape;119;p4"/>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2208"/>
              <a:buNone/>
            </a:pPr>
            <a:r>
              <a:rPr lang="en-IN" sz="2400"/>
              <a:t>          It focuses on developing a sentiment analysis system to restaurant reviews, aiming to automatically classify reviews as positive, negative, or neutral. We will collect and pre process diverse restaurant review data, train a machine learning model. The system will enable restaurant owners and managers to gain actionable insights from customer feedback, improving the overall dining experience and enhancing their restaurant's reputation. The project spans data collection, model training, deployment in a valuable tool for data-driven decision-making in the restaurant industry.</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sz="2800"/>
              <a:t>WHO ARE THE END USERS OF THIS PROJECT?</a:t>
            </a:r>
            <a:endParaRPr/>
          </a:p>
        </p:txBody>
      </p:sp>
      <p:sp>
        <p:nvSpPr>
          <p:cNvPr id="125" name="Google Shape;125;p5"/>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2208"/>
              <a:buChar char="◼"/>
            </a:pPr>
            <a:r>
              <a:rPr lang="en-IN" sz="2400" b="1"/>
              <a:t>Restaurant Owners and Managers:</a:t>
            </a:r>
            <a:r>
              <a:rPr lang="en-IN" sz="2400"/>
              <a:t> Restaurant owners and managers are primary users who benefit from insights gained through sentiment analysis. They can use the system to understand customer feedback, identify areas for improvement, and make data-driven decisions to enhance the dining experience and overall restaurant performance.</a:t>
            </a:r>
            <a:endParaRPr/>
          </a:p>
          <a:p>
            <a:pPr marL="306000" lvl="0" indent="-306000" algn="l" rtl="0">
              <a:lnSpc>
                <a:spcPct val="110000"/>
              </a:lnSpc>
              <a:spcBef>
                <a:spcPts val="1080"/>
              </a:spcBef>
              <a:spcAft>
                <a:spcPts val="0"/>
              </a:spcAft>
              <a:buSzPts val="2208"/>
              <a:buChar char="◼"/>
            </a:pPr>
            <a:r>
              <a:rPr lang="en-IN" sz="2400" b="1"/>
              <a:t>Restaurant Staff:</a:t>
            </a:r>
            <a:r>
              <a:rPr lang="en-IN" sz="2400"/>
              <a:t> Restaurant staff, including servers and chefs, may find value in the sentiment analysis system as it can help them understand customer preferences, complaints, and compliments, allowing for better service and menu adjustments.</a:t>
            </a:r>
            <a:endParaRPr/>
          </a:p>
          <a:p>
            <a:pPr marL="306000" lvl="0" indent="-165792" algn="l" rtl="0">
              <a:lnSpc>
                <a:spcPct val="110000"/>
              </a:lnSpc>
              <a:spcBef>
                <a:spcPts val="1080"/>
              </a:spcBef>
              <a:spcAft>
                <a:spcPts val="0"/>
              </a:spcAft>
              <a:buSzPts val="2208"/>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br>
              <a:rPr lang="en-IN" sz="2800"/>
            </a:br>
            <a:r>
              <a:rPr lang="en-IN" sz="2800"/>
              <a:t>YOUR SOLUTION AND ITS VALUE PROPOSITION</a:t>
            </a:r>
            <a:endParaRPr/>
          </a:p>
        </p:txBody>
      </p:sp>
      <p:sp>
        <p:nvSpPr>
          <p:cNvPr id="131" name="Google Shape;131;p6"/>
          <p:cNvSpPr txBox="1">
            <a:spLocks noGrp="1"/>
          </p:cNvSpPr>
          <p:nvPr>
            <p:ph type="body" idx="1"/>
          </p:nvPr>
        </p:nvSpPr>
        <p:spPr>
          <a:xfrm>
            <a:off x="581191" y="2074646"/>
            <a:ext cx="11029615" cy="4307104"/>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2208"/>
              <a:buNone/>
            </a:pPr>
            <a:r>
              <a:rPr lang="en-IN" sz="2400" b="1"/>
              <a:t>Solution: Sentiment Analysis for Restaurant Reviews</a:t>
            </a:r>
            <a:endParaRPr sz="2400"/>
          </a:p>
          <a:p>
            <a:pPr marL="306000" lvl="0" indent="-306000" algn="l" rtl="0">
              <a:lnSpc>
                <a:spcPct val="110000"/>
              </a:lnSpc>
              <a:spcBef>
                <a:spcPts val="1080"/>
              </a:spcBef>
              <a:spcAft>
                <a:spcPts val="0"/>
              </a:spcAft>
              <a:buSzPts val="2208"/>
              <a:buNone/>
            </a:pPr>
            <a:r>
              <a:rPr lang="en-IN" sz="2400" b="1"/>
              <a:t>Value Proposition:</a:t>
            </a:r>
            <a:endParaRPr sz="2400"/>
          </a:p>
          <a:p>
            <a:pPr marL="306000" lvl="0" indent="-306000" algn="l" rtl="0">
              <a:lnSpc>
                <a:spcPct val="110000"/>
              </a:lnSpc>
              <a:spcBef>
                <a:spcPts val="1080"/>
              </a:spcBef>
              <a:spcAft>
                <a:spcPts val="0"/>
              </a:spcAft>
              <a:buSzPts val="2208"/>
              <a:buNone/>
            </a:pPr>
            <a:r>
              <a:rPr lang="en-IN" sz="2400"/>
              <a:t>         Our sentiment analysis solution for restaurant reviews offers significant value to both restaurant owners and customers alike. By automatically categorizing reviews as positive, negative, or neutral, it provides the following benefits:</a:t>
            </a:r>
            <a:endParaRPr/>
          </a:p>
          <a:p>
            <a:pPr marL="306000" lvl="0" indent="-306000" algn="l" rtl="0">
              <a:lnSpc>
                <a:spcPct val="110000"/>
              </a:lnSpc>
              <a:spcBef>
                <a:spcPts val="1080"/>
              </a:spcBef>
              <a:spcAft>
                <a:spcPts val="0"/>
              </a:spcAft>
              <a:buSzPts val="2208"/>
              <a:buChar char="◼"/>
            </a:pPr>
            <a:r>
              <a:rPr lang="en-IN" sz="2400" b="1"/>
              <a:t>Improved Customer Satisfaction</a:t>
            </a:r>
            <a:endParaRPr/>
          </a:p>
          <a:p>
            <a:pPr marL="306000" lvl="0" indent="-306000" algn="l" rtl="0">
              <a:lnSpc>
                <a:spcPct val="110000"/>
              </a:lnSpc>
              <a:spcBef>
                <a:spcPts val="1080"/>
              </a:spcBef>
              <a:spcAft>
                <a:spcPts val="0"/>
              </a:spcAft>
              <a:buSzPts val="2208"/>
              <a:buChar char="◼"/>
            </a:pPr>
            <a:r>
              <a:rPr lang="en-IN" sz="2400" b="1"/>
              <a:t>Customer Trust</a:t>
            </a:r>
            <a:endParaRPr/>
          </a:p>
          <a:p>
            <a:pPr marL="306000" lvl="0" indent="-306000" algn="l" rtl="0">
              <a:lnSpc>
                <a:spcPct val="110000"/>
              </a:lnSpc>
              <a:spcBef>
                <a:spcPts val="1080"/>
              </a:spcBef>
              <a:spcAft>
                <a:spcPts val="0"/>
              </a:spcAft>
              <a:buSzPts val="2208"/>
              <a:buChar char="◼"/>
            </a:pPr>
            <a:r>
              <a:rPr lang="en-IN" sz="2400" b="1"/>
              <a:t>Efficient Resource Allocation</a:t>
            </a:r>
            <a:endParaRPr sz="2400"/>
          </a:p>
          <a:p>
            <a:pPr marL="306000" lvl="0" indent="-306000" algn="l" rtl="0">
              <a:lnSpc>
                <a:spcPct val="110000"/>
              </a:lnSpc>
              <a:spcBef>
                <a:spcPts val="1080"/>
              </a:spcBef>
              <a:spcAft>
                <a:spcPts val="0"/>
              </a:spcAft>
              <a:buSzPts val="2208"/>
              <a:buNone/>
            </a:pPr>
            <a:br>
              <a:rPr lang="en-IN" sz="2400"/>
            </a:b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581191" y="493812"/>
            <a:ext cx="11029616" cy="118872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HOW DID YOU CUSTOMIZE THE PROJECT AND MAKE IT YOUR OWN</a:t>
            </a:r>
            <a:endParaRPr/>
          </a:p>
        </p:txBody>
      </p:sp>
      <p:sp>
        <p:nvSpPr>
          <p:cNvPr id="137" name="Google Shape;137;p7"/>
          <p:cNvSpPr txBox="1">
            <a:spLocks noGrp="1"/>
          </p:cNvSpPr>
          <p:nvPr>
            <p:ph type="body" idx="1"/>
          </p:nvPr>
        </p:nvSpPr>
        <p:spPr>
          <a:xfrm>
            <a:off x="390691" y="874496"/>
            <a:ext cx="11801309" cy="6288304"/>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208"/>
              <a:buNone/>
            </a:pPr>
            <a:r>
              <a:rPr lang="en-IN" sz="2400"/>
              <a:t>        Depending on the scale of the project, customize the system to handle real-time analysis of incoming reviews, enabling restaurants to respond quickly to customer feedback.</a:t>
            </a:r>
            <a:endParaRPr/>
          </a:p>
          <a:p>
            <a:pPr marL="306000" lvl="0" indent="-306000" algn="l" rtl="0">
              <a:lnSpc>
                <a:spcPct val="110000"/>
              </a:lnSpc>
              <a:spcBef>
                <a:spcPts val="1080"/>
              </a:spcBef>
              <a:spcAft>
                <a:spcPts val="0"/>
              </a:spcAft>
              <a:buSzPts val="2208"/>
              <a:buChar char="◼"/>
            </a:pPr>
            <a:r>
              <a:rPr lang="en-IN" sz="2400" b="1"/>
              <a:t>Advanced Analytics in AI</a:t>
            </a:r>
            <a:endParaRPr/>
          </a:p>
          <a:p>
            <a:pPr marL="306000" lvl="0" indent="-306000" algn="l" rtl="0">
              <a:lnSpc>
                <a:spcPct val="110000"/>
              </a:lnSpc>
              <a:spcBef>
                <a:spcPts val="1080"/>
              </a:spcBef>
              <a:spcAft>
                <a:spcPts val="0"/>
              </a:spcAft>
              <a:buSzPts val="2208"/>
              <a:buChar char="◼"/>
            </a:pPr>
            <a:r>
              <a:rPr lang="en-IN" sz="2400" b="1"/>
              <a:t>Scalability and Real-time Analysis</a:t>
            </a:r>
            <a:endParaRPr/>
          </a:p>
          <a:p>
            <a:pPr marL="306000" lvl="0" indent="-306000" algn="l" rtl="0">
              <a:lnSpc>
                <a:spcPct val="110000"/>
              </a:lnSpc>
              <a:spcBef>
                <a:spcPts val="1080"/>
              </a:spcBef>
              <a:spcAft>
                <a:spcPts val="0"/>
              </a:spcAft>
              <a:buSzPts val="2208"/>
              <a:buNone/>
            </a:pPr>
            <a:endParaRPr sz="2400" b="1"/>
          </a:p>
          <a:p>
            <a:pPr marL="306000" lvl="0" indent="-165792" algn="l" rtl="0">
              <a:lnSpc>
                <a:spcPct val="110000"/>
              </a:lnSpc>
              <a:spcBef>
                <a:spcPts val="1080"/>
              </a:spcBef>
              <a:spcAft>
                <a:spcPts val="0"/>
              </a:spcAft>
              <a:buSzPts val="2208"/>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MODELLING</a:t>
            </a:r>
            <a:endParaRPr/>
          </a:p>
        </p:txBody>
      </p:sp>
      <p:sp>
        <p:nvSpPr>
          <p:cNvPr id="143" name="Google Shape;143;p8"/>
          <p:cNvSpPr txBox="1">
            <a:spLocks noGrp="1"/>
          </p:cNvSpPr>
          <p:nvPr>
            <p:ph type="body" idx="1"/>
          </p:nvPr>
        </p:nvSpPr>
        <p:spPr>
          <a:xfrm>
            <a:off x="562141" y="1717490"/>
            <a:ext cx="5229059" cy="663759"/>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r>
              <a:rPr lang="en-IN" b="1" u="sng"/>
              <a:t>MultinomialNB</a:t>
            </a:r>
            <a:endParaRPr b="1" u="sng"/>
          </a:p>
          <a:p>
            <a:pPr marL="0" lvl="0" indent="0" algn="l" rtl="0">
              <a:lnSpc>
                <a:spcPct val="110000"/>
              </a:lnSpc>
              <a:spcBef>
                <a:spcPts val="1000"/>
              </a:spcBef>
              <a:spcAft>
                <a:spcPts val="0"/>
              </a:spcAft>
              <a:buSzPts val="1840"/>
              <a:buNone/>
            </a:pPr>
            <a:r>
              <a:rPr lang="en-IN" b="1" u="sng"/>
              <a:t>Test Accuracy</a:t>
            </a:r>
            <a:endParaRPr b="1" u="sng"/>
          </a:p>
        </p:txBody>
      </p:sp>
      <p:sp>
        <p:nvSpPr>
          <p:cNvPr id="144" name="Google Shape;144;p8"/>
          <p:cNvSpPr txBox="1">
            <a:spLocks noGrp="1"/>
          </p:cNvSpPr>
          <p:nvPr>
            <p:ph type="body" idx="3"/>
          </p:nvPr>
        </p:nvSpPr>
        <p:spPr>
          <a:xfrm>
            <a:off x="6416039" y="1771650"/>
            <a:ext cx="5194770" cy="8992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840"/>
              <a:buFont typeface="Noto Sans Symbols"/>
              <a:buNone/>
            </a:pPr>
            <a:r>
              <a:rPr lang="en-IN" b="1" u="sng"/>
              <a:t>MultinomialNB</a:t>
            </a:r>
            <a:endParaRPr b="1" u="sng"/>
          </a:p>
          <a:p>
            <a:pPr marL="0" marR="0" lvl="0" indent="0" algn="l" rtl="0">
              <a:lnSpc>
                <a:spcPct val="100000"/>
              </a:lnSpc>
              <a:spcBef>
                <a:spcPts val="1000"/>
              </a:spcBef>
              <a:spcAft>
                <a:spcPts val="0"/>
              </a:spcAft>
              <a:buClr>
                <a:schemeClr val="accent1"/>
              </a:buClr>
              <a:buSzPts val="1840"/>
              <a:buFont typeface="Noto Sans Symbols"/>
              <a:buNone/>
            </a:pPr>
            <a:r>
              <a:rPr lang="en-IN" b="1" u="sng"/>
              <a:t>Train Accuracy</a:t>
            </a:r>
            <a:endParaRPr/>
          </a:p>
          <a:p>
            <a:pPr marL="0" marR="0" lvl="0" indent="0" algn="l" rtl="0">
              <a:lnSpc>
                <a:spcPct val="100000"/>
              </a:lnSpc>
              <a:spcBef>
                <a:spcPts val="1000"/>
              </a:spcBef>
              <a:spcAft>
                <a:spcPts val="0"/>
              </a:spcAft>
              <a:buClr>
                <a:schemeClr val="accent1"/>
              </a:buClr>
              <a:buSzPts val="1840"/>
              <a:buFont typeface="Noto Sans Symbols"/>
              <a:buNone/>
            </a:pPr>
            <a:endParaRPr/>
          </a:p>
        </p:txBody>
      </p:sp>
      <p:pic>
        <p:nvPicPr>
          <p:cNvPr id="145" name="Google Shape;145;p8" descr="Screenshot (10).png"/>
          <p:cNvPicPr preferRelativeResize="0">
            <a:picLocks noGrp="1"/>
          </p:cNvPicPr>
          <p:nvPr>
            <p:ph type="body" idx="4"/>
          </p:nvPr>
        </p:nvPicPr>
        <p:blipFill rotWithShape="1">
          <a:blip r:embed="rId3">
            <a:alphaModFix/>
          </a:blip>
          <a:srcRect l="4095" t="20890" r="27322" b="15182"/>
          <a:stretch/>
        </p:blipFill>
        <p:spPr>
          <a:xfrm>
            <a:off x="6229349" y="2590800"/>
            <a:ext cx="5962651" cy="4267200"/>
          </a:xfrm>
          <a:prstGeom prst="rect">
            <a:avLst/>
          </a:prstGeom>
          <a:noFill/>
          <a:ln>
            <a:noFill/>
          </a:ln>
        </p:spPr>
      </p:pic>
      <p:pic>
        <p:nvPicPr>
          <p:cNvPr id="146" name="Google Shape;146;p8" descr="Screenshot (9).png"/>
          <p:cNvPicPr preferRelativeResize="0">
            <a:picLocks noGrp="1"/>
          </p:cNvPicPr>
          <p:nvPr>
            <p:ph type="body" idx="2"/>
          </p:nvPr>
        </p:nvPicPr>
        <p:blipFill rotWithShape="1">
          <a:blip r:embed="rId4">
            <a:alphaModFix/>
          </a:blip>
          <a:srcRect l="6418" t="22009" r="29034" b="15942"/>
          <a:stretch/>
        </p:blipFill>
        <p:spPr>
          <a:xfrm>
            <a:off x="0" y="2647950"/>
            <a:ext cx="6019800" cy="421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MODELLING</a:t>
            </a:r>
            <a:endParaRPr/>
          </a:p>
        </p:txBody>
      </p:sp>
      <p:sp>
        <p:nvSpPr>
          <p:cNvPr id="153" name="Google Shape;153;p9"/>
          <p:cNvSpPr txBox="1">
            <a:spLocks noGrp="1"/>
          </p:cNvSpPr>
          <p:nvPr>
            <p:ph type="body" idx="1"/>
          </p:nvPr>
        </p:nvSpPr>
        <p:spPr>
          <a:xfrm>
            <a:off x="562141" y="1717490"/>
            <a:ext cx="5229059" cy="663759"/>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r>
              <a:rPr lang="en-IN" b="1" u="sng"/>
              <a:t>BernoulliNB</a:t>
            </a:r>
            <a:endParaRPr b="1" u="sng"/>
          </a:p>
          <a:p>
            <a:pPr marL="0" lvl="0" indent="0" algn="l" rtl="0">
              <a:lnSpc>
                <a:spcPct val="110000"/>
              </a:lnSpc>
              <a:spcBef>
                <a:spcPts val="1000"/>
              </a:spcBef>
              <a:spcAft>
                <a:spcPts val="0"/>
              </a:spcAft>
              <a:buSzPts val="1840"/>
              <a:buNone/>
            </a:pPr>
            <a:r>
              <a:rPr lang="en-IN" b="1" u="sng"/>
              <a:t>Test Accuracy</a:t>
            </a:r>
            <a:endParaRPr b="1" u="sng"/>
          </a:p>
        </p:txBody>
      </p:sp>
      <p:sp>
        <p:nvSpPr>
          <p:cNvPr id="154" name="Google Shape;154;p9"/>
          <p:cNvSpPr txBox="1">
            <a:spLocks noGrp="1"/>
          </p:cNvSpPr>
          <p:nvPr>
            <p:ph type="body" idx="3"/>
          </p:nvPr>
        </p:nvSpPr>
        <p:spPr>
          <a:xfrm>
            <a:off x="6416039" y="1771650"/>
            <a:ext cx="5194770" cy="8992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840"/>
              <a:buFont typeface="Noto Sans Symbols"/>
              <a:buNone/>
            </a:pPr>
            <a:r>
              <a:rPr lang="en-IN" b="1" u="sng"/>
              <a:t>BernoulliNB</a:t>
            </a:r>
            <a:endParaRPr b="1" u="sng"/>
          </a:p>
          <a:p>
            <a:pPr marL="0" marR="0" lvl="0" indent="0" algn="l" rtl="0">
              <a:lnSpc>
                <a:spcPct val="100000"/>
              </a:lnSpc>
              <a:spcBef>
                <a:spcPts val="1000"/>
              </a:spcBef>
              <a:spcAft>
                <a:spcPts val="0"/>
              </a:spcAft>
              <a:buClr>
                <a:schemeClr val="accent1"/>
              </a:buClr>
              <a:buSzPts val="1840"/>
              <a:buFont typeface="Noto Sans Symbols"/>
              <a:buNone/>
            </a:pPr>
            <a:r>
              <a:rPr lang="en-IN" b="1" u="sng"/>
              <a:t>Train Accuracy</a:t>
            </a:r>
            <a:endParaRPr/>
          </a:p>
          <a:p>
            <a:pPr marL="0" marR="0" lvl="0" indent="0" algn="l" rtl="0">
              <a:lnSpc>
                <a:spcPct val="100000"/>
              </a:lnSpc>
              <a:spcBef>
                <a:spcPts val="1000"/>
              </a:spcBef>
              <a:spcAft>
                <a:spcPts val="0"/>
              </a:spcAft>
              <a:buClr>
                <a:schemeClr val="accent1"/>
              </a:buClr>
              <a:buSzPts val="1840"/>
              <a:buFont typeface="Noto Sans Symbols"/>
              <a:buNone/>
            </a:pPr>
            <a:endParaRPr/>
          </a:p>
        </p:txBody>
      </p:sp>
      <p:pic>
        <p:nvPicPr>
          <p:cNvPr id="155" name="Google Shape;155;p9" descr="Screenshot (11).png"/>
          <p:cNvPicPr preferRelativeResize="0">
            <a:picLocks noGrp="1"/>
          </p:cNvPicPr>
          <p:nvPr>
            <p:ph type="body" idx="2"/>
          </p:nvPr>
        </p:nvPicPr>
        <p:blipFill rotWithShape="1">
          <a:blip r:embed="rId3">
            <a:alphaModFix/>
          </a:blip>
          <a:srcRect l="6051" t="24151" r="62409" b="17792"/>
          <a:stretch/>
        </p:blipFill>
        <p:spPr>
          <a:xfrm>
            <a:off x="0" y="2533649"/>
            <a:ext cx="5467350" cy="4095751"/>
          </a:xfrm>
          <a:prstGeom prst="rect">
            <a:avLst/>
          </a:prstGeom>
          <a:noFill/>
          <a:ln>
            <a:noFill/>
          </a:ln>
        </p:spPr>
      </p:pic>
      <p:pic>
        <p:nvPicPr>
          <p:cNvPr id="156" name="Google Shape;156;p9" descr="Screenshot (12).png"/>
          <p:cNvPicPr preferRelativeResize="0">
            <a:picLocks noGrp="1"/>
          </p:cNvPicPr>
          <p:nvPr>
            <p:ph type="body" idx="4"/>
          </p:nvPr>
        </p:nvPicPr>
        <p:blipFill rotWithShape="1">
          <a:blip r:embed="rId4">
            <a:alphaModFix/>
          </a:blip>
          <a:srcRect l="5929" t="22847" r="68765" b="17791"/>
          <a:stretch/>
        </p:blipFill>
        <p:spPr>
          <a:xfrm>
            <a:off x="6229350" y="2536687"/>
            <a:ext cx="5295900" cy="43213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MODELLING</a:t>
            </a:r>
            <a:endParaRPr/>
          </a:p>
        </p:txBody>
      </p:sp>
      <p:sp>
        <p:nvSpPr>
          <p:cNvPr id="162" name="Google Shape;162;p10"/>
          <p:cNvSpPr txBox="1">
            <a:spLocks noGrp="1"/>
          </p:cNvSpPr>
          <p:nvPr>
            <p:ph type="body" idx="1"/>
          </p:nvPr>
        </p:nvSpPr>
        <p:spPr>
          <a:xfrm>
            <a:off x="562141" y="1717490"/>
            <a:ext cx="5229059" cy="663759"/>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r>
              <a:rPr lang="en-IN" b="1" u="sng"/>
              <a:t>Linear model</a:t>
            </a:r>
            <a:endParaRPr/>
          </a:p>
          <a:p>
            <a:pPr marL="0" lvl="0" indent="0" algn="l" rtl="0">
              <a:lnSpc>
                <a:spcPct val="110000"/>
              </a:lnSpc>
              <a:spcBef>
                <a:spcPts val="1000"/>
              </a:spcBef>
              <a:spcAft>
                <a:spcPts val="0"/>
              </a:spcAft>
              <a:buSzPts val="1840"/>
              <a:buNone/>
            </a:pPr>
            <a:r>
              <a:rPr lang="en-IN" b="1" u="sng"/>
              <a:t>Test Accuracy</a:t>
            </a:r>
            <a:endParaRPr b="1" u="sng"/>
          </a:p>
        </p:txBody>
      </p:sp>
      <p:sp>
        <p:nvSpPr>
          <p:cNvPr id="163" name="Google Shape;163;p10"/>
          <p:cNvSpPr txBox="1">
            <a:spLocks noGrp="1"/>
          </p:cNvSpPr>
          <p:nvPr>
            <p:ph type="body" idx="3"/>
          </p:nvPr>
        </p:nvSpPr>
        <p:spPr>
          <a:xfrm>
            <a:off x="6416039" y="1771650"/>
            <a:ext cx="5194770" cy="89926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1840"/>
              <a:buFont typeface="Noto Sans Symbols"/>
              <a:buNone/>
            </a:pPr>
            <a:r>
              <a:rPr lang="en-IN" b="1" u="sng"/>
              <a:t>Linear model</a:t>
            </a:r>
            <a:endParaRPr/>
          </a:p>
          <a:p>
            <a:pPr marL="0" marR="0" lvl="0" indent="0" algn="l" rtl="0">
              <a:lnSpc>
                <a:spcPct val="100000"/>
              </a:lnSpc>
              <a:spcBef>
                <a:spcPts val="1000"/>
              </a:spcBef>
              <a:spcAft>
                <a:spcPts val="0"/>
              </a:spcAft>
              <a:buClr>
                <a:schemeClr val="accent1"/>
              </a:buClr>
              <a:buSzPts val="1840"/>
              <a:buFont typeface="Noto Sans Symbols"/>
              <a:buNone/>
            </a:pPr>
            <a:r>
              <a:rPr lang="en-IN" b="1" u="sng"/>
              <a:t>Train Accuracy</a:t>
            </a:r>
            <a:endParaRPr/>
          </a:p>
          <a:p>
            <a:pPr marL="0" marR="0" lvl="0" indent="0" algn="l" rtl="0">
              <a:lnSpc>
                <a:spcPct val="100000"/>
              </a:lnSpc>
              <a:spcBef>
                <a:spcPts val="1000"/>
              </a:spcBef>
              <a:spcAft>
                <a:spcPts val="0"/>
              </a:spcAft>
              <a:buClr>
                <a:schemeClr val="accent1"/>
              </a:buClr>
              <a:buSzPts val="1840"/>
              <a:buFont typeface="Noto Sans Symbols"/>
              <a:buNone/>
            </a:pPr>
            <a:endParaRPr/>
          </a:p>
        </p:txBody>
      </p:sp>
      <p:pic>
        <p:nvPicPr>
          <p:cNvPr id="164" name="Google Shape;164;p10" descr="Screenshot (13).png"/>
          <p:cNvPicPr preferRelativeResize="0">
            <a:picLocks noGrp="1"/>
          </p:cNvPicPr>
          <p:nvPr>
            <p:ph type="body" idx="2"/>
          </p:nvPr>
        </p:nvPicPr>
        <p:blipFill rotWithShape="1">
          <a:blip r:embed="rId3">
            <a:alphaModFix/>
          </a:blip>
          <a:srcRect l="6051" t="23499" r="65709" b="13878"/>
          <a:stretch/>
        </p:blipFill>
        <p:spPr>
          <a:xfrm>
            <a:off x="247650" y="2647949"/>
            <a:ext cx="4705350" cy="4085111"/>
          </a:xfrm>
          <a:prstGeom prst="rect">
            <a:avLst/>
          </a:prstGeom>
          <a:noFill/>
          <a:ln>
            <a:noFill/>
          </a:ln>
        </p:spPr>
      </p:pic>
      <p:pic>
        <p:nvPicPr>
          <p:cNvPr id="165" name="Google Shape;165;p10" descr="Screenshot (14).png"/>
          <p:cNvPicPr preferRelativeResize="0">
            <a:picLocks noGrp="1"/>
          </p:cNvPicPr>
          <p:nvPr>
            <p:ph type="body" idx="4"/>
          </p:nvPr>
        </p:nvPicPr>
        <p:blipFill rotWithShape="1">
          <a:blip r:embed="rId4">
            <a:alphaModFix/>
          </a:blip>
          <a:srcRect l="5562" t="22847" r="62164" b="15183"/>
          <a:stretch/>
        </p:blipFill>
        <p:spPr>
          <a:xfrm>
            <a:off x="6000750" y="2495549"/>
            <a:ext cx="4762500" cy="4154199"/>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Widescreen</PresentationFormat>
  <Paragraphs>43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Noto Sans Symbols</vt:lpstr>
      <vt:lpstr>Libre Franklin</vt:lpstr>
      <vt:lpstr>Franklin Gothic</vt:lpstr>
      <vt:lpstr>DividendVTI</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MODELLING</vt:lpstr>
      <vt:lpstr>MODELLING</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TITLE/PROBLEM STATEMENT </dc:title>
  <dc:creator>Vaibhav Ostwal</dc:creator>
  <cp:lastModifiedBy>swathishanmugam2003@outlook.com</cp:lastModifiedBy>
  <cp:revision>1</cp:revision>
  <dcterms:created xsi:type="dcterms:W3CDTF">2021-05-26T16:50:10Z</dcterms:created>
  <dcterms:modified xsi:type="dcterms:W3CDTF">2024-05-17T13:06:48Z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