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nton" charset="1" panose="00000500000000000000"/>
      <p:regular r:id="rId14"/>
    </p:embeddedFont>
    <p:embeddedFont>
      <p:font typeface="Poppins Italics" charset="1" panose="00000500000000000000"/>
      <p:regular r:id="rId15"/>
    </p:embeddedFont>
    <p:embeddedFont>
      <p:font typeface="Poppins Bold" charset="1" panose="00000800000000000000"/>
      <p:regular r:id="rId16"/>
    </p:embeddedFont>
    <p:embeddedFont>
      <p:font typeface="Poppins" charset="1" panose="00000500000000000000"/>
      <p:regular r:id="rId17"/>
    </p:embeddedFont>
    <p:embeddedFont>
      <p:font typeface="Poppins Bold Italics"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1821779" y="1105365"/>
            <a:ext cx="14644441" cy="2787756"/>
          </a:xfrm>
          <a:prstGeom prst="rect">
            <a:avLst/>
          </a:prstGeom>
        </p:spPr>
        <p:txBody>
          <a:bodyPr anchor="t" rtlCol="false" tIns="0" lIns="0" bIns="0" rIns="0">
            <a:spAutoFit/>
          </a:bodyPr>
          <a:lstStyle/>
          <a:p>
            <a:pPr algn="ctr">
              <a:lnSpc>
                <a:spcPts val="11194"/>
              </a:lnSpc>
            </a:pPr>
            <a:r>
              <a:rPr lang="en-US" sz="7995">
                <a:solidFill>
                  <a:srgbClr val="FF914D"/>
                </a:solidFill>
                <a:latin typeface="Anton"/>
                <a:ea typeface="Anton"/>
                <a:cs typeface="Anton"/>
                <a:sym typeface="Anton"/>
              </a:rPr>
              <a:t>GAS LEAKAGE DETECTION WITH AUTOMATIC SHUT-OFF MECHANISM</a:t>
            </a:r>
          </a:p>
        </p:txBody>
      </p:sp>
      <p:sp>
        <p:nvSpPr>
          <p:cNvPr name="TextBox 4" id="4"/>
          <p:cNvSpPr txBox="true"/>
          <p:nvPr/>
        </p:nvSpPr>
        <p:spPr>
          <a:xfrm rot="0">
            <a:off x="1028700" y="4785995"/>
            <a:ext cx="16230600" cy="4472305"/>
          </a:xfrm>
          <a:prstGeom prst="rect">
            <a:avLst/>
          </a:prstGeom>
        </p:spPr>
        <p:txBody>
          <a:bodyPr anchor="t" rtlCol="false" tIns="0" lIns="0" bIns="0" rIns="0">
            <a:spAutoFit/>
          </a:bodyPr>
          <a:lstStyle/>
          <a:p>
            <a:pPr algn="l" marL="604516" indent="-302258" lvl="1">
              <a:lnSpc>
                <a:spcPts val="3919"/>
              </a:lnSpc>
              <a:buFont typeface="Arial"/>
              <a:buChar char="•"/>
            </a:pPr>
            <a:r>
              <a:rPr lang="en-US" sz="2799" i="true">
                <a:solidFill>
                  <a:srgbClr val="FFFFFF"/>
                </a:solidFill>
                <a:latin typeface="Poppins Italics"/>
                <a:ea typeface="Poppins Italics"/>
                <a:cs typeface="Poppins Italics"/>
                <a:sym typeface="Poppins Italics"/>
              </a:rPr>
              <a:t>Gas leakage incidents are the most hazardous forms of risk against human life, property, and the environment. In this project, an advanced gas leakage prevention system is designed to detect and mitigate hazardous gas leaks in an effective way.</a:t>
            </a:r>
          </a:p>
          <a:p>
            <a:pPr algn="l" marL="604516" indent="-302258" lvl="1">
              <a:lnSpc>
                <a:spcPts val="3919"/>
              </a:lnSpc>
              <a:buFont typeface="Arial"/>
              <a:buChar char="•"/>
            </a:pPr>
            <a:r>
              <a:rPr lang="en-US" sz="2799" i="true">
                <a:solidFill>
                  <a:srgbClr val="FFFFFF"/>
                </a:solidFill>
                <a:latin typeface="Poppins Italics"/>
                <a:ea typeface="Poppins Italics"/>
                <a:cs typeface="Poppins Italics"/>
                <a:sym typeface="Poppins Italics"/>
              </a:rPr>
              <a:t>This system integrates very sensitive gas sensors, microcontrollers, and real-time monitoring mechanisms to handle leaks promptly. Key components of this system include a gas sensor that will be able to detect flammable gases and indicate the presence of methane, propane, or LPG.</a:t>
            </a:r>
          </a:p>
          <a:p>
            <a:pPr algn="l" marL="604516" indent="-302258" lvl="1">
              <a:lnSpc>
                <a:spcPts val="3919"/>
              </a:lnSpc>
              <a:buFont typeface="Arial"/>
              <a:buChar char="•"/>
            </a:pPr>
            <a:r>
              <a:rPr lang="en-US" sz="2799" i="true">
                <a:solidFill>
                  <a:srgbClr val="FFFFFF"/>
                </a:solidFill>
                <a:latin typeface="Poppins Italics"/>
                <a:ea typeface="Poppins Italics"/>
                <a:cs typeface="Poppins Italics"/>
                <a:sym typeface="Poppins Italics"/>
              </a:rPr>
              <a:t>This will activate audible alarms as well as provide visible indicators for occupants in case of a leak.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1028700" y="3605355"/>
            <a:ext cx="7727857" cy="4357541"/>
          </a:xfrm>
          <a:prstGeom prst="rect">
            <a:avLst/>
          </a:prstGeom>
        </p:spPr>
        <p:txBody>
          <a:bodyPr anchor="t" rtlCol="false" tIns="0" lIns="0" bIns="0" rIns="0">
            <a:spAutoFit/>
          </a:bodyPr>
          <a:lstStyle/>
          <a:p>
            <a:pPr algn="l">
              <a:lnSpc>
                <a:spcPts val="5320"/>
              </a:lnSpc>
            </a:pPr>
            <a:r>
              <a:rPr lang="en-US" sz="3800" b="true">
                <a:solidFill>
                  <a:srgbClr val="FF914D"/>
                </a:solidFill>
                <a:latin typeface="Poppins Bold"/>
                <a:ea typeface="Poppins Bold"/>
                <a:cs typeface="Poppins Bold"/>
                <a:sym typeface="Poppins Bold"/>
              </a:rPr>
              <a:t>1. Fire and Explosion Risk</a:t>
            </a:r>
          </a:p>
          <a:p>
            <a:pPr algn="l" marL="558436" indent="-279218" lvl="1">
              <a:lnSpc>
                <a:spcPts val="3621"/>
              </a:lnSpc>
              <a:buFont typeface="Arial"/>
              <a:buChar char="•"/>
            </a:pPr>
            <a:r>
              <a:rPr lang="en-US" b="true" sz="2586">
                <a:solidFill>
                  <a:srgbClr val="FFFFFF"/>
                </a:solidFill>
                <a:latin typeface="Poppins Bold"/>
                <a:ea typeface="Poppins Bold"/>
                <a:cs typeface="Poppins Bold"/>
                <a:sym typeface="Poppins Bold"/>
              </a:rPr>
              <a:t>Flammability</a:t>
            </a:r>
            <a:r>
              <a:rPr lang="en-US" sz="2586">
                <a:solidFill>
                  <a:srgbClr val="FFFFFF"/>
                </a:solidFill>
                <a:latin typeface="Poppins"/>
                <a:ea typeface="Poppins"/>
                <a:cs typeface="Poppins"/>
                <a:sym typeface="Poppins"/>
              </a:rPr>
              <a:t>: LPG is highly flammable. Even a small spark or static electricity can ignite a leak.</a:t>
            </a:r>
          </a:p>
          <a:p>
            <a:pPr algn="l" marL="558436" indent="-279218" lvl="1">
              <a:lnSpc>
                <a:spcPts val="3621"/>
              </a:lnSpc>
              <a:buFont typeface="Arial"/>
              <a:buChar char="•"/>
            </a:pPr>
            <a:r>
              <a:rPr lang="en-US" b="true" sz="2586">
                <a:solidFill>
                  <a:srgbClr val="FFFFFF"/>
                </a:solidFill>
                <a:latin typeface="Poppins Bold"/>
                <a:ea typeface="Poppins Bold"/>
                <a:cs typeface="Poppins Bold"/>
                <a:sym typeface="Poppins Bold"/>
              </a:rPr>
              <a:t>Explosion</a:t>
            </a:r>
            <a:r>
              <a:rPr lang="en-US" sz="2586">
                <a:solidFill>
                  <a:srgbClr val="FFFFFF"/>
                </a:solidFill>
                <a:latin typeface="Poppins"/>
                <a:ea typeface="Poppins"/>
                <a:cs typeface="Poppins"/>
                <a:sym typeface="Poppins"/>
              </a:rPr>
              <a:t>: If gas accumulates in an enclosed area and ignites, it can cause devastating explosions.</a:t>
            </a:r>
          </a:p>
          <a:p>
            <a:pPr algn="l" marL="558436" indent="-279218" lvl="1">
              <a:lnSpc>
                <a:spcPts val="3621"/>
              </a:lnSpc>
              <a:buFont typeface="Arial"/>
              <a:buChar char="•"/>
            </a:pPr>
            <a:r>
              <a:rPr lang="en-US" b="true" sz="2586">
                <a:solidFill>
                  <a:srgbClr val="FFFFFF"/>
                </a:solidFill>
                <a:latin typeface="Poppins Bold"/>
                <a:ea typeface="Poppins Bold"/>
                <a:cs typeface="Poppins Bold"/>
                <a:sym typeface="Poppins Bold"/>
              </a:rPr>
              <a:t>Damage to Gas Appliances</a:t>
            </a:r>
            <a:r>
              <a:rPr lang="en-US" sz="2586">
                <a:solidFill>
                  <a:srgbClr val="FFFFFF"/>
                </a:solidFill>
                <a:latin typeface="Poppins"/>
                <a:ea typeface="Poppins"/>
                <a:cs typeface="Poppins"/>
                <a:sym typeface="Poppins"/>
              </a:rPr>
              <a:t>: Leaks can harm burners, regulators, and hoses.</a:t>
            </a:r>
          </a:p>
        </p:txBody>
      </p:sp>
      <p:sp>
        <p:nvSpPr>
          <p:cNvPr name="TextBox 4" id="4"/>
          <p:cNvSpPr txBox="true"/>
          <p:nvPr/>
        </p:nvSpPr>
        <p:spPr>
          <a:xfrm rot="0">
            <a:off x="4212956" y="645775"/>
            <a:ext cx="9862088" cy="1410516"/>
          </a:xfrm>
          <a:prstGeom prst="rect">
            <a:avLst/>
          </a:prstGeom>
        </p:spPr>
        <p:txBody>
          <a:bodyPr anchor="t" rtlCol="false" tIns="0" lIns="0" bIns="0" rIns="0">
            <a:spAutoFit/>
          </a:bodyPr>
          <a:lstStyle/>
          <a:p>
            <a:pPr algn="just">
              <a:lnSpc>
                <a:spcPts val="11000"/>
              </a:lnSpc>
            </a:pPr>
            <a:r>
              <a:rPr lang="en-US" sz="9734">
                <a:solidFill>
                  <a:srgbClr val="FF914D"/>
                </a:solidFill>
                <a:latin typeface="Anton"/>
                <a:ea typeface="Anton"/>
                <a:cs typeface="Anton"/>
                <a:sym typeface="Anton"/>
              </a:rPr>
              <a:t>PROBLEM &amp; SOLUTION</a:t>
            </a:r>
          </a:p>
        </p:txBody>
      </p:sp>
      <p:sp>
        <p:nvSpPr>
          <p:cNvPr name="TextBox 5" id="5"/>
          <p:cNvSpPr txBox="true"/>
          <p:nvPr/>
        </p:nvSpPr>
        <p:spPr>
          <a:xfrm rot="0">
            <a:off x="9531443" y="3605355"/>
            <a:ext cx="7727857" cy="4567091"/>
          </a:xfrm>
          <a:prstGeom prst="rect">
            <a:avLst/>
          </a:prstGeom>
        </p:spPr>
        <p:txBody>
          <a:bodyPr anchor="t" rtlCol="false" tIns="0" lIns="0" bIns="0" rIns="0">
            <a:spAutoFit/>
          </a:bodyPr>
          <a:lstStyle/>
          <a:p>
            <a:pPr algn="l">
              <a:lnSpc>
                <a:spcPts val="5320"/>
              </a:lnSpc>
            </a:pPr>
            <a:r>
              <a:rPr lang="en-US" sz="3800" b="true">
                <a:solidFill>
                  <a:srgbClr val="FF914D"/>
                </a:solidFill>
                <a:latin typeface="Poppins Bold"/>
                <a:ea typeface="Poppins Bold"/>
                <a:cs typeface="Poppins Bold"/>
                <a:sym typeface="Poppins Bold"/>
              </a:rPr>
              <a:t>1. Early Detection and Warning</a:t>
            </a:r>
          </a:p>
          <a:p>
            <a:pPr algn="l" marL="558436" indent="-279218" lvl="1">
              <a:lnSpc>
                <a:spcPts val="3621"/>
              </a:lnSpc>
              <a:buFont typeface="Arial"/>
              <a:buChar char="•"/>
            </a:pPr>
            <a:r>
              <a:rPr lang="en-US" sz="2586">
                <a:solidFill>
                  <a:srgbClr val="FFFFFF"/>
                </a:solidFill>
                <a:latin typeface="Poppins"/>
                <a:ea typeface="Poppins"/>
                <a:cs typeface="Poppins"/>
                <a:sym typeface="Poppins"/>
              </a:rPr>
              <a:t>The gas sensor continuously monitors the air for LPG presence. If the concentration exceeds safe levels, the system triggers an alarm to alert you immediately.</a:t>
            </a:r>
          </a:p>
          <a:p>
            <a:pPr algn="l">
              <a:lnSpc>
                <a:spcPts val="5320"/>
              </a:lnSpc>
            </a:pPr>
            <a:r>
              <a:rPr lang="en-US" sz="3800" b="true">
                <a:solidFill>
                  <a:srgbClr val="FF914D"/>
                </a:solidFill>
                <a:latin typeface="Poppins Bold"/>
                <a:ea typeface="Poppins Bold"/>
                <a:cs typeface="Poppins Bold"/>
                <a:sym typeface="Poppins Bold"/>
              </a:rPr>
              <a:t>2. Auto Shut-off of Gas Supply</a:t>
            </a:r>
          </a:p>
          <a:p>
            <a:pPr algn="l" marL="558436" indent="-279218" lvl="1">
              <a:lnSpc>
                <a:spcPts val="3621"/>
              </a:lnSpc>
              <a:buFont typeface="Arial"/>
              <a:buChar char="•"/>
            </a:pPr>
            <a:r>
              <a:rPr lang="en-US" sz="2586">
                <a:solidFill>
                  <a:srgbClr val="FFFFFF"/>
                </a:solidFill>
                <a:latin typeface="Poppins"/>
                <a:ea typeface="Poppins"/>
                <a:cs typeface="Poppins"/>
                <a:sym typeface="Poppins"/>
              </a:rPr>
              <a:t>The system activates the electromagnetic shutoff valve, automatically cutting off the gas supply when a leak is detected.</a:t>
            </a:r>
          </a:p>
        </p:txBody>
      </p:sp>
      <p:sp>
        <p:nvSpPr>
          <p:cNvPr name="TextBox 6" id="6"/>
          <p:cNvSpPr txBox="true"/>
          <p:nvPr/>
        </p:nvSpPr>
        <p:spPr>
          <a:xfrm rot="0">
            <a:off x="3152530" y="2609311"/>
            <a:ext cx="1892498" cy="566421"/>
          </a:xfrm>
          <a:prstGeom prst="rect">
            <a:avLst/>
          </a:prstGeom>
        </p:spPr>
        <p:txBody>
          <a:bodyPr anchor="t" rtlCol="false" tIns="0" lIns="0" bIns="0" rIns="0">
            <a:spAutoFit/>
          </a:bodyPr>
          <a:lstStyle/>
          <a:p>
            <a:pPr algn="ctr">
              <a:lnSpc>
                <a:spcPts val="4479"/>
              </a:lnSpc>
              <a:spcBef>
                <a:spcPct val="0"/>
              </a:spcBef>
            </a:pPr>
            <a:r>
              <a:rPr lang="en-US" b="true" sz="3199" i="true" u="sng">
                <a:solidFill>
                  <a:srgbClr val="FFFFFF"/>
                </a:solidFill>
                <a:latin typeface="Poppins Bold Italics"/>
                <a:ea typeface="Poppins Bold Italics"/>
                <a:cs typeface="Poppins Bold Italics"/>
                <a:sym typeface="Poppins Bold Italics"/>
              </a:rPr>
              <a:t>PROBLEM</a:t>
            </a:r>
          </a:p>
        </p:txBody>
      </p:sp>
      <p:sp>
        <p:nvSpPr>
          <p:cNvPr name="TextBox 7" id="7"/>
          <p:cNvSpPr txBox="true"/>
          <p:nvPr/>
        </p:nvSpPr>
        <p:spPr>
          <a:xfrm rot="0">
            <a:off x="12037408" y="2609311"/>
            <a:ext cx="2037636" cy="566421"/>
          </a:xfrm>
          <a:prstGeom prst="rect">
            <a:avLst/>
          </a:prstGeom>
        </p:spPr>
        <p:txBody>
          <a:bodyPr anchor="t" rtlCol="false" tIns="0" lIns="0" bIns="0" rIns="0">
            <a:spAutoFit/>
          </a:bodyPr>
          <a:lstStyle/>
          <a:p>
            <a:pPr algn="ctr">
              <a:lnSpc>
                <a:spcPts val="4479"/>
              </a:lnSpc>
              <a:spcBef>
                <a:spcPct val="0"/>
              </a:spcBef>
            </a:pPr>
            <a:r>
              <a:rPr lang="en-US" b="true" sz="3199" i="true" u="sng">
                <a:solidFill>
                  <a:srgbClr val="FFFFFF"/>
                </a:solidFill>
                <a:latin typeface="Poppins Bold Italics"/>
                <a:ea typeface="Poppins Bold Italics"/>
                <a:cs typeface="Poppins Bold Italics"/>
                <a:sym typeface="Poppins Bold Italics"/>
              </a:rPr>
              <a:t>SOLUTION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1726138" y="2365456"/>
            <a:ext cx="2518277" cy="1998883"/>
          </a:xfrm>
          <a:custGeom>
            <a:avLst/>
            <a:gdLst/>
            <a:ahLst/>
            <a:cxnLst/>
            <a:rect r="r" b="b" t="t" l="l"/>
            <a:pathLst>
              <a:path h="1998883" w="2518277">
                <a:moveTo>
                  <a:pt x="0" y="0"/>
                </a:moveTo>
                <a:lnTo>
                  <a:pt x="2518277" y="0"/>
                </a:lnTo>
                <a:lnTo>
                  <a:pt x="2518277" y="1998883"/>
                </a:lnTo>
                <a:lnTo>
                  <a:pt x="0" y="1998883"/>
                </a:lnTo>
                <a:lnTo>
                  <a:pt x="0" y="0"/>
                </a:lnTo>
                <a:close/>
              </a:path>
            </a:pathLst>
          </a:custGeom>
          <a:blipFill>
            <a:blip r:embed="rId3"/>
            <a:stretch>
              <a:fillRect l="0" t="0" r="0" b="0"/>
            </a:stretch>
          </a:blipFill>
        </p:spPr>
      </p:sp>
      <p:sp>
        <p:nvSpPr>
          <p:cNvPr name="Freeform 4" id="4"/>
          <p:cNvSpPr/>
          <p:nvPr/>
        </p:nvSpPr>
        <p:spPr>
          <a:xfrm flipH="false" flipV="false" rot="0">
            <a:off x="1663701" y="4893245"/>
            <a:ext cx="2561664" cy="1985634"/>
          </a:xfrm>
          <a:custGeom>
            <a:avLst/>
            <a:gdLst/>
            <a:ahLst/>
            <a:cxnLst/>
            <a:rect r="r" b="b" t="t" l="l"/>
            <a:pathLst>
              <a:path h="1985634" w="2561664">
                <a:moveTo>
                  <a:pt x="0" y="0"/>
                </a:moveTo>
                <a:lnTo>
                  <a:pt x="2561664" y="0"/>
                </a:lnTo>
                <a:lnTo>
                  <a:pt x="2561664" y="1985634"/>
                </a:lnTo>
                <a:lnTo>
                  <a:pt x="0" y="1985634"/>
                </a:lnTo>
                <a:lnTo>
                  <a:pt x="0" y="0"/>
                </a:lnTo>
                <a:close/>
              </a:path>
            </a:pathLst>
          </a:custGeom>
          <a:blipFill>
            <a:blip r:embed="rId4"/>
            <a:stretch>
              <a:fillRect l="0" t="-14504" r="0" b="-14504"/>
            </a:stretch>
          </a:blipFill>
        </p:spPr>
      </p:sp>
      <p:sp>
        <p:nvSpPr>
          <p:cNvPr name="Freeform 5" id="5"/>
          <p:cNvSpPr/>
          <p:nvPr/>
        </p:nvSpPr>
        <p:spPr>
          <a:xfrm flipH="false" flipV="false" rot="0">
            <a:off x="1699262" y="7364792"/>
            <a:ext cx="2490542" cy="1931608"/>
          </a:xfrm>
          <a:custGeom>
            <a:avLst/>
            <a:gdLst/>
            <a:ahLst/>
            <a:cxnLst/>
            <a:rect r="r" b="b" t="t" l="l"/>
            <a:pathLst>
              <a:path h="1931608" w="2490542">
                <a:moveTo>
                  <a:pt x="0" y="0"/>
                </a:moveTo>
                <a:lnTo>
                  <a:pt x="2490542" y="0"/>
                </a:lnTo>
                <a:lnTo>
                  <a:pt x="2490542" y="1931608"/>
                </a:lnTo>
                <a:lnTo>
                  <a:pt x="0" y="1931608"/>
                </a:lnTo>
                <a:lnTo>
                  <a:pt x="0" y="0"/>
                </a:lnTo>
                <a:close/>
              </a:path>
            </a:pathLst>
          </a:custGeom>
          <a:blipFill>
            <a:blip r:embed="rId5"/>
            <a:stretch>
              <a:fillRect l="0" t="-4911" r="0" b="-1783"/>
            </a:stretch>
          </a:blipFill>
        </p:spPr>
      </p:sp>
      <p:sp>
        <p:nvSpPr>
          <p:cNvPr name="TextBox 6" id="6"/>
          <p:cNvSpPr txBox="true"/>
          <p:nvPr/>
        </p:nvSpPr>
        <p:spPr>
          <a:xfrm rot="0">
            <a:off x="5823547" y="572362"/>
            <a:ext cx="6640906" cy="1410516"/>
          </a:xfrm>
          <a:prstGeom prst="rect">
            <a:avLst/>
          </a:prstGeom>
        </p:spPr>
        <p:txBody>
          <a:bodyPr anchor="t" rtlCol="false" tIns="0" lIns="0" bIns="0" rIns="0">
            <a:spAutoFit/>
          </a:bodyPr>
          <a:lstStyle/>
          <a:p>
            <a:pPr algn="just">
              <a:lnSpc>
                <a:spcPts val="11000"/>
              </a:lnSpc>
            </a:pPr>
            <a:r>
              <a:rPr lang="en-US" sz="9734">
                <a:solidFill>
                  <a:srgbClr val="FF914D"/>
                </a:solidFill>
                <a:latin typeface="Anton"/>
                <a:ea typeface="Anton"/>
                <a:cs typeface="Anton"/>
                <a:sym typeface="Anton"/>
              </a:rPr>
              <a:t>KEY FEATURES</a:t>
            </a:r>
          </a:p>
        </p:txBody>
      </p:sp>
      <p:sp>
        <p:nvSpPr>
          <p:cNvPr name="TextBox 7" id="7"/>
          <p:cNvSpPr txBox="true"/>
          <p:nvPr/>
        </p:nvSpPr>
        <p:spPr>
          <a:xfrm rot="0">
            <a:off x="5425544" y="4855145"/>
            <a:ext cx="7436912" cy="1883117"/>
          </a:xfrm>
          <a:prstGeom prst="rect">
            <a:avLst/>
          </a:prstGeom>
        </p:spPr>
        <p:txBody>
          <a:bodyPr anchor="t" rtlCol="false" tIns="0" lIns="0" bIns="0" rIns="0">
            <a:spAutoFit/>
          </a:bodyPr>
          <a:lstStyle/>
          <a:p>
            <a:pPr algn="l">
              <a:lnSpc>
                <a:spcPts val="4041"/>
              </a:lnSpc>
            </a:pPr>
            <a:r>
              <a:rPr lang="en-US" sz="2886" b="true">
                <a:solidFill>
                  <a:srgbClr val="FFFFFF"/>
                </a:solidFill>
                <a:latin typeface="Poppins Bold"/>
                <a:ea typeface="Poppins Bold"/>
                <a:cs typeface="Poppins Bold"/>
                <a:sym typeface="Poppins Bold"/>
              </a:rPr>
              <a:t>Indicators</a:t>
            </a:r>
          </a:p>
          <a:p>
            <a:pPr algn="l" marL="558436" indent="-279218" lvl="1">
              <a:lnSpc>
                <a:spcPts val="3621"/>
              </a:lnSpc>
              <a:buFont typeface="Arial"/>
              <a:buChar char="•"/>
            </a:pPr>
            <a:r>
              <a:rPr lang="en-US" sz="2586">
                <a:solidFill>
                  <a:srgbClr val="FFFFFF"/>
                </a:solidFill>
                <a:latin typeface="Poppins"/>
                <a:ea typeface="Poppins"/>
                <a:cs typeface="Poppins"/>
                <a:sym typeface="Poppins"/>
              </a:rPr>
              <a:t>Instant alarm [Buzzer] and LED indicators strikes when the gas leaks to notify the user.</a:t>
            </a:r>
          </a:p>
        </p:txBody>
      </p:sp>
      <p:sp>
        <p:nvSpPr>
          <p:cNvPr name="TextBox 8" id="8"/>
          <p:cNvSpPr txBox="true"/>
          <p:nvPr/>
        </p:nvSpPr>
        <p:spPr>
          <a:xfrm rot="0">
            <a:off x="5425544" y="7288592"/>
            <a:ext cx="7476501" cy="1883117"/>
          </a:xfrm>
          <a:prstGeom prst="rect">
            <a:avLst/>
          </a:prstGeom>
        </p:spPr>
        <p:txBody>
          <a:bodyPr anchor="t" rtlCol="false" tIns="0" lIns="0" bIns="0" rIns="0">
            <a:spAutoFit/>
          </a:bodyPr>
          <a:lstStyle/>
          <a:p>
            <a:pPr algn="l">
              <a:lnSpc>
                <a:spcPts val="4041"/>
              </a:lnSpc>
            </a:pPr>
            <a:r>
              <a:rPr lang="en-US" sz="2886" b="true">
                <a:solidFill>
                  <a:srgbClr val="FFFFFF"/>
                </a:solidFill>
                <a:latin typeface="Poppins Bold"/>
                <a:ea typeface="Poppins Bold"/>
                <a:cs typeface="Poppins Bold"/>
                <a:sym typeface="Poppins Bold"/>
              </a:rPr>
              <a:t>Automatic Shut-Off</a:t>
            </a:r>
          </a:p>
          <a:p>
            <a:pPr algn="l" marL="558436" indent="-279218" lvl="1">
              <a:lnSpc>
                <a:spcPts val="3621"/>
              </a:lnSpc>
              <a:buFont typeface="Arial"/>
              <a:buChar char="•"/>
            </a:pPr>
            <a:r>
              <a:rPr lang="en-US" sz="2586">
                <a:solidFill>
                  <a:srgbClr val="FFFFFF"/>
                </a:solidFill>
                <a:latin typeface="Poppins"/>
                <a:ea typeface="Poppins"/>
                <a:cs typeface="Poppins"/>
                <a:sym typeface="Poppins"/>
              </a:rPr>
              <a:t>Instant alerts notify users and trigger the shut-off mechanism and the regulator turns off.</a:t>
            </a:r>
          </a:p>
        </p:txBody>
      </p:sp>
      <p:sp>
        <p:nvSpPr>
          <p:cNvPr name="TextBox 9" id="9"/>
          <p:cNvSpPr txBox="true"/>
          <p:nvPr/>
        </p:nvSpPr>
        <p:spPr>
          <a:xfrm rot="0">
            <a:off x="5416019" y="2289256"/>
            <a:ext cx="7436912" cy="1883117"/>
          </a:xfrm>
          <a:prstGeom prst="rect">
            <a:avLst/>
          </a:prstGeom>
        </p:spPr>
        <p:txBody>
          <a:bodyPr anchor="t" rtlCol="false" tIns="0" lIns="0" bIns="0" rIns="0">
            <a:spAutoFit/>
          </a:bodyPr>
          <a:lstStyle/>
          <a:p>
            <a:pPr algn="l">
              <a:lnSpc>
                <a:spcPts val="4041"/>
              </a:lnSpc>
            </a:pPr>
            <a:r>
              <a:rPr lang="en-US" sz="2886" b="true">
                <a:solidFill>
                  <a:srgbClr val="FFFFFF"/>
                </a:solidFill>
                <a:latin typeface="Poppins Bold"/>
                <a:ea typeface="Poppins Bold"/>
                <a:cs typeface="Poppins Bold"/>
                <a:sym typeface="Poppins Bold"/>
              </a:rPr>
              <a:t>Gas Sensors</a:t>
            </a:r>
          </a:p>
          <a:p>
            <a:pPr algn="l" marL="558436" indent="-279218" lvl="1">
              <a:lnSpc>
                <a:spcPts val="3621"/>
              </a:lnSpc>
              <a:buFont typeface="Arial"/>
              <a:buChar char="•"/>
            </a:pPr>
            <a:r>
              <a:rPr lang="en-US" sz="2586">
                <a:solidFill>
                  <a:srgbClr val="FFFFFF"/>
                </a:solidFill>
                <a:latin typeface="Poppins"/>
                <a:ea typeface="Poppins"/>
                <a:cs typeface="Poppins"/>
                <a:sym typeface="Poppins"/>
              </a:rPr>
              <a:t>Highly sensitive sensors [MQ-2] detect even minute gas leaks and transmit the signal to the indicators.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5823547" y="596944"/>
            <a:ext cx="6640906" cy="1410516"/>
          </a:xfrm>
          <a:prstGeom prst="rect">
            <a:avLst/>
          </a:prstGeom>
        </p:spPr>
        <p:txBody>
          <a:bodyPr anchor="t" rtlCol="false" tIns="0" lIns="0" bIns="0" rIns="0">
            <a:spAutoFit/>
          </a:bodyPr>
          <a:lstStyle/>
          <a:p>
            <a:pPr algn="ctr">
              <a:lnSpc>
                <a:spcPts val="11000"/>
              </a:lnSpc>
            </a:pPr>
            <a:r>
              <a:rPr lang="en-US" sz="9734">
                <a:solidFill>
                  <a:srgbClr val="FF914D"/>
                </a:solidFill>
                <a:latin typeface="Anton"/>
                <a:ea typeface="Anton"/>
                <a:cs typeface="Anton"/>
                <a:sym typeface="Anton"/>
              </a:rPr>
              <a:t>APPLICATIONS</a:t>
            </a:r>
          </a:p>
        </p:txBody>
      </p:sp>
      <p:sp>
        <p:nvSpPr>
          <p:cNvPr name="TextBox 4" id="4"/>
          <p:cNvSpPr txBox="true"/>
          <p:nvPr/>
        </p:nvSpPr>
        <p:spPr>
          <a:xfrm rot="0">
            <a:off x="1478761" y="3763410"/>
            <a:ext cx="7322576" cy="1611476"/>
          </a:xfrm>
          <a:prstGeom prst="rect">
            <a:avLst/>
          </a:prstGeom>
        </p:spPr>
        <p:txBody>
          <a:bodyPr anchor="t" rtlCol="false" tIns="0" lIns="0" bIns="0" rIns="0">
            <a:spAutoFit/>
          </a:bodyPr>
          <a:lstStyle/>
          <a:p>
            <a:pPr algn="ctr">
              <a:lnSpc>
                <a:spcPts val="3172"/>
              </a:lnSpc>
            </a:pPr>
            <a:r>
              <a:rPr lang="en-US" sz="2266">
                <a:solidFill>
                  <a:srgbClr val="FFFFFF"/>
                </a:solidFill>
                <a:latin typeface="Poppins"/>
                <a:ea typeface="Poppins"/>
                <a:cs typeface="Poppins"/>
                <a:sym typeface="Poppins"/>
              </a:rPr>
              <a:t>The gas sensor continuously monitors the air for LPG presence. If the concentration exceeds safe levels, the system triggers an alarm to alert you immediately.</a:t>
            </a:r>
          </a:p>
        </p:txBody>
      </p:sp>
      <p:sp>
        <p:nvSpPr>
          <p:cNvPr name="TextBox 5" id="5"/>
          <p:cNvSpPr txBox="true"/>
          <p:nvPr/>
        </p:nvSpPr>
        <p:spPr>
          <a:xfrm rot="0">
            <a:off x="1908514" y="2718728"/>
            <a:ext cx="5999322" cy="566421"/>
          </a:xfrm>
          <a:prstGeom prst="rect">
            <a:avLst/>
          </a:prstGeom>
        </p:spPr>
        <p:txBody>
          <a:bodyPr anchor="t" rtlCol="false" tIns="0" lIns="0" bIns="0" rIns="0">
            <a:spAutoFit/>
          </a:bodyPr>
          <a:lstStyle/>
          <a:p>
            <a:pPr algn="ctr">
              <a:lnSpc>
                <a:spcPts val="4479"/>
              </a:lnSpc>
              <a:spcBef>
                <a:spcPct val="0"/>
              </a:spcBef>
            </a:pPr>
            <a:r>
              <a:rPr lang="en-US" b="true" sz="3199" i="true" u="sng">
                <a:solidFill>
                  <a:srgbClr val="FFFFFF"/>
                </a:solidFill>
                <a:latin typeface="Poppins Bold Italics"/>
                <a:ea typeface="Poppins Bold Italics"/>
                <a:cs typeface="Poppins Bold Italics"/>
                <a:sym typeface="Poppins Bold Italics"/>
              </a:rPr>
              <a:t>Early Detection and Warning</a:t>
            </a:r>
          </a:p>
        </p:txBody>
      </p:sp>
      <p:sp>
        <p:nvSpPr>
          <p:cNvPr name="TextBox 6" id="6"/>
          <p:cNvSpPr txBox="true"/>
          <p:nvPr/>
        </p:nvSpPr>
        <p:spPr>
          <a:xfrm rot="0">
            <a:off x="1908514" y="6221876"/>
            <a:ext cx="6463070" cy="566421"/>
          </a:xfrm>
          <a:prstGeom prst="rect">
            <a:avLst/>
          </a:prstGeom>
        </p:spPr>
        <p:txBody>
          <a:bodyPr anchor="t" rtlCol="false" tIns="0" lIns="0" bIns="0" rIns="0">
            <a:spAutoFit/>
          </a:bodyPr>
          <a:lstStyle/>
          <a:p>
            <a:pPr algn="ctr">
              <a:lnSpc>
                <a:spcPts val="4479"/>
              </a:lnSpc>
              <a:spcBef>
                <a:spcPct val="0"/>
              </a:spcBef>
            </a:pPr>
            <a:r>
              <a:rPr lang="en-US" b="true" sz="3199" i="true" u="sng">
                <a:solidFill>
                  <a:srgbClr val="FFFFFF"/>
                </a:solidFill>
                <a:latin typeface="Poppins Bold Italics"/>
                <a:ea typeface="Poppins Bold Italics"/>
                <a:cs typeface="Poppins Bold Italics"/>
                <a:sym typeface="Poppins Bold Italics"/>
              </a:rPr>
              <a:t>Notifications for Prompt Action</a:t>
            </a:r>
          </a:p>
        </p:txBody>
      </p:sp>
      <p:sp>
        <p:nvSpPr>
          <p:cNvPr name="TextBox 7" id="7"/>
          <p:cNvSpPr txBox="true"/>
          <p:nvPr/>
        </p:nvSpPr>
        <p:spPr>
          <a:xfrm rot="0">
            <a:off x="10107805" y="2718728"/>
            <a:ext cx="6799540" cy="566421"/>
          </a:xfrm>
          <a:prstGeom prst="rect">
            <a:avLst/>
          </a:prstGeom>
        </p:spPr>
        <p:txBody>
          <a:bodyPr anchor="t" rtlCol="false" tIns="0" lIns="0" bIns="0" rIns="0">
            <a:spAutoFit/>
          </a:bodyPr>
          <a:lstStyle/>
          <a:p>
            <a:pPr algn="ctr">
              <a:lnSpc>
                <a:spcPts val="4479"/>
              </a:lnSpc>
              <a:spcBef>
                <a:spcPct val="0"/>
              </a:spcBef>
            </a:pPr>
            <a:r>
              <a:rPr lang="en-US" b="true" sz="3199" i="true" u="sng">
                <a:solidFill>
                  <a:srgbClr val="FFFFFF"/>
                </a:solidFill>
                <a:latin typeface="Poppins Bold Italics"/>
                <a:ea typeface="Poppins Bold Italics"/>
                <a:cs typeface="Poppins Bold Italics"/>
                <a:sym typeface="Poppins Bold Italics"/>
              </a:rPr>
              <a:t>Automatic Shutoff of Gas Supply</a:t>
            </a:r>
          </a:p>
        </p:txBody>
      </p:sp>
      <p:sp>
        <p:nvSpPr>
          <p:cNvPr name="TextBox 8" id="8"/>
          <p:cNvSpPr txBox="true"/>
          <p:nvPr/>
        </p:nvSpPr>
        <p:spPr>
          <a:xfrm rot="0">
            <a:off x="11835949" y="6221876"/>
            <a:ext cx="3687128" cy="566421"/>
          </a:xfrm>
          <a:prstGeom prst="rect">
            <a:avLst/>
          </a:prstGeom>
        </p:spPr>
        <p:txBody>
          <a:bodyPr anchor="t" rtlCol="false" tIns="0" lIns="0" bIns="0" rIns="0">
            <a:spAutoFit/>
          </a:bodyPr>
          <a:lstStyle/>
          <a:p>
            <a:pPr algn="ctr">
              <a:lnSpc>
                <a:spcPts val="4479"/>
              </a:lnSpc>
              <a:spcBef>
                <a:spcPct val="0"/>
              </a:spcBef>
            </a:pPr>
            <a:r>
              <a:rPr lang="en-US" b="true" sz="3199" i="true" u="sng">
                <a:solidFill>
                  <a:srgbClr val="FFFFFF"/>
                </a:solidFill>
                <a:latin typeface="Poppins Bold Italics"/>
                <a:ea typeface="Poppins Bold Italics"/>
                <a:cs typeface="Poppins Bold Italics"/>
                <a:sym typeface="Poppins Bold Italics"/>
              </a:rPr>
              <a:t>Preventive Safety</a:t>
            </a:r>
          </a:p>
        </p:txBody>
      </p:sp>
      <p:sp>
        <p:nvSpPr>
          <p:cNvPr name="TextBox 9" id="9"/>
          <p:cNvSpPr txBox="true"/>
          <p:nvPr/>
        </p:nvSpPr>
        <p:spPr>
          <a:xfrm rot="0">
            <a:off x="1681607" y="7264547"/>
            <a:ext cx="7348093" cy="1214872"/>
          </a:xfrm>
          <a:prstGeom prst="rect">
            <a:avLst/>
          </a:prstGeom>
        </p:spPr>
        <p:txBody>
          <a:bodyPr anchor="t" rtlCol="false" tIns="0" lIns="0" bIns="0" rIns="0">
            <a:spAutoFit/>
          </a:bodyPr>
          <a:lstStyle/>
          <a:p>
            <a:pPr algn="ctr">
              <a:lnSpc>
                <a:spcPts val="3183"/>
              </a:lnSpc>
            </a:pPr>
            <a:r>
              <a:rPr lang="en-US" sz="2274">
                <a:solidFill>
                  <a:srgbClr val="FFFFFF"/>
                </a:solidFill>
                <a:latin typeface="Poppins"/>
                <a:ea typeface="Poppins"/>
                <a:cs typeface="Poppins"/>
                <a:sym typeface="Poppins"/>
              </a:rPr>
              <a:t>Advanced systems can send notifications to your smartphone or other connected devices, allowing you to respond even if you’re not at home.</a:t>
            </a:r>
          </a:p>
        </p:txBody>
      </p:sp>
      <p:sp>
        <p:nvSpPr>
          <p:cNvPr name="TextBox 10" id="10"/>
          <p:cNvSpPr txBox="true"/>
          <p:nvPr/>
        </p:nvSpPr>
        <p:spPr>
          <a:xfrm rot="0">
            <a:off x="9951755" y="3772935"/>
            <a:ext cx="7111639" cy="1946503"/>
          </a:xfrm>
          <a:prstGeom prst="rect">
            <a:avLst/>
          </a:prstGeom>
        </p:spPr>
        <p:txBody>
          <a:bodyPr anchor="t" rtlCol="false" tIns="0" lIns="0" bIns="0" rIns="0">
            <a:spAutoFit/>
          </a:bodyPr>
          <a:lstStyle/>
          <a:p>
            <a:pPr algn="ctr">
              <a:lnSpc>
                <a:spcPts val="3081"/>
              </a:lnSpc>
            </a:pPr>
            <a:r>
              <a:rPr lang="en-US" sz="2201">
                <a:solidFill>
                  <a:srgbClr val="FFFFFF"/>
                </a:solidFill>
                <a:latin typeface="Poppins"/>
                <a:ea typeface="Poppins"/>
                <a:cs typeface="Poppins"/>
                <a:sym typeface="Poppins"/>
              </a:rPr>
              <a:t>The system activates the electromagnetic shutoff valve, automatically cutting off the gas supply when a leak is detected. This prevents the accumulation of gas, minimizing the risk of fire or explosion.</a:t>
            </a:r>
          </a:p>
        </p:txBody>
      </p:sp>
      <p:sp>
        <p:nvSpPr>
          <p:cNvPr name="TextBox 11" id="11"/>
          <p:cNvSpPr txBox="true"/>
          <p:nvPr/>
        </p:nvSpPr>
        <p:spPr>
          <a:xfrm rot="0">
            <a:off x="10107805" y="7264547"/>
            <a:ext cx="7248037" cy="802724"/>
          </a:xfrm>
          <a:prstGeom prst="rect">
            <a:avLst/>
          </a:prstGeom>
        </p:spPr>
        <p:txBody>
          <a:bodyPr anchor="t" rtlCol="false" tIns="0" lIns="0" bIns="0" rIns="0">
            <a:spAutoFit/>
          </a:bodyPr>
          <a:lstStyle/>
          <a:p>
            <a:pPr algn="ctr">
              <a:lnSpc>
                <a:spcPts val="3140"/>
              </a:lnSpc>
            </a:pPr>
            <a:r>
              <a:rPr lang="en-US" sz="2243">
                <a:solidFill>
                  <a:srgbClr val="FFFFFF"/>
                </a:solidFill>
                <a:latin typeface="Poppins"/>
                <a:ea typeface="Poppins"/>
                <a:cs typeface="Poppins"/>
                <a:sym typeface="Poppins"/>
              </a:rPr>
              <a:t>The system reduces human error by automating the response to a gas leak.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grpSp>
        <p:nvGrpSpPr>
          <p:cNvPr name="Group 3" id="3"/>
          <p:cNvGrpSpPr/>
          <p:nvPr/>
        </p:nvGrpSpPr>
        <p:grpSpPr>
          <a:xfrm rot="14277">
            <a:off x="568319" y="5258324"/>
            <a:ext cx="3335482" cy="1266646"/>
            <a:chOff x="0" y="0"/>
            <a:chExt cx="878481" cy="333602"/>
          </a:xfrm>
        </p:grpSpPr>
        <p:sp>
          <p:nvSpPr>
            <p:cNvPr name="Freeform 4" id="4"/>
            <p:cNvSpPr/>
            <p:nvPr/>
          </p:nvSpPr>
          <p:spPr>
            <a:xfrm flipH="false" flipV="false" rot="0">
              <a:off x="0" y="0"/>
              <a:ext cx="878481" cy="333602"/>
            </a:xfrm>
            <a:custGeom>
              <a:avLst/>
              <a:gdLst/>
              <a:ahLst/>
              <a:cxnLst/>
              <a:rect r="r" b="b" t="t" l="l"/>
              <a:pathLst>
                <a:path h="333602" w="878481">
                  <a:moveTo>
                    <a:pt x="118375" y="0"/>
                  </a:moveTo>
                  <a:lnTo>
                    <a:pt x="760106" y="0"/>
                  </a:lnTo>
                  <a:cubicBezTo>
                    <a:pt x="791501" y="0"/>
                    <a:pt x="821610" y="12472"/>
                    <a:pt x="843810" y="34671"/>
                  </a:cubicBezTo>
                  <a:cubicBezTo>
                    <a:pt x="866009" y="56871"/>
                    <a:pt x="878481" y="86980"/>
                    <a:pt x="878481" y="118375"/>
                  </a:cubicBezTo>
                  <a:lnTo>
                    <a:pt x="878481" y="215227"/>
                  </a:lnTo>
                  <a:cubicBezTo>
                    <a:pt x="878481" y="246622"/>
                    <a:pt x="866009" y="276731"/>
                    <a:pt x="843810" y="298931"/>
                  </a:cubicBezTo>
                  <a:cubicBezTo>
                    <a:pt x="821610" y="321131"/>
                    <a:pt x="791501" y="333602"/>
                    <a:pt x="760106" y="333602"/>
                  </a:cubicBezTo>
                  <a:lnTo>
                    <a:pt x="118375" y="333602"/>
                  </a:lnTo>
                  <a:cubicBezTo>
                    <a:pt x="86980" y="333602"/>
                    <a:pt x="56871" y="321131"/>
                    <a:pt x="34671" y="298931"/>
                  </a:cubicBezTo>
                  <a:cubicBezTo>
                    <a:pt x="12472" y="276731"/>
                    <a:pt x="0" y="246622"/>
                    <a:pt x="0" y="215227"/>
                  </a:cubicBezTo>
                  <a:lnTo>
                    <a:pt x="0" y="118375"/>
                  </a:lnTo>
                  <a:cubicBezTo>
                    <a:pt x="0" y="86980"/>
                    <a:pt x="12472" y="56871"/>
                    <a:pt x="34671" y="34671"/>
                  </a:cubicBezTo>
                  <a:cubicBezTo>
                    <a:pt x="56871" y="12472"/>
                    <a:pt x="86980" y="0"/>
                    <a:pt x="118375" y="0"/>
                  </a:cubicBezTo>
                  <a:close/>
                </a:path>
              </a:pathLst>
            </a:custGeom>
            <a:solidFill>
              <a:srgbClr val="3A55F6"/>
            </a:solidFill>
          </p:spPr>
        </p:sp>
        <p:sp>
          <p:nvSpPr>
            <p:cNvPr name="TextBox 5" id="5"/>
            <p:cNvSpPr txBox="true"/>
            <p:nvPr/>
          </p:nvSpPr>
          <p:spPr>
            <a:xfrm>
              <a:off x="0" y="-85725"/>
              <a:ext cx="878481" cy="419327"/>
            </a:xfrm>
            <a:prstGeom prst="rect">
              <a:avLst/>
            </a:prstGeom>
          </p:spPr>
          <p:txBody>
            <a:bodyPr anchor="ctr" rtlCol="false" tIns="50800" lIns="50800" bIns="50800" rIns="50800"/>
            <a:lstStyle/>
            <a:p>
              <a:pPr algn="ctr">
                <a:lnSpc>
                  <a:spcPts val="3919"/>
                </a:lnSpc>
              </a:pPr>
              <a:r>
                <a:rPr lang="en-US" sz="2799" b="true">
                  <a:solidFill>
                    <a:srgbClr val="FFFFFF"/>
                  </a:solidFill>
                  <a:latin typeface="Poppins Bold"/>
                  <a:ea typeface="Poppins Bold"/>
                  <a:cs typeface="Poppins Bold"/>
                  <a:sym typeface="Poppins Bold"/>
                </a:rPr>
                <a:t>MQ-2 </a:t>
              </a:r>
            </a:p>
            <a:p>
              <a:pPr algn="ctr">
                <a:lnSpc>
                  <a:spcPts val="3919"/>
                </a:lnSpc>
              </a:pPr>
              <a:r>
                <a:rPr lang="en-US" b="true" sz="2799">
                  <a:solidFill>
                    <a:srgbClr val="FFFFFF"/>
                  </a:solidFill>
                  <a:latin typeface="Poppins Bold"/>
                  <a:ea typeface="Poppins Bold"/>
                  <a:cs typeface="Poppins Bold"/>
                  <a:sym typeface="Poppins Bold"/>
                </a:rPr>
                <a:t>SENSOR</a:t>
              </a:r>
            </a:p>
          </p:txBody>
        </p:sp>
      </p:grpSp>
      <p:grpSp>
        <p:nvGrpSpPr>
          <p:cNvPr name="Group 6" id="6"/>
          <p:cNvGrpSpPr/>
          <p:nvPr/>
        </p:nvGrpSpPr>
        <p:grpSpPr>
          <a:xfrm rot="0">
            <a:off x="7385542" y="7991654"/>
            <a:ext cx="3335482" cy="1266646"/>
            <a:chOff x="0" y="0"/>
            <a:chExt cx="878481" cy="333602"/>
          </a:xfrm>
        </p:grpSpPr>
        <p:sp>
          <p:nvSpPr>
            <p:cNvPr name="Freeform 7" id="7"/>
            <p:cNvSpPr/>
            <p:nvPr/>
          </p:nvSpPr>
          <p:spPr>
            <a:xfrm flipH="false" flipV="false" rot="0">
              <a:off x="0" y="0"/>
              <a:ext cx="878481" cy="333602"/>
            </a:xfrm>
            <a:custGeom>
              <a:avLst/>
              <a:gdLst/>
              <a:ahLst/>
              <a:cxnLst/>
              <a:rect r="r" b="b" t="t" l="l"/>
              <a:pathLst>
                <a:path h="333602" w="878481">
                  <a:moveTo>
                    <a:pt x="118375" y="0"/>
                  </a:moveTo>
                  <a:lnTo>
                    <a:pt x="760106" y="0"/>
                  </a:lnTo>
                  <a:cubicBezTo>
                    <a:pt x="791501" y="0"/>
                    <a:pt x="821610" y="12472"/>
                    <a:pt x="843810" y="34671"/>
                  </a:cubicBezTo>
                  <a:cubicBezTo>
                    <a:pt x="866009" y="56871"/>
                    <a:pt x="878481" y="86980"/>
                    <a:pt x="878481" y="118375"/>
                  </a:cubicBezTo>
                  <a:lnTo>
                    <a:pt x="878481" y="215227"/>
                  </a:lnTo>
                  <a:cubicBezTo>
                    <a:pt x="878481" y="246622"/>
                    <a:pt x="866009" y="276731"/>
                    <a:pt x="843810" y="298931"/>
                  </a:cubicBezTo>
                  <a:cubicBezTo>
                    <a:pt x="821610" y="321131"/>
                    <a:pt x="791501" y="333602"/>
                    <a:pt x="760106" y="333602"/>
                  </a:cubicBezTo>
                  <a:lnTo>
                    <a:pt x="118375" y="333602"/>
                  </a:lnTo>
                  <a:cubicBezTo>
                    <a:pt x="86980" y="333602"/>
                    <a:pt x="56871" y="321131"/>
                    <a:pt x="34671" y="298931"/>
                  </a:cubicBezTo>
                  <a:cubicBezTo>
                    <a:pt x="12472" y="276731"/>
                    <a:pt x="0" y="246622"/>
                    <a:pt x="0" y="215227"/>
                  </a:cubicBezTo>
                  <a:lnTo>
                    <a:pt x="0" y="118375"/>
                  </a:lnTo>
                  <a:cubicBezTo>
                    <a:pt x="0" y="86980"/>
                    <a:pt x="12472" y="56871"/>
                    <a:pt x="34671" y="34671"/>
                  </a:cubicBezTo>
                  <a:cubicBezTo>
                    <a:pt x="56871" y="12472"/>
                    <a:pt x="86980" y="0"/>
                    <a:pt x="118375" y="0"/>
                  </a:cubicBezTo>
                  <a:close/>
                </a:path>
              </a:pathLst>
            </a:custGeom>
            <a:solidFill>
              <a:srgbClr val="3A55F6"/>
            </a:solidFill>
          </p:spPr>
        </p:sp>
        <p:sp>
          <p:nvSpPr>
            <p:cNvPr name="TextBox 8" id="8"/>
            <p:cNvSpPr txBox="true"/>
            <p:nvPr/>
          </p:nvSpPr>
          <p:spPr>
            <a:xfrm>
              <a:off x="0" y="-85725"/>
              <a:ext cx="878481" cy="419327"/>
            </a:xfrm>
            <a:prstGeom prst="rect">
              <a:avLst/>
            </a:prstGeom>
          </p:spPr>
          <p:txBody>
            <a:bodyPr anchor="ctr" rtlCol="false" tIns="50800" lIns="50800" bIns="50800" rIns="50800"/>
            <a:lstStyle/>
            <a:p>
              <a:pPr algn="ctr">
                <a:lnSpc>
                  <a:spcPts val="3919"/>
                </a:lnSpc>
              </a:pPr>
              <a:r>
                <a:rPr lang="en-US" sz="2799" b="true">
                  <a:solidFill>
                    <a:srgbClr val="FFFFFF"/>
                  </a:solidFill>
                  <a:latin typeface="Poppins Bold"/>
                  <a:ea typeface="Poppins Bold"/>
                  <a:cs typeface="Poppins Bold"/>
                  <a:sym typeface="Poppins Bold"/>
                </a:rPr>
                <a:t>SERVO</a:t>
              </a:r>
            </a:p>
            <a:p>
              <a:pPr algn="ctr">
                <a:lnSpc>
                  <a:spcPts val="3919"/>
                </a:lnSpc>
              </a:pPr>
              <a:r>
                <a:rPr lang="en-US" b="true" sz="2799">
                  <a:solidFill>
                    <a:srgbClr val="FFFFFF"/>
                  </a:solidFill>
                  <a:latin typeface="Poppins Bold"/>
                  <a:ea typeface="Poppins Bold"/>
                  <a:cs typeface="Poppins Bold"/>
                  <a:sym typeface="Poppins Bold"/>
                </a:rPr>
                <a:t>MOTOR</a:t>
              </a:r>
            </a:p>
          </p:txBody>
        </p:sp>
      </p:grpSp>
      <p:sp>
        <p:nvSpPr>
          <p:cNvPr name="AutoShape 9" id="9"/>
          <p:cNvSpPr/>
          <p:nvPr/>
        </p:nvSpPr>
        <p:spPr>
          <a:xfrm flipV="true">
            <a:off x="3903787" y="5891647"/>
            <a:ext cx="1504124" cy="6926"/>
          </a:xfrm>
          <a:prstGeom prst="line">
            <a:avLst/>
          </a:prstGeom>
          <a:ln cap="flat" w="38100">
            <a:solidFill>
              <a:srgbClr val="FFFFFF"/>
            </a:solidFill>
            <a:prstDash val="solid"/>
            <a:headEnd type="none" len="sm" w="sm"/>
            <a:tailEnd type="arrow" len="sm" w="med"/>
          </a:ln>
        </p:spPr>
      </p:sp>
      <p:grpSp>
        <p:nvGrpSpPr>
          <p:cNvPr name="Group 10" id="10"/>
          <p:cNvGrpSpPr/>
          <p:nvPr/>
        </p:nvGrpSpPr>
        <p:grpSpPr>
          <a:xfrm rot="0">
            <a:off x="570935" y="7411048"/>
            <a:ext cx="3335482" cy="1266646"/>
            <a:chOff x="0" y="0"/>
            <a:chExt cx="878481" cy="333602"/>
          </a:xfrm>
        </p:grpSpPr>
        <p:sp>
          <p:nvSpPr>
            <p:cNvPr name="Freeform 11" id="11"/>
            <p:cNvSpPr/>
            <p:nvPr/>
          </p:nvSpPr>
          <p:spPr>
            <a:xfrm flipH="false" flipV="false" rot="0">
              <a:off x="0" y="0"/>
              <a:ext cx="878481" cy="333602"/>
            </a:xfrm>
            <a:custGeom>
              <a:avLst/>
              <a:gdLst/>
              <a:ahLst/>
              <a:cxnLst/>
              <a:rect r="r" b="b" t="t" l="l"/>
              <a:pathLst>
                <a:path h="333602" w="878481">
                  <a:moveTo>
                    <a:pt x="118375" y="0"/>
                  </a:moveTo>
                  <a:lnTo>
                    <a:pt x="760106" y="0"/>
                  </a:lnTo>
                  <a:cubicBezTo>
                    <a:pt x="791501" y="0"/>
                    <a:pt x="821610" y="12472"/>
                    <a:pt x="843810" y="34671"/>
                  </a:cubicBezTo>
                  <a:cubicBezTo>
                    <a:pt x="866009" y="56871"/>
                    <a:pt x="878481" y="86980"/>
                    <a:pt x="878481" y="118375"/>
                  </a:cubicBezTo>
                  <a:lnTo>
                    <a:pt x="878481" y="215227"/>
                  </a:lnTo>
                  <a:cubicBezTo>
                    <a:pt x="878481" y="246622"/>
                    <a:pt x="866009" y="276731"/>
                    <a:pt x="843810" y="298931"/>
                  </a:cubicBezTo>
                  <a:cubicBezTo>
                    <a:pt x="821610" y="321131"/>
                    <a:pt x="791501" y="333602"/>
                    <a:pt x="760106" y="333602"/>
                  </a:cubicBezTo>
                  <a:lnTo>
                    <a:pt x="118375" y="333602"/>
                  </a:lnTo>
                  <a:cubicBezTo>
                    <a:pt x="86980" y="333602"/>
                    <a:pt x="56871" y="321131"/>
                    <a:pt x="34671" y="298931"/>
                  </a:cubicBezTo>
                  <a:cubicBezTo>
                    <a:pt x="12472" y="276731"/>
                    <a:pt x="0" y="246622"/>
                    <a:pt x="0" y="215227"/>
                  </a:cubicBezTo>
                  <a:lnTo>
                    <a:pt x="0" y="118375"/>
                  </a:lnTo>
                  <a:cubicBezTo>
                    <a:pt x="0" y="86980"/>
                    <a:pt x="12472" y="56871"/>
                    <a:pt x="34671" y="34671"/>
                  </a:cubicBezTo>
                  <a:cubicBezTo>
                    <a:pt x="56871" y="12472"/>
                    <a:pt x="86980" y="0"/>
                    <a:pt x="118375" y="0"/>
                  </a:cubicBezTo>
                  <a:close/>
                </a:path>
              </a:pathLst>
            </a:custGeom>
            <a:solidFill>
              <a:srgbClr val="3A55F6"/>
            </a:solidFill>
          </p:spPr>
        </p:sp>
        <p:sp>
          <p:nvSpPr>
            <p:cNvPr name="TextBox 12" id="12"/>
            <p:cNvSpPr txBox="true"/>
            <p:nvPr/>
          </p:nvSpPr>
          <p:spPr>
            <a:xfrm>
              <a:off x="0" y="-85725"/>
              <a:ext cx="878481" cy="419327"/>
            </a:xfrm>
            <a:prstGeom prst="rect">
              <a:avLst/>
            </a:prstGeom>
          </p:spPr>
          <p:txBody>
            <a:bodyPr anchor="ctr" rtlCol="false" tIns="50800" lIns="50800" bIns="50800" rIns="50800"/>
            <a:lstStyle/>
            <a:p>
              <a:pPr algn="ctr">
                <a:lnSpc>
                  <a:spcPts val="3919"/>
                </a:lnSpc>
              </a:pPr>
              <a:r>
                <a:rPr lang="en-US" sz="2799" b="true">
                  <a:solidFill>
                    <a:srgbClr val="FFFFFF"/>
                  </a:solidFill>
                  <a:latin typeface="Poppins Bold"/>
                  <a:ea typeface="Poppins Bold"/>
                  <a:cs typeface="Poppins Bold"/>
                  <a:sym typeface="Poppins Bold"/>
                </a:rPr>
                <a:t>LED &amp;</a:t>
              </a:r>
            </a:p>
            <a:p>
              <a:pPr algn="ctr">
                <a:lnSpc>
                  <a:spcPts val="3919"/>
                </a:lnSpc>
              </a:pPr>
              <a:r>
                <a:rPr lang="en-US" b="true" sz="2799">
                  <a:solidFill>
                    <a:srgbClr val="FFFFFF"/>
                  </a:solidFill>
                  <a:latin typeface="Poppins Bold"/>
                  <a:ea typeface="Poppins Bold"/>
                  <a:cs typeface="Poppins Bold"/>
                  <a:sym typeface="Poppins Bold"/>
                </a:rPr>
                <a:t>BUZZER</a:t>
              </a:r>
            </a:p>
          </p:txBody>
        </p:sp>
      </p:grpSp>
      <p:sp>
        <p:nvSpPr>
          <p:cNvPr name="AutoShape 13" id="13"/>
          <p:cNvSpPr/>
          <p:nvPr/>
        </p:nvSpPr>
        <p:spPr>
          <a:xfrm flipH="true">
            <a:off x="3906417" y="8044371"/>
            <a:ext cx="2490309" cy="0"/>
          </a:xfrm>
          <a:prstGeom prst="line">
            <a:avLst/>
          </a:prstGeom>
          <a:ln cap="flat" w="38100">
            <a:solidFill>
              <a:srgbClr val="FFFFFF"/>
            </a:solidFill>
            <a:prstDash val="solid"/>
            <a:headEnd type="none" len="sm" w="sm"/>
            <a:tailEnd type="arrow" len="sm" w="med"/>
          </a:ln>
        </p:spPr>
      </p:sp>
      <p:sp>
        <p:nvSpPr>
          <p:cNvPr name="AutoShape 14" id="14"/>
          <p:cNvSpPr/>
          <p:nvPr/>
        </p:nvSpPr>
        <p:spPr>
          <a:xfrm flipH="true">
            <a:off x="9053283" y="5996253"/>
            <a:ext cx="0" cy="1995401"/>
          </a:xfrm>
          <a:prstGeom prst="line">
            <a:avLst/>
          </a:prstGeom>
          <a:ln cap="flat" w="38100">
            <a:solidFill>
              <a:srgbClr val="FFFFFF"/>
            </a:solidFill>
            <a:prstDash val="solid"/>
            <a:headEnd type="none" len="sm" w="sm"/>
            <a:tailEnd type="arrow" len="sm" w="med"/>
          </a:ln>
        </p:spPr>
      </p:sp>
      <p:sp>
        <p:nvSpPr>
          <p:cNvPr name="AutoShape 15" id="15"/>
          <p:cNvSpPr/>
          <p:nvPr/>
        </p:nvSpPr>
        <p:spPr>
          <a:xfrm flipV="true">
            <a:off x="6396726" y="7380594"/>
            <a:ext cx="0" cy="663777"/>
          </a:xfrm>
          <a:prstGeom prst="line">
            <a:avLst/>
          </a:prstGeom>
          <a:ln cap="flat" w="38100">
            <a:solidFill>
              <a:srgbClr val="FFFFFF"/>
            </a:solidFill>
            <a:prstDash val="solid"/>
            <a:headEnd type="none" len="sm" w="sm"/>
            <a:tailEnd type="none" len="sm" w="sm"/>
          </a:ln>
        </p:spPr>
      </p:sp>
      <p:sp>
        <p:nvSpPr>
          <p:cNvPr name="Freeform 16" id="16"/>
          <p:cNvSpPr/>
          <p:nvPr/>
        </p:nvSpPr>
        <p:spPr>
          <a:xfrm flipH="false" flipV="false" rot="-5400000">
            <a:off x="5012385" y="5007437"/>
            <a:ext cx="2768683" cy="1977631"/>
          </a:xfrm>
          <a:custGeom>
            <a:avLst/>
            <a:gdLst/>
            <a:ahLst/>
            <a:cxnLst/>
            <a:rect r="r" b="b" t="t" l="l"/>
            <a:pathLst>
              <a:path h="1977631" w="2768683">
                <a:moveTo>
                  <a:pt x="0" y="0"/>
                </a:moveTo>
                <a:lnTo>
                  <a:pt x="2768683" y="0"/>
                </a:lnTo>
                <a:lnTo>
                  <a:pt x="2768683" y="1977631"/>
                </a:lnTo>
                <a:lnTo>
                  <a:pt x="0" y="1977631"/>
                </a:lnTo>
                <a:lnTo>
                  <a:pt x="0" y="0"/>
                </a:lnTo>
                <a:close/>
              </a:path>
            </a:pathLst>
          </a:custGeom>
          <a:blipFill>
            <a:blip r:embed="rId3"/>
            <a:stretch>
              <a:fillRect l="0" t="0" r="0" b="0"/>
            </a:stretch>
          </a:blipFill>
        </p:spPr>
      </p:sp>
      <p:sp>
        <p:nvSpPr>
          <p:cNvPr name="AutoShape 17" id="17"/>
          <p:cNvSpPr/>
          <p:nvPr/>
        </p:nvSpPr>
        <p:spPr>
          <a:xfrm flipV="true">
            <a:off x="7385542" y="5996253"/>
            <a:ext cx="1667741" cy="0"/>
          </a:xfrm>
          <a:prstGeom prst="line">
            <a:avLst/>
          </a:prstGeom>
          <a:ln cap="flat" w="38100">
            <a:solidFill>
              <a:srgbClr val="FFFFFF"/>
            </a:solidFill>
            <a:prstDash val="solid"/>
            <a:headEnd type="none" len="sm" w="sm"/>
            <a:tailEnd type="none" len="sm" w="sm"/>
          </a:ln>
        </p:spPr>
      </p:sp>
      <p:sp>
        <p:nvSpPr>
          <p:cNvPr name="Freeform 18" id="18"/>
          <p:cNvSpPr/>
          <p:nvPr/>
        </p:nvSpPr>
        <p:spPr>
          <a:xfrm flipH="false" flipV="false" rot="0">
            <a:off x="11300692" y="4301955"/>
            <a:ext cx="6343938" cy="4459870"/>
          </a:xfrm>
          <a:custGeom>
            <a:avLst/>
            <a:gdLst/>
            <a:ahLst/>
            <a:cxnLst/>
            <a:rect r="r" b="b" t="t" l="l"/>
            <a:pathLst>
              <a:path h="4459870" w="6343938">
                <a:moveTo>
                  <a:pt x="0" y="0"/>
                </a:moveTo>
                <a:lnTo>
                  <a:pt x="6343938" y="0"/>
                </a:lnTo>
                <a:lnTo>
                  <a:pt x="6343938" y="4459870"/>
                </a:lnTo>
                <a:lnTo>
                  <a:pt x="0" y="4459870"/>
                </a:lnTo>
                <a:lnTo>
                  <a:pt x="0" y="0"/>
                </a:lnTo>
                <a:close/>
              </a:path>
            </a:pathLst>
          </a:custGeom>
          <a:blipFill>
            <a:blip r:embed="rId4"/>
            <a:stretch>
              <a:fillRect l="0" t="0" r="0" b="0"/>
            </a:stretch>
          </a:blipFill>
        </p:spPr>
      </p:sp>
      <p:sp>
        <p:nvSpPr>
          <p:cNvPr name="TextBox 19" id="19"/>
          <p:cNvSpPr txBox="true"/>
          <p:nvPr/>
        </p:nvSpPr>
        <p:spPr>
          <a:xfrm rot="0">
            <a:off x="3025641" y="730584"/>
            <a:ext cx="12236719" cy="1410516"/>
          </a:xfrm>
          <a:prstGeom prst="rect">
            <a:avLst/>
          </a:prstGeom>
        </p:spPr>
        <p:txBody>
          <a:bodyPr anchor="t" rtlCol="false" tIns="0" lIns="0" bIns="0" rIns="0">
            <a:spAutoFit/>
          </a:bodyPr>
          <a:lstStyle/>
          <a:p>
            <a:pPr algn="ctr">
              <a:lnSpc>
                <a:spcPts val="11000"/>
              </a:lnSpc>
            </a:pPr>
            <a:r>
              <a:rPr lang="en-US" sz="9734">
                <a:solidFill>
                  <a:srgbClr val="FF914D"/>
                </a:solidFill>
                <a:latin typeface="Anton"/>
                <a:ea typeface="Anton"/>
                <a:cs typeface="Anton"/>
                <a:sym typeface="Anton"/>
              </a:rPr>
              <a:t>BLOCK &amp; CIRCUIT DIAGRAM</a:t>
            </a:r>
          </a:p>
        </p:txBody>
      </p:sp>
      <p:sp>
        <p:nvSpPr>
          <p:cNvPr name="TextBox 20" id="20"/>
          <p:cNvSpPr txBox="true"/>
          <p:nvPr/>
        </p:nvSpPr>
        <p:spPr>
          <a:xfrm rot="0">
            <a:off x="1028700" y="2722125"/>
            <a:ext cx="15565582" cy="1263015"/>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Poppins"/>
                <a:ea typeface="Poppins"/>
                <a:cs typeface="Poppins"/>
                <a:sym typeface="Poppins"/>
              </a:rPr>
              <a:t>This system uses an MQ-2 sensor to detect gas presence and sends signals to an Arduino microcontroller. Depending on the sensor reading, the Arduino activates a servo motor and triggers an LED and buzzer for alerts.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grpSp>
        <p:nvGrpSpPr>
          <p:cNvPr name="Group 3" id="3"/>
          <p:cNvGrpSpPr/>
          <p:nvPr/>
        </p:nvGrpSpPr>
        <p:grpSpPr>
          <a:xfrm rot="0">
            <a:off x="1304588" y="1914269"/>
            <a:ext cx="6299517" cy="629951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FFFFF"/>
              </a:solidFill>
              <a:prstDash val="solid"/>
              <a:miter/>
            </a:ln>
          </p:spPr>
        </p:sp>
        <p:sp>
          <p:nvSpPr>
            <p:cNvPr name="TextBox 5" id="5"/>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0">
            <a:off x="5665058" y="2087621"/>
            <a:ext cx="363341" cy="36334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8" id="8"/>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0">
            <a:off x="7422434" y="4931410"/>
            <a:ext cx="363341" cy="36334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11" id="11"/>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12" id="12"/>
          <p:cNvGrpSpPr/>
          <p:nvPr/>
        </p:nvGrpSpPr>
        <p:grpSpPr>
          <a:xfrm rot="0">
            <a:off x="5665058" y="7668434"/>
            <a:ext cx="363341" cy="36334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14" id="14"/>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sp>
        <p:nvSpPr>
          <p:cNvPr name="TextBox 15" id="15"/>
          <p:cNvSpPr txBox="true"/>
          <p:nvPr/>
        </p:nvSpPr>
        <p:spPr>
          <a:xfrm rot="0">
            <a:off x="1715541" y="4591823"/>
            <a:ext cx="5477611" cy="1160504"/>
          </a:xfrm>
          <a:prstGeom prst="rect">
            <a:avLst/>
          </a:prstGeom>
        </p:spPr>
        <p:txBody>
          <a:bodyPr anchor="t" rtlCol="false" tIns="0" lIns="0" bIns="0" rIns="0">
            <a:spAutoFit/>
          </a:bodyPr>
          <a:lstStyle/>
          <a:p>
            <a:pPr algn="ctr">
              <a:lnSpc>
                <a:spcPts val="9073"/>
              </a:lnSpc>
            </a:pPr>
            <a:r>
              <a:rPr lang="en-US" sz="8029">
                <a:solidFill>
                  <a:srgbClr val="FF914D"/>
                </a:solidFill>
                <a:latin typeface="Anton"/>
                <a:ea typeface="Anton"/>
                <a:cs typeface="Anton"/>
                <a:sym typeface="Anton"/>
              </a:rPr>
              <a:t>ADVANTAGES</a:t>
            </a:r>
          </a:p>
        </p:txBody>
      </p:sp>
      <p:sp>
        <p:nvSpPr>
          <p:cNvPr name="TextBox 16" id="16"/>
          <p:cNvSpPr txBox="true"/>
          <p:nvPr/>
        </p:nvSpPr>
        <p:spPr>
          <a:xfrm rot="0">
            <a:off x="6723983" y="1986285"/>
            <a:ext cx="3079790" cy="509905"/>
          </a:xfrm>
          <a:prstGeom prst="rect">
            <a:avLst/>
          </a:prstGeom>
        </p:spPr>
        <p:txBody>
          <a:bodyPr anchor="t" rtlCol="false" tIns="0" lIns="0" bIns="0" rIns="0">
            <a:spAutoFit/>
          </a:bodyPr>
          <a:lstStyle/>
          <a:p>
            <a:pPr algn="ctr">
              <a:lnSpc>
                <a:spcPts val="3919"/>
              </a:lnSpc>
              <a:spcBef>
                <a:spcPct val="0"/>
              </a:spcBef>
            </a:pPr>
            <a:r>
              <a:rPr lang="en-US" b="true" sz="2799">
                <a:solidFill>
                  <a:srgbClr val="FFFFFF"/>
                </a:solidFill>
                <a:latin typeface="Poppins Bold"/>
                <a:ea typeface="Poppins Bold"/>
                <a:cs typeface="Poppins Bold"/>
                <a:sym typeface="Poppins Bold"/>
              </a:rPr>
              <a:t>Enhanced Safety</a:t>
            </a:r>
          </a:p>
        </p:txBody>
      </p:sp>
      <p:sp>
        <p:nvSpPr>
          <p:cNvPr name="TextBox 17" id="17"/>
          <p:cNvSpPr txBox="true"/>
          <p:nvPr/>
        </p:nvSpPr>
        <p:spPr>
          <a:xfrm rot="0">
            <a:off x="7193152" y="4874260"/>
            <a:ext cx="4760260" cy="509905"/>
          </a:xfrm>
          <a:prstGeom prst="rect">
            <a:avLst/>
          </a:prstGeom>
        </p:spPr>
        <p:txBody>
          <a:bodyPr anchor="t" rtlCol="false" tIns="0" lIns="0" bIns="0" rIns="0">
            <a:spAutoFit/>
          </a:bodyPr>
          <a:lstStyle/>
          <a:p>
            <a:pPr algn="ctr">
              <a:lnSpc>
                <a:spcPts val="3919"/>
              </a:lnSpc>
              <a:spcBef>
                <a:spcPct val="0"/>
              </a:spcBef>
            </a:pPr>
            <a:r>
              <a:rPr lang="en-US" b="true" sz="2799">
                <a:solidFill>
                  <a:srgbClr val="FFFFFF"/>
                </a:solidFill>
                <a:latin typeface="Poppins Bold"/>
                <a:ea typeface="Poppins Bold"/>
                <a:cs typeface="Poppins Bold"/>
                <a:sym typeface="Poppins Bold"/>
              </a:rPr>
              <a:t>Cost-Effective</a:t>
            </a:r>
          </a:p>
        </p:txBody>
      </p:sp>
      <p:sp>
        <p:nvSpPr>
          <p:cNvPr name="TextBox 18" id="18"/>
          <p:cNvSpPr txBox="true"/>
          <p:nvPr/>
        </p:nvSpPr>
        <p:spPr>
          <a:xfrm rot="0">
            <a:off x="5463098" y="7582709"/>
            <a:ext cx="6772405" cy="509905"/>
          </a:xfrm>
          <a:prstGeom prst="rect">
            <a:avLst/>
          </a:prstGeom>
        </p:spPr>
        <p:txBody>
          <a:bodyPr anchor="t" rtlCol="false" tIns="0" lIns="0" bIns="0" rIns="0">
            <a:spAutoFit/>
          </a:bodyPr>
          <a:lstStyle/>
          <a:p>
            <a:pPr algn="ctr">
              <a:lnSpc>
                <a:spcPts val="3919"/>
              </a:lnSpc>
              <a:spcBef>
                <a:spcPct val="0"/>
              </a:spcBef>
            </a:pPr>
            <a:r>
              <a:rPr lang="en-US" b="true" sz="2799">
                <a:solidFill>
                  <a:srgbClr val="FFFFFF"/>
                </a:solidFill>
                <a:latin typeface="Poppins Bold"/>
                <a:ea typeface="Poppins Bold"/>
                <a:cs typeface="Poppins Bold"/>
                <a:sym typeface="Poppins Bold"/>
              </a:rPr>
              <a:t>Environmental Protection</a:t>
            </a:r>
          </a:p>
        </p:txBody>
      </p:sp>
      <p:sp>
        <p:nvSpPr>
          <p:cNvPr name="TextBox 19" id="19"/>
          <p:cNvSpPr txBox="true"/>
          <p:nvPr/>
        </p:nvSpPr>
        <p:spPr>
          <a:xfrm rot="0">
            <a:off x="7193152" y="2639065"/>
            <a:ext cx="7111639" cy="782294"/>
          </a:xfrm>
          <a:prstGeom prst="rect">
            <a:avLst/>
          </a:prstGeom>
        </p:spPr>
        <p:txBody>
          <a:bodyPr anchor="t" rtlCol="false" tIns="0" lIns="0" bIns="0" rIns="0">
            <a:spAutoFit/>
          </a:bodyPr>
          <a:lstStyle/>
          <a:p>
            <a:pPr algn="l" marL="475198" indent="-237599" lvl="1">
              <a:lnSpc>
                <a:spcPts val="3081"/>
              </a:lnSpc>
              <a:buFont typeface="Arial"/>
              <a:buChar char="•"/>
            </a:pPr>
            <a:r>
              <a:rPr lang="en-US" sz="2201">
                <a:solidFill>
                  <a:srgbClr val="FFFFFF"/>
                </a:solidFill>
                <a:latin typeface="Poppins"/>
                <a:ea typeface="Poppins"/>
                <a:cs typeface="Poppins"/>
                <a:sym typeface="Poppins"/>
              </a:rPr>
              <a:t>Prevents fire, explosion, and asphyxiation risks by quickly detecting and shutting off LPG leaks.</a:t>
            </a:r>
          </a:p>
        </p:txBody>
      </p:sp>
      <p:sp>
        <p:nvSpPr>
          <p:cNvPr name="TextBox 20" id="20"/>
          <p:cNvSpPr txBox="true"/>
          <p:nvPr/>
        </p:nvSpPr>
        <p:spPr>
          <a:xfrm rot="0">
            <a:off x="8679683" y="5527040"/>
            <a:ext cx="7111639" cy="1172819"/>
          </a:xfrm>
          <a:prstGeom prst="rect">
            <a:avLst/>
          </a:prstGeom>
        </p:spPr>
        <p:txBody>
          <a:bodyPr anchor="t" rtlCol="false" tIns="0" lIns="0" bIns="0" rIns="0">
            <a:spAutoFit/>
          </a:bodyPr>
          <a:lstStyle/>
          <a:p>
            <a:pPr algn="l" marL="475198" indent="-237599" lvl="1">
              <a:lnSpc>
                <a:spcPts val="3081"/>
              </a:lnSpc>
              <a:buFont typeface="Arial"/>
              <a:buChar char="•"/>
            </a:pPr>
            <a:r>
              <a:rPr lang="en-US" sz="2201">
                <a:solidFill>
                  <a:srgbClr val="FFFFFF"/>
                </a:solidFill>
                <a:latin typeface="Poppins"/>
                <a:ea typeface="Poppins"/>
                <a:cs typeface="Poppins"/>
                <a:sym typeface="Poppins"/>
              </a:rPr>
              <a:t>Reduces gas wastage, lowers energy bills, prevents property damage, and may reduce insurance premiums.</a:t>
            </a:r>
          </a:p>
        </p:txBody>
      </p:sp>
      <p:sp>
        <p:nvSpPr>
          <p:cNvPr name="TextBox 21" id="21"/>
          <p:cNvSpPr txBox="true"/>
          <p:nvPr/>
        </p:nvSpPr>
        <p:spPr>
          <a:xfrm rot="0">
            <a:off x="7193152" y="8232837"/>
            <a:ext cx="7111639" cy="1172819"/>
          </a:xfrm>
          <a:prstGeom prst="rect">
            <a:avLst/>
          </a:prstGeom>
        </p:spPr>
        <p:txBody>
          <a:bodyPr anchor="t" rtlCol="false" tIns="0" lIns="0" bIns="0" rIns="0">
            <a:spAutoFit/>
          </a:bodyPr>
          <a:lstStyle/>
          <a:p>
            <a:pPr algn="l" marL="475198" indent="-237599" lvl="1">
              <a:lnSpc>
                <a:spcPts val="3081"/>
              </a:lnSpc>
              <a:buFont typeface="Arial"/>
              <a:buChar char="•"/>
            </a:pPr>
            <a:r>
              <a:rPr lang="en-US" sz="2201">
                <a:solidFill>
                  <a:srgbClr val="FFFFFF"/>
                </a:solidFill>
                <a:latin typeface="Poppins"/>
                <a:ea typeface="Poppins"/>
                <a:cs typeface="Poppins"/>
                <a:sym typeface="Poppins"/>
              </a:rPr>
              <a:t>Minimizes harmful gas emissions, energy consumption, and environmental pollution caused by leaks.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grpSp>
        <p:nvGrpSpPr>
          <p:cNvPr name="Group 3" id="3"/>
          <p:cNvGrpSpPr/>
          <p:nvPr/>
        </p:nvGrpSpPr>
        <p:grpSpPr>
          <a:xfrm rot="0">
            <a:off x="2230822" y="2903155"/>
            <a:ext cx="13039448" cy="2275609"/>
            <a:chOff x="0" y="0"/>
            <a:chExt cx="3434258" cy="599337"/>
          </a:xfrm>
        </p:grpSpPr>
        <p:sp>
          <p:nvSpPr>
            <p:cNvPr name="Freeform 4" id="4"/>
            <p:cNvSpPr/>
            <p:nvPr/>
          </p:nvSpPr>
          <p:spPr>
            <a:xfrm flipH="false" flipV="false" rot="0">
              <a:off x="0" y="0"/>
              <a:ext cx="3434258" cy="599337"/>
            </a:xfrm>
            <a:custGeom>
              <a:avLst/>
              <a:gdLst/>
              <a:ahLst/>
              <a:cxnLst/>
              <a:rect r="r" b="b" t="t" l="l"/>
              <a:pathLst>
                <a:path h="599337" w="3434258">
                  <a:moveTo>
                    <a:pt x="30280" y="0"/>
                  </a:moveTo>
                  <a:lnTo>
                    <a:pt x="3403977" y="0"/>
                  </a:lnTo>
                  <a:cubicBezTo>
                    <a:pt x="3420701" y="0"/>
                    <a:pt x="3434258" y="13557"/>
                    <a:pt x="3434258" y="30280"/>
                  </a:cubicBezTo>
                  <a:lnTo>
                    <a:pt x="3434258" y="569057"/>
                  </a:lnTo>
                  <a:cubicBezTo>
                    <a:pt x="3434258" y="585780"/>
                    <a:pt x="3420701" y="599337"/>
                    <a:pt x="3403977" y="599337"/>
                  </a:cubicBezTo>
                  <a:lnTo>
                    <a:pt x="30280" y="599337"/>
                  </a:lnTo>
                  <a:cubicBezTo>
                    <a:pt x="13557" y="599337"/>
                    <a:pt x="0" y="585780"/>
                    <a:pt x="0" y="569057"/>
                  </a:cubicBezTo>
                  <a:lnTo>
                    <a:pt x="0" y="30280"/>
                  </a:lnTo>
                  <a:cubicBezTo>
                    <a:pt x="0" y="13557"/>
                    <a:pt x="13557" y="0"/>
                    <a:pt x="30280" y="0"/>
                  </a:cubicBezTo>
                  <a:close/>
                </a:path>
              </a:pathLst>
            </a:custGeom>
            <a:solidFill>
              <a:srgbClr val="FFFFFF"/>
            </a:solidFill>
          </p:spPr>
        </p:sp>
        <p:sp>
          <p:nvSpPr>
            <p:cNvPr name="TextBox 5" id="5"/>
            <p:cNvSpPr txBox="true"/>
            <p:nvPr/>
          </p:nvSpPr>
          <p:spPr>
            <a:xfrm>
              <a:off x="0" y="-66675"/>
              <a:ext cx="3434258" cy="666012"/>
            </a:xfrm>
            <a:prstGeom prst="rect">
              <a:avLst/>
            </a:prstGeom>
          </p:spPr>
          <p:txBody>
            <a:bodyPr anchor="ctr" rtlCol="false" tIns="50800" lIns="50800" bIns="50800" rIns="50800"/>
            <a:lstStyle/>
            <a:p>
              <a:pPr algn="l" marL="559180" indent="-279590" lvl="1">
                <a:lnSpc>
                  <a:spcPts val="3625"/>
                </a:lnSpc>
                <a:buFont typeface="Arial"/>
                <a:buChar char="•"/>
              </a:pPr>
              <a:r>
                <a:rPr lang="en-US" sz="2589">
                  <a:solidFill>
                    <a:srgbClr val="000000"/>
                  </a:solidFill>
                  <a:latin typeface="Poppins"/>
                  <a:ea typeface="Poppins"/>
                  <a:cs typeface="Poppins"/>
                  <a:sym typeface="Poppins"/>
                </a:rPr>
                <a:t>Smart Gas Leak Detectors: Sensors in kitchens immediately detect gas leaks and trigger automatic shutoff to prevent hazards.</a:t>
              </a:r>
            </a:p>
          </p:txBody>
        </p:sp>
      </p:grpSp>
      <p:sp>
        <p:nvSpPr>
          <p:cNvPr name="TextBox 6" id="6"/>
          <p:cNvSpPr txBox="true"/>
          <p:nvPr/>
        </p:nvSpPr>
        <p:spPr>
          <a:xfrm rot="0">
            <a:off x="4209998" y="499203"/>
            <a:ext cx="9868003" cy="1410516"/>
          </a:xfrm>
          <a:prstGeom prst="rect">
            <a:avLst/>
          </a:prstGeom>
        </p:spPr>
        <p:txBody>
          <a:bodyPr anchor="t" rtlCol="false" tIns="0" lIns="0" bIns="0" rIns="0">
            <a:spAutoFit/>
          </a:bodyPr>
          <a:lstStyle/>
          <a:p>
            <a:pPr algn="just">
              <a:lnSpc>
                <a:spcPts val="11000"/>
              </a:lnSpc>
            </a:pPr>
            <a:r>
              <a:rPr lang="en-US" sz="9734">
                <a:solidFill>
                  <a:srgbClr val="FF914D"/>
                </a:solidFill>
                <a:latin typeface="Anton"/>
                <a:ea typeface="Anton"/>
                <a:cs typeface="Anton"/>
                <a:sym typeface="Anton"/>
              </a:rPr>
              <a:t>REAL-TIME EXAMPLES</a:t>
            </a:r>
          </a:p>
        </p:txBody>
      </p:sp>
      <p:sp>
        <p:nvSpPr>
          <p:cNvPr name="TextBox 7" id="7"/>
          <p:cNvSpPr txBox="true"/>
          <p:nvPr/>
        </p:nvSpPr>
        <p:spPr>
          <a:xfrm rot="0">
            <a:off x="7531179" y="2108621"/>
            <a:ext cx="3225641" cy="509905"/>
          </a:xfrm>
          <a:prstGeom prst="rect">
            <a:avLst/>
          </a:prstGeom>
        </p:spPr>
        <p:txBody>
          <a:bodyPr anchor="t" rtlCol="false" tIns="0" lIns="0" bIns="0" rIns="0">
            <a:spAutoFit/>
          </a:bodyPr>
          <a:lstStyle/>
          <a:p>
            <a:pPr algn="ctr">
              <a:lnSpc>
                <a:spcPts val="3919"/>
              </a:lnSpc>
              <a:spcBef>
                <a:spcPct val="0"/>
              </a:spcBef>
            </a:pPr>
            <a:r>
              <a:rPr lang="en-US" b="true" sz="2799">
                <a:solidFill>
                  <a:srgbClr val="FFFFFF"/>
                </a:solidFill>
                <a:latin typeface="Poppins Bold"/>
                <a:ea typeface="Poppins Bold"/>
                <a:cs typeface="Poppins Bold"/>
                <a:sym typeface="Poppins Bold"/>
              </a:rPr>
              <a:t>Home Appliances</a:t>
            </a:r>
          </a:p>
        </p:txBody>
      </p:sp>
      <p:sp>
        <p:nvSpPr>
          <p:cNvPr name="TextBox 8" id="8"/>
          <p:cNvSpPr txBox="true"/>
          <p:nvPr/>
        </p:nvSpPr>
        <p:spPr>
          <a:xfrm rot="0">
            <a:off x="2459422" y="5377667"/>
            <a:ext cx="3501152" cy="509905"/>
          </a:xfrm>
          <a:prstGeom prst="rect">
            <a:avLst/>
          </a:prstGeom>
        </p:spPr>
        <p:txBody>
          <a:bodyPr anchor="t" rtlCol="false" tIns="0" lIns="0" bIns="0" rIns="0">
            <a:spAutoFit/>
          </a:bodyPr>
          <a:lstStyle/>
          <a:p>
            <a:pPr algn="ctr">
              <a:lnSpc>
                <a:spcPts val="3919"/>
              </a:lnSpc>
              <a:spcBef>
                <a:spcPct val="0"/>
              </a:spcBef>
            </a:pPr>
            <a:r>
              <a:rPr lang="en-US" b="true" sz="2799">
                <a:solidFill>
                  <a:srgbClr val="FFFFFF"/>
                </a:solidFill>
                <a:latin typeface="Poppins Bold"/>
                <a:ea typeface="Poppins Bold"/>
                <a:cs typeface="Poppins Bold"/>
                <a:sym typeface="Poppins Bold"/>
              </a:rPr>
              <a:t>Industrial Pipelines</a:t>
            </a:r>
          </a:p>
        </p:txBody>
      </p:sp>
      <p:sp>
        <p:nvSpPr>
          <p:cNvPr name="TextBox 9" id="9"/>
          <p:cNvSpPr txBox="true"/>
          <p:nvPr/>
        </p:nvSpPr>
        <p:spPr>
          <a:xfrm rot="0">
            <a:off x="12133181" y="5396717"/>
            <a:ext cx="3779845" cy="509905"/>
          </a:xfrm>
          <a:prstGeom prst="rect">
            <a:avLst/>
          </a:prstGeom>
        </p:spPr>
        <p:txBody>
          <a:bodyPr anchor="t" rtlCol="false" tIns="0" lIns="0" bIns="0" rIns="0">
            <a:spAutoFit/>
          </a:bodyPr>
          <a:lstStyle/>
          <a:p>
            <a:pPr algn="ctr">
              <a:lnSpc>
                <a:spcPts val="3919"/>
              </a:lnSpc>
              <a:spcBef>
                <a:spcPct val="0"/>
              </a:spcBef>
            </a:pPr>
            <a:r>
              <a:rPr lang="en-US" b="true" sz="2799">
                <a:solidFill>
                  <a:srgbClr val="FFFFFF"/>
                </a:solidFill>
                <a:latin typeface="Poppins Bold"/>
                <a:ea typeface="Poppins Bold"/>
                <a:cs typeface="Poppins Bold"/>
                <a:sym typeface="Poppins Bold"/>
              </a:rPr>
              <a:t>Gas Stations</a:t>
            </a:r>
          </a:p>
        </p:txBody>
      </p:sp>
      <p:grpSp>
        <p:nvGrpSpPr>
          <p:cNvPr name="Group 10" id="10"/>
          <p:cNvGrpSpPr/>
          <p:nvPr/>
        </p:nvGrpSpPr>
        <p:grpSpPr>
          <a:xfrm rot="0">
            <a:off x="1028700" y="6172200"/>
            <a:ext cx="6472393" cy="3086100"/>
            <a:chOff x="0" y="0"/>
            <a:chExt cx="1704663" cy="812800"/>
          </a:xfrm>
        </p:grpSpPr>
        <p:sp>
          <p:nvSpPr>
            <p:cNvPr name="Freeform 11" id="11"/>
            <p:cNvSpPr/>
            <p:nvPr/>
          </p:nvSpPr>
          <p:spPr>
            <a:xfrm flipH="false" flipV="false" rot="0">
              <a:off x="0" y="0"/>
              <a:ext cx="1704663" cy="812800"/>
            </a:xfrm>
            <a:custGeom>
              <a:avLst/>
              <a:gdLst/>
              <a:ahLst/>
              <a:cxnLst/>
              <a:rect r="r" b="b" t="t" l="l"/>
              <a:pathLst>
                <a:path h="812800" w="1704663">
                  <a:moveTo>
                    <a:pt x="61003" y="0"/>
                  </a:moveTo>
                  <a:lnTo>
                    <a:pt x="1643660" y="0"/>
                  </a:lnTo>
                  <a:cubicBezTo>
                    <a:pt x="1659839" y="0"/>
                    <a:pt x="1675355" y="6427"/>
                    <a:pt x="1686796" y="17867"/>
                  </a:cubicBezTo>
                  <a:cubicBezTo>
                    <a:pt x="1698236" y="29308"/>
                    <a:pt x="1704663" y="44824"/>
                    <a:pt x="1704663" y="61003"/>
                  </a:cubicBezTo>
                  <a:lnTo>
                    <a:pt x="1704663" y="751797"/>
                  </a:lnTo>
                  <a:cubicBezTo>
                    <a:pt x="1704663" y="767976"/>
                    <a:pt x="1698236" y="783492"/>
                    <a:pt x="1686796" y="794933"/>
                  </a:cubicBezTo>
                  <a:cubicBezTo>
                    <a:pt x="1675355" y="806373"/>
                    <a:pt x="1659839" y="812800"/>
                    <a:pt x="1643660" y="812800"/>
                  </a:cubicBezTo>
                  <a:lnTo>
                    <a:pt x="61003" y="812800"/>
                  </a:lnTo>
                  <a:cubicBezTo>
                    <a:pt x="44824" y="812800"/>
                    <a:pt x="29308" y="806373"/>
                    <a:pt x="17867" y="794933"/>
                  </a:cubicBezTo>
                  <a:cubicBezTo>
                    <a:pt x="6427" y="783492"/>
                    <a:pt x="0" y="767976"/>
                    <a:pt x="0" y="751797"/>
                  </a:cubicBezTo>
                  <a:lnTo>
                    <a:pt x="0" y="61003"/>
                  </a:lnTo>
                  <a:cubicBezTo>
                    <a:pt x="0" y="44824"/>
                    <a:pt x="6427" y="29308"/>
                    <a:pt x="17867" y="17867"/>
                  </a:cubicBezTo>
                  <a:cubicBezTo>
                    <a:pt x="29308" y="6427"/>
                    <a:pt x="44824" y="0"/>
                    <a:pt x="61003" y="0"/>
                  </a:cubicBezTo>
                  <a:close/>
                </a:path>
              </a:pathLst>
            </a:custGeom>
            <a:solidFill>
              <a:srgbClr val="FFFFFF"/>
            </a:solidFill>
          </p:spPr>
        </p:sp>
        <p:sp>
          <p:nvSpPr>
            <p:cNvPr name="TextBox 12" id="12"/>
            <p:cNvSpPr txBox="true"/>
            <p:nvPr/>
          </p:nvSpPr>
          <p:spPr>
            <a:xfrm>
              <a:off x="0" y="-66675"/>
              <a:ext cx="1704663" cy="879475"/>
            </a:xfrm>
            <a:prstGeom prst="rect">
              <a:avLst/>
            </a:prstGeom>
          </p:spPr>
          <p:txBody>
            <a:bodyPr anchor="ctr" rtlCol="false" tIns="50800" lIns="50800" bIns="50800" rIns="50800"/>
            <a:lstStyle/>
            <a:p>
              <a:pPr algn="l" marL="559180" indent="-279590" lvl="1">
                <a:lnSpc>
                  <a:spcPts val="3625"/>
                </a:lnSpc>
                <a:buFont typeface="Arial"/>
                <a:buChar char="•"/>
              </a:pPr>
              <a:r>
                <a:rPr lang="en-US" sz="2589">
                  <a:solidFill>
                    <a:srgbClr val="000000"/>
                  </a:solidFill>
                  <a:latin typeface="Poppins"/>
                  <a:ea typeface="Poppins"/>
                  <a:cs typeface="Poppins"/>
                  <a:sym typeface="Poppins"/>
                </a:rPr>
                <a:t>Real-Time Leak Detection: Pipelines are monitored for leaks, and automatic shutoff valves stop gas flow to prevent further damage.</a:t>
              </a:r>
            </a:p>
          </p:txBody>
        </p:sp>
      </p:grpSp>
      <p:grpSp>
        <p:nvGrpSpPr>
          <p:cNvPr name="Group 13" id="13"/>
          <p:cNvGrpSpPr/>
          <p:nvPr/>
        </p:nvGrpSpPr>
        <p:grpSpPr>
          <a:xfrm rot="0">
            <a:off x="10786907" y="6172200"/>
            <a:ext cx="6472393" cy="3086100"/>
            <a:chOff x="0" y="0"/>
            <a:chExt cx="1704663" cy="812800"/>
          </a:xfrm>
        </p:grpSpPr>
        <p:sp>
          <p:nvSpPr>
            <p:cNvPr name="Freeform 14" id="14"/>
            <p:cNvSpPr/>
            <p:nvPr/>
          </p:nvSpPr>
          <p:spPr>
            <a:xfrm flipH="false" flipV="false" rot="0">
              <a:off x="0" y="0"/>
              <a:ext cx="1704663" cy="812800"/>
            </a:xfrm>
            <a:custGeom>
              <a:avLst/>
              <a:gdLst/>
              <a:ahLst/>
              <a:cxnLst/>
              <a:rect r="r" b="b" t="t" l="l"/>
              <a:pathLst>
                <a:path h="812800" w="1704663">
                  <a:moveTo>
                    <a:pt x="61003" y="0"/>
                  </a:moveTo>
                  <a:lnTo>
                    <a:pt x="1643660" y="0"/>
                  </a:lnTo>
                  <a:cubicBezTo>
                    <a:pt x="1659839" y="0"/>
                    <a:pt x="1675355" y="6427"/>
                    <a:pt x="1686796" y="17867"/>
                  </a:cubicBezTo>
                  <a:cubicBezTo>
                    <a:pt x="1698236" y="29308"/>
                    <a:pt x="1704663" y="44824"/>
                    <a:pt x="1704663" y="61003"/>
                  </a:cubicBezTo>
                  <a:lnTo>
                    <a:pt x="1704663" y="751797"/>
                  </a:lnTo>
                  <a:cubicBezTo>
                    <a:pt x="1704663" y="767976"/>
                    <a:pt x="1698236" y="783492"/>
                    <a:pt x="1686796" y="794933"/>
                  </a:cubicBezTo>
                  <a:cubicBezTo>
                    <a:pt x="1675355" y="806373"/>
                    <a:pt x="1659839" y="812800"/>
                    <a:pt x="1643660" y="812800"/>
                  </a:cubicBezTo>
                  <a:lnTo>
                    <a:pt x="61003" y="812800"/>
                  </a:lnTo>
                  <a:cubicBezTo>
                    <a:pt x="44824" y="812800"/>
                    <a:pt x="29308" y="806373"/>
                    <a:pt x="17867" y="794933"/>
                  </a:cubicBezTo>
                  <a:cubicBezTo>
                    <a:pt x="6427" y="783492"/>
                    <a:pt x="0" y="767976"/>
                    <a:pt x="0" y="751797"/>
                  </a:cubicBezTo>
                  <a:lnTo>
                    <a:pt x="0" y="61003"/>
                  </a:lnTo>
                  <a:cubicBezTo>
                    <a:pt x="0" y="44824"/>
                    <a:pt x="6427" y="29308"/>
                    <a:pt x="17867" y="17867"/>
                  </a:cubicBezTo>
                  <a:cubicBezTo>
                    <a:pt x="29308" y="6427"/>
                    <a:pt x="44824" y="0"/>
                    <a:pt x="61003" y="0"/>
                  </a:cubicBezTo>
                  <a:close/>
                </a:path>
              </a:pathLst>
            </a:custGeom>
            <a:solidFill>
              <a:srgbClr val="FFFFFF"/>
            </a:solidFill>
          </p:spPr>
        </p:sp>
        <p:sp>
          <p:nvSpPr>
            <p:cNvPr name="TextBox 15" id="15"/>
            <p:cNvSpPr txBox="true"/>
            <p:nvPr/>
          </p:nvSpPr>
          <p:spPr>
            <a:xfrm>
              <a:off x="0" y="-66675"/>
              <a:ext cx="1704663" cy="879475"/>
            </a:xfrm>
            <a:prstGeom prst="rect">
              <a:avLst/>
            </a:prstGeom>
          </p:spPr>
          <p:txBody>
            <a:bodyPr anchor="ctr" rtlCol="false" tIns="50800" lIns="50800" bIns="50800" rIns="50800"/>
            <a:lstStyle/>
            <a:p>
              <a:pPr algn="l" marL="559180" indent="-279590" lvl="1">
                <a:lnSpc>
                  <a:spcPts val="3625"/>
                </a:lnSpc>
                <a:buFont typeface="Arial"/>
                <a:buChar char="•"/>
              </a:pPr>
              <a:r>
                <a:rPr lang="en-US" sz="2589">
                  <a:solidFill>
                    <a:srgbClr val="000000"/>
                  </a:solidFill>
                  <a:latin typeface="Poppins"/>
                  <a:ea typeface="Poppins"/>
                  <a:cs typeface="Poppins"/>
                  <a:sym typeface="Poppins"/>
                </a:rPr>
                <a:t>Leak Prevention in Fuel Dispensers: Gas stations use automatic shutoff mechanisms to stop the flow of gas during a detected leak.</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2791895" y="3721630"/>
            <a:ext cx="12463166" cy="2557990"/>
          </a:xfrm>
          <a:prstGeom prst="rect">
            <a:avLst/>
          </a:prstGeom>
        </p:spPr>
        <p:txBody>
          <a:bodyPr anchor="t" rtlCol="false" tIns="0" lIns="0" bIns="0" rIns="0">
            <a:spAutoFit/>
          </a:bodyPr>
          <a:lstStyle/>
          <a:p>
            <a:pPr algn="ctr">
              <a:lnSpc>
                <a:spcPts val="20905"/>
              </a:lnSpc>
            </a:pPr>
            <a:r>
              <a:rPr lang="en-US" sz="14932">
                <a:solidFill>
                  <a:srgbClr val="FFFFFF"/>
                </a:solidFill>
                <a:latin typeface="Anton"/>
                <a:ea typeface="Anton"/>
                <a:cs typeface="Anton"/>
                <a:sym typeface="Anton"/>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DAGcyyca7FQ</dc:identifier>
  <dcterms:modified xsi:type="dcterms:W3CDTF">2011-08-01T06:04:30Z</dcterms:modified>
  <cp:revision>1</cp:revision>
  <dc:title>Tech Company</dc:title>
</cp:coreProperties>
</file>