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278" r:id="rId5"/>
    <p:sldId id="280" r:id="rId6"/>
    <p:sldId id="281" r:id="rId7"/>
    <p:sldId id="282" r:id="rId8"/>
    <p:sldId id="283" r:id="rId9"/>
    <p:sldId id="284" r:id="rId10"/>
    <p:sldId id="285" r:id="rId11"/>
    <p:sldId id="286" r:id="rId12"/>
    <p:sldId id="287" r:id="rId13"/>
    <p:sldId id="288" r:id="rId14"/>
    <p:sldId id="28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0" d="100"/>
          <a:sy n="70" d="100"/>
        </p:scale>
        <p:origin x="7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9/28/2023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9/28/2023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9/28/2023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7.jpg"/><Relationship Id="rId5" Type="http://schemas.openxmlformats.org/officeDocument/2006/relationships/hyperlink" Target="mailto:1da20cs051.cs@drait.edu.in" TargetMode="Externa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jeeva132/sentimental-analysis-pf-restaurant-reviews.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6" name="Title 5">
            <a:extLst>
              <a:ext uri="{FF2B5EF4-FFF2-40B4-BE49-F238E27FC236}">
                <a16:creationId xmlns:a16="http://schemas.microsoft.com/office/drawing/2014/main" id="{FF9DBC16-7A5C-764D-52F0-CBE36D58434E}"/>
              </a:ext>
            </a:extLst>
          </p:cNvPr>
          <p:cNvSpPr>
            <a:spLocks noGrp="1"/>
          </p:cNvSpPr>
          <p:nvPr>
            <p:ph type="ctrTitle"/>
          </p:nvPr>
        </p:nvSpPr>
        <p:spPr>
          <a:xfrm>
            <a:off x="1234216" y="196975"/>
            <a:ext cx="9440034" cy="1026544"/>
          </a:xfrm>
        </p:spPr>
        <p:txBody>
          <a:bodyPr/>
          <a:lstStyle/>
          <a:p>
            <a:r>
              <a:rPr lang="en-US" dirty="0">
                <a:solidFill>
                  <a:schemeClr val="bg1"/>
                </a:solidFill>
              </a:rPr>
              <a:t>STUDENT DETAILS</a:t>
            </a:r>
          </a:p>
        </p:txBody>
      </p:sp>
      <p:sp>
        <p:nvSpPr>
          <p:cNvPr id="7" name="TextBox 6">
            <a:extLst>
              <a:ext uri="{FF2B5EF4-FFF2-40B4-BE49-F238E27FC236}">
                <a16:creationId xmlns:a16="http://schemas.microsoft.com/office/drawing/2014/main" id="{B5D26273-7623-2DBF-735F-CF5881464FAA}"/>
              </a:ext>
            </a:extLst>
          </p:cNvPr>
          <p:cNvSpPr txBox="1"/>
          <p:nvPr/>
        </p:nvSpPr>
        <p:spPr>
          <a:xfrm>
            <a:off x="481939" y="1943590"/>
            <a:ext cx="6469039" cy="2936188"/>
          </a:xfrm>
          <a:prstGeom prst="rect">
            <a:avLst/>
          </a:prstGeom>
          <a:noFill/>
        </p:spPr>
        <p:txBody>
          <a:bodyPr wrap="square" rtlCol="0">
            <a:spAutoFit/>
          </a:bodyPr>
          <a:lstStyle/>
          <a:p>
            <a:pPr marL="0" marR="0" lvl="0" indent="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None/>
              <a:tabLst/>
              <a:defRPr/>
            </a:pPr>
            <a:r>
              <a:rPr kumimoji="0" lang="en-GB" sz="1800" b="0" i="0" u="none" strike="noStrike" kern="1200" cap="none" spc="0" normalizeH="0" baseline="0" noProof="0" dirty="0">
                <a:ln>
                  <a:noFill/>
                </a:ln>
                <a:solidFill>
                  <a:schemeClr val="bg1"/>
                </a:solidFill>
                <a:effectLst/>
                <a:uLnTx/>
                <a:uFillTx/>
                <a:latin typeface="Google Sans"/>
                <a:ea typeface="+mn-ea"/>
                <a:cs typeface="+mn-cs"/>
              </a:rPr>
              <a:t>Name: 		              JEEVAN S</a:t>
            </a:r>
          </a:p>
          <a:p>
            <a:pPr marL="0" marR="0" lvl="0" indent="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None/>
              <a:tabLst/>
              <a:defRPr/>
            </a:pPr>
            <a:r>
              <a:rPr kumimoji="0" lang="en-GB" sz="1800" b="0" i="0" u="none" strike="noStrike" kern="1200" cap="none" spc="0" normalizeH="0" baseline="0" noProof="0" dirty="0" err="1">
                <a:ln>
                  <a:noFill/>
                </a:ln>
                <a:solidFill>
                  <a:schemeClr val="bg1"/>
                </a:solidFill>
                <a:effectLst/>
                <a:uLnTx/>
                <a:uFillTx/>
                <a:latin typeface="Google Sans"/>
                <a:ea typeface="+mn-ea"/>
                <a:cs typeface="+mn-cs"/>
              </a:rPr>
              <a:t>Skillsbuild</a:t>
            </a:r>
            <a:r>
              <a:rPr kumimoji="0" lang="en-GB" sz="1800" b="0" i="0" u="none" strike="noStrike" kern="1200" cap="none" spc="0" normalizeH="0" baseline="0" noProof="0" dirty="0">
                <a:ln>
                  <a:noFill/>
                </a:ln>
                <a:solidFill>
                  <a:schemeClr val="bg1"/>
                </a:solidFill>
                <a:effectLst/>
                <a:uLnTx/>
                <a:uFillTx/>
                <a:latin typeface="Google Sans"/>
                <a:ea typeface="+mn-ea"/>
                <a:cs typeface="+mn-cs"/>
              </a:rPr>
              <a:t> Email Id:     </a:t>
            </a:r>
            <a:r>
              <a:rPr kumimoji="0" lang="en-GB" sz="1800" b="0" i="0" u="none" strike="noStrike" kern="1200" cap="none" spc="0" normalizeH="0" baseline="0" noProof="0" dirty="0">
                <a:ln>
                  <a:noFill/>
                </a:ln>
                <a:solidFill>
                  <a:schemeClr val="bg1"/>
                </a:solidFill>
                <a:effectLst/>
                <a:uLnTx/>
                <a:uFillTx/>
                <a:latin typeface="Google Sans"/>
                <a:ea typeface="+mn-ea"/>
                <a:cs typeface="+mn-cs"/>
                <a:hlinkClick r:id="rId5">
                  <a:extLst>
                    <a:ext uri="{A12FA001-AC4F-418D-AE19-62706E023703}">
                      <ahyp:hlinkClr xmlns:ahyp="http://schemas.microsoft.com/office/drawing/2018/hyperlinkcolor" val="tx"/>
                    </a:ext>
                  </a:extLst>
                </a:hlinkClick>
              </a:rPr>
              <a:t>1da20cs051.cs@drait.edu.in</a:t>
            </a:r>
            <a:endParaRPr kumimoji="0" lang="en-GB" sz="1800" b="0" i="0" u="none" strike="noStrike" kern="1200" cap="none" spc="0" normalizeH="0" baseline="0" noProof="0" dirty="0">
              <a:ln>
                <a:noFill/>
              </a:ln>
              <a:solidFill>
                <a:schemeClr val="bg1"/>
              </a:solidFill>
              <a:effectLst/>
              <a:uLnTx/>
              <a:uFillTx/>
              <a:latin typeface="Google Sans"/>
              <a:ea typeface="+mn-ea"/>
              <a:cs typeface="+mn-cs"/>
            </a:endParaRPr>
          </a:p>
          <a:p>
            <a:pPr marL="0" marR="0" lvl="0" indent="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None/>
              <a:tabLst/>
              <a:defRPr/>
            </a:pPr>
            <a:r>
              <a:rPr kumimoji="0" lang="en-GB" sz="1800" b="0" i="0" u="none" strike="noStrike" kern="1200" cap="none" spc="0" normalizeH="0" baseline="0" noProof="0" dirty="0">
                <a:ln>
                  <a:noFill/>
                </a:ln>
                <a:solidFill>
                  <a:schemeClr val="bg1"/>
                </a:solidFill>
                <a:effectLst/>
                <a:uLnTx/>
                <a:uFillTx/>
                <a:latin typeface="Google Sans"/>
                <a:ea typeface="+mn-ea"/>
                <a:cs typeface="+mn-cs"/>
              </a:rPr>
              <a:t>College Name: 	      DR AMBEDKAR INSTITUTE OF TECHNOLOGY</a:t>
            </a:r>
          </a:p>
          <a:p>
            <a:pPr marL="0" marR="0" lvl="0" indent="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None/>
              <a:tabLst/>
              <a:defRPr/>
            </a:pPr>
            <a:r>
              <a:rPr kumimoji="0" lang="en-GB" sz="1800" b="0" i="0" u="none" strike="noStrike" kern="1200" cap="none" spc="0" normalizeH="0" baseline="0" noProof="0" dirty="0">
                <a:ln>
                  <a:noFill/>
                </a:ln>
                <a:solidFill>
                  <a:schemeClr val="bg1"/>
                </a:solidFill>
                <a:effectLst/>
                <a:uLnTx/>
                <a:uFillTx/>
                <a:latin typeface="Google Sans"/>
                <a:ea typeface="+mn-ea"/>
                <a:cs typeface="+mn-cs"/>
              </a:rPr>
              <a:t>College State: 	              </a:t>
            </a:r>
            <a:r>
              <a:rPr lang="en-GB" sz="1800" kern="1200" dirty="0">
                <a:solidFill>
                  <a:schemeClr val="bg1"/>
                </a:solidFill>
                <a:latin typeface="Google Sans"/>
                <a:ea typeface="+mn-ea"/>
                <a:cs typeface="+mn-cs"/>
              </a:rPr>
              <a:t>Karnataka</a:t>
            </a:r>
            <a:endParaRPr kumimoji="0" lang="en-GB" sz="1800" b="0" i="0" u="none" strike="noStrike" kern="1200" cap="none" spc="0" normalizeH="0" baseline="0" noProof="0" dirty="0">
              <a:ln>
                <a:noFill/>
              </a:ln>
              <a:solidFill>
                <a:schemeClr val="bg1"/>
              </a:solidFill>
              <a:effectLst/>
              <a:uLnTx/>
              <a:uFillTx/>
              <a:latin typeface="Google Sans"/>
              <a:ea typeface="+mn-ea"/>
              <a:cs typeface="+mn-cs"/>
            </a:endParaRPr>
          </a:p>
          <a:p>
            <a:pPr marL="0" marR="0" lvl="0" indent="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None/>
              <a:tabLst/>
              <a:defRPr/>
            </a:pPr>
            <a:r>
              <a:rPr kumimoji="0" lang="en-GB" sz="1800" b="0" i="0" u="none" strike="noStrike" kern="1200" cap="none" spc="0" normalizeH="0" baseline="0" noProof="0" dirty="0">
                <a:ln>
                  <a:noFill/>
                </a:ln>
                <a:solidFill>
                  <a:schemeClr val="bg1"/>
                </a:solidFill>
                <a:effectLst/>
                <a:uLnTx/>
                <a:uFillTx/>
                <a:latin typeface="Google Sans"/>
                <a:ea typeface="+mn-ea"/>
                <a:cs typeface="+mn-cs"/>
              </a:rPr>
              <a:t>Domain: 		              Artificial Intelligence</a:t>
            </a:r>
          </a:p>
          <a:p>
            <a:pPr marL="0" marR="0" lvl="0" indent="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None/>
              <a:tabLst/>
              <a:defRPr/>
            </a:pPr>
            <a:r>
              <a:rPr kumimoji="0" lang="en-GB" sz="1800" b="0" i="0" u="none" strike="noStrike" kern="1200" cap="none" spc="0" normalizeH="0" baseline="0" noProof="0" dirty="0">
                <a:ln>
                  <a:noFill/>
                </a:ln>
                <a:solidFill>
                  <a:schemeClr val="bg1"/>
                </a:solidFill>
                <a:effectLst/>
                <a:uLnTx/>
                <a:uFillTx/>
                <a:latin typeface="Google Sans"/>
                <a:ea typeface="+mn-ea"/>
                <a:cs typeface="+mn-cs"/>
              </a:rPr>
              <a:t>Start Date &amp; End Date:   18 Aug 2023 to 30 </a:t>
            </a:r>
            <a:r>
              <a:rPr lang="en-GB" sz="1800" kern="1200" dirty="0">
                <a:solidFill>
                  <a:schemeClr val="bg1"/>
                </a:solidFill>
                <a:latin typeface="Google Sans"/>
                <a:ea typeface="+mn-ea"/>
                <a:cs typeface="+mn-cs"/>
              </a:rPr>
              <a:t>Sep</a:t>
            </a:r>
            <a:r>
              <a:rPr kumimoji="0" lang="en-GB" sz="1800" b="0" i="0" u="none" strike="noStrike" kern="1200" cap="none" spc="0" normalizeH="0" baseline="0" noProof="0" dirty="0">
                <a:ln>
                  <a:noFill/>
                </a:ln>
                <a:solidFill>
                  <a:schemeClr val="bg1"/>
                </a:solidFill>
                <a:effectLst/>
                <a:uLnTx/>
                <a:uFillTx/>
                <a:latin typeface="Google Sans"/>
                <a:ea typeface="+mn-ea"/>
                <a:cs typeface="+mn-cs"/>
              </a:rPr>
              <a:t> 2023</a:t>
            </a:r>
          </a:p>
          <a:p>
            <a:endParaRPr lang="en-US" dirty="0">
              <a:solidFill>
                <a:schemeClr val="bg1"/>
              </a:solidFill>
            </a:endParaRPr>
          </a:p>
        </p:txBody>
      </p:sp>
      <p:sp>
        <p:nvSpPr>
          <p:cNvPr id="9" name="Subtitle 8">
            <a:extLst>
              <a:ext uri="{FF2B5EF4-FFF2-40B4-BE49-F238E27FC236}">
                <a16:creationId xmlns:a16="http://schemas.microsoft.com/office/drawing/2014/main" id="{8F51EB63-93FC-FC60-CE62-E92AF8B9E110}"/>
              </a:ext>
            </a:extLst>
          </p:cNvPr>
          <p:cNvSpPr>
            <a:spLocks noGrp="1"/>
          </p:cNvSpPr>
          <p:nvPr>
            <p:ph type="subTitle" idx="1"/>
          </p:nvPr>
        </p:nvSpPr>
        <p:spPr/>
        <p:txBody>
          <a:bodyPr/>
          <a:lstStyle/>
          <a:p>
            <a:r>
              <a:rPr lang="en-US" dirty="0"/>
              <a:t> </a:t>
            </a:r>
          </a:p>
        </p:txBody>
      </p:sp>
      <p:pic>
        <p:nvPicPr>
          <p:cNvPr id="11" name="Picture 10">
            <a:extLst>
              <a:ext uri="{FF2B5EF4-FFF2-40B4-BE49-F238E27FC236}">
                <a16:creationId xmlns:a16="http://schemas.microsoft.com/office/drawing/2014/main" id="{D3092AA9-143B-E37A-4636-310AC86DB77B}"/>
              </a:ext>
            </a:extLst>
          </p:cNvPr>
          <p:cNvPicPr>
            <a:picLocks noChangeAspect="1"/>
          </p:cNvPicPr>
          <p:nvPr/>
        </p:nvPicPr>
        <p:blipFill>
          <a:blip r:embed="rId6"/>
          <a:stretch>
            <a:fillRect/>
          </a:stretch>
        </p:blipFill>
        <p:spPr>
          <a:xfrm>
            <a:off x="7331174" y="1666617"/>
            <a:ext cx="3490133" cy="3490133"/>
          </a:xfrm>
          <a:prstGeom prst="rect">
            <a:avLst/>
          </a:prstGeom>
        </p:spPr>
      </p:pic>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D059-7DDA-98CD-EEBD-4EA58E3D0711}"/>
              </a:ext>
            </a:extLst>
          </p:cNvPr>
          <p:cNvSpPr>
            <a:spLocks noGrp="1"/>
          </p:cNvSpPr>
          <p:nvPr>
            <p:ph type="title"/>
          </p:nvPr>
        </p:nvSpPr>
        <p:spPr/>
        <p:txBody>
          <a:bodyPr/>
          <a:lstStyle/>
          <a:p>
            <a:r>
              <a:rPr lang="en-US" dirty="0"/>
              <a:t>LINKS</a:t>
            </a:r>
          </a:p>
        </p:txBody>
      </p:sp>
      <p:pic>
        <p:nvPicPr>
          <p:cNvPr id="4" name="Picture 4" descr="CI with GitHub Actions. What is CI? | by Emin Ugar | Orion Innovation  techClub | Medium">
            <a:hlinkClick r:id="rId2"/>
            <a:extLst>
              <a:ext uri="{FF2B5EF4-FFF2-40B4-BE49-F238E27FC236}">
                <a16:creationId xmlns:a16="http://schemas.microsoft.com/office/drawing/2014/main" id="{63DC5EB8-D627-933F-2B96-218E60C0E41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456705" y="2685623"/>
            <a:ext cx="3514725" cy="12954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17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39EE-4F9F-E75B-0E22-08AAC91AC33D}"/>
              </a:ext>
            </a:extLst>
          </p:cNvPr>
          <p:cNvSpPr>
            <a:spLocks noGrp="1"/>
          </p:cNvSpPr>
          <p:nvPr>
            <p:ph type="title"/>
          </p:nvPr>
        </p:nvSpPr>
        <p:spPr>
          <a:xfrm>
            <a:off x="804613" y="2800350"/>
            <a:ext cx="10353762" cy="1257300"/>
          </a:xfrm>
        </p:spPr>
        <p:txBody>
          <a:bodyPr>
            <a:normAutofit/>
          </a:bodyPr>
          <a:lstStyle/>
          <a:p>
            <a:r>
              <a:rPr lang="en-US" sz="8000" dirty="0"/>
              <a:t>THANK YOU </a:t>
            </a:r>
          </a:p>
        </p:txBody>
      </p:sp>
      <p:sp>
        <p:nvSpPr>
          <p:cNvPr id="3" name="Content Placeholder 2">
            <a:extLst>
              <a:ext uri="{FF2B5EF4-FFF2-40B4-BE49-F238E27FC236}">
                <a16:creationId xmlns:a16="http://schemas.microsoft.com/office/drawing/2014/main" id="{007598DC-EF4A-C4BD-AE0E-CD8DC3F4EEE9}"/>
              </a:ext>
            </a:extLst>
          </p:cNvPr>
          <p:cNvSpPr>
            <a:spLocks noGrp="1"/>
          </p:cNvSpPr>
          <p:nvPr>
            <p:ph idx="1"/>
          </p:nvPr>
        </p:nvSpPr>
        <p:spPr/>
        <p:txBody>
          <a:bodyPr/>
          <a:lstStyle/>
          <a:p>
            <a:r>
              <a:rPr lang="en-US" dirty="0"/>
              <a:t> </a:t>
            </a:r>
          </a:p>
        </p:txBody>
      </p:sp>
    </p:spTree>
    <p:extLst>
      <p:ext uri="{BB962C8B-B14F-4D97-AF65-F5344CB8AC3E}">
        <p14:creationId xmlns:p14="http://schemas.microsoft.com/office/powerpoint/2010/main" val="3916290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EF53C-6B5B-3704-FB76-746B9FA77B17}"/>
              </a:ext>
            </a:extLst>
          </p:cNvPr>
          <p:cNvSpPr>
            <a:spLocks noGrp="1"/>
          </p:cNvSpPr>
          <p:nvPr>
            <p:ph type="title"/>
          </p:nvPr>
        </p:nvSpPr>
        <p:spPr/>
        <p:txBody>
          <a:bodyPr>
            <a:normAutofit fontScale="90000"/>
          </a:bodyPr>
          <a:lstStyle/>
          <a:p>
            <a:r>
              <a:rPr lang="en-US" dirty="0"/>
              <a:t>SENTIMENTAL ANALYSIS OF RESTAURANT REVIEWS</a:t>
            </a:r>
          </a:p>
        </p:txBody>
      </p:sp>
      <p:sp>
        <p:nvSpPr>
          <p:cNvPr id="3" name="Content Placeholder 2">
            <a:extLst>
              <a:ext uri="{FF2B5EF4-FFF2-40B4-BE49-F238E27FC236}">
                <a16:creationId xmlns:a16="http://schemas.microsoft.com/office/drawing/2014/main" id="{B84E5330-0D50-2004-514A-691D01CB17D5}"/>
              </a:ext>
            </a:extLst>
          </p:cNvPr>
          <p:cNvSpPr>
            <a:spLocks noGrp="1"/>
          </p:cNvSpPr>
          <p:nvPr>
            <p:ph idx="1"/>
          </p:nvPr>
        </p:nvSpPr>
        <p:spPr/>
        <p:txBody>
          <a:bodyPr>
            <a:normAutofit fontScale="92500"/>
          </a:bodyPr>
          <a:lstStyle/>
          <a:p>
            <a:r>
              <a:rPr lang="en-US" b="0" i="0" dirty="0">
                <a:solidFill>
                  <a:schemeClr val="tx1"/>
                </a:solidFill>
                <a:effectLst/>
                <a:latin typeface="Söhne"/>
              </a:rPr>
              <a:t>Social media exerts significant influence in the realm of restaurants and food businesses. These platforms are harnessed by eateries to promote their offerings, engage with customers, and exhibit their culinary creations. Natural Language Processing (NLP) technology plays a pivotal role in this context. NLP-powered sentiment analysis tools comb through the vast reservoir of food-related content on social media, aiding establishments in comprehending customer feedback. By scrutinizing the sentiments conveyed in food reviews and social media posts, restaurants can glean actionable insights into customer preferences and dislikes, enabling them to customize menus, enhance service, and nurture brand loyalty. Thus, the convergence of social media, gastronomy, and NLP is reshaping how the food industry approaches customer satisfaction and business triumph.</a:t>
            </a:r>
            <a:endParaRPr lang="en-US" dirty="0">
              <a:solidFill>
                <a:schemeClr val="tx1"/>
              </a:solidFill>
            </a:endParaRPr>
          </a:p>
        </p:txBody>
      </p:sp>
    </p:spTree>
    <p:extLst>
      <p:ext uri="{BB962C8B-B14F-4D97-AF65-F5344CB8AC3E}">
        <p14:creationId xmlns:p14="http://schemas.microsoft.com/office/powerpoint/2010/main" val="3737494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8E650-C121-049F-2A25-894E32936577}"/>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5860A57E-F92E-871A-3D85-93644D5FF6FF}"/>
              </a:ext>
            </a:extLst>
          </p:cNvPr>
          <p:cNvSpPr>
            <a:spLocks noGrp="1"/>
          </p:cNvSpPr>
          <p:nvPr>
            <p:ph idx="1"/>
          </p:nvPr>
        </p:nvSpPr>
        <p:spPr/>
        <p:txBody>
          <a:bodyPr>
            <a:normAutofit fontScale="92500"/>
          </a:bodyPr>
          <a:lstStyle/>
          <a:p>
            <a:pPr algn="l"/>
            <a:r>
              <a:rPr lang="en-US" b="0" i="0" dirty="0">
                <a:solidFill>
                  <a:schemeClr val="tx1"/>
                </a:solidFill>
                <a:effectLst/>
                <a:latin typeface="Söhne"/>
              </a:rPr>
              <a:t>discussion. The agenda will encompass essential aspects of the project, including data gathering and preparation, techniques for feature extraction, methods for labeling sentiment, and the process of selecting an appropriate model. We will explore the intricacies of model training and evaluation, with the goal of extracting valuable insights from the sentiment analysis findings.</a:t>
            </a:r>
          </a:p>
          <a:p>
            <a:pPr algn="l"/>
            <a:r>
              <a:rPr lang="en-US" b="0" i="0" dirty="0">
                <a:solidFill>
                  <a:schemeClr val="tx1"/>
                </a:solidFill>
                <a:effectLst/>
                <a:latin typeface="Söhne"/>
              </a:rPr>
              <a:t>Our discussion will also cover future steps, action items, timelines, and open discussions to provide a holistic perspective, promoting collaboration and guaranteeing the advancement of the project. This meeting is designed to guide the project towards actionable outcomes within the restaurant and food service industry.</a:t>
            </a:r>
          </a:p>
          <a:p>
            <a:endParaRPr lang="en-US" dirty="0">
              <a:solidFill>
                <a:schemeClr val="tx1"/>
              </a:solidFill>
            </a:endParaRPr>
          </a:p>
        </p:txBody>
      </p:sp>
    </p:spTree>
    <p:extLst>
      <p:ext uri="{BB962C8B-B14F-4D97-AF65-F5344CB8AC3E}">
        <p14:creationId xmlns:p14="http://schemas.microsoft.com/office/powerpoint/2010/main" val="2545188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47C1-6A77-684F-93DB-F703ED707DC4}"/>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99A07D2D-92BE-1C9D-8BC7-8477F8F73AC0}"/>
              </a:ext>
            </a:extLst>
          </p:cNvPr>
          <p:cNvSpPr>
            <a:spLocks noGrp="1"/>
          </p:cNvSpPr>
          <p:nvPr>
            <p:ph idx="1"/>
          </p:nvPr>
        </p:nvSpPr>
        <p:spPr/>
        <p:txBody>
          <a:bodyPr>
            <a:normAutofit fontScale="92500" lnSpcReduction="10000"/>
          </a:bodyPr>
          <a:lstStyle/>
          <a:p>
            <a:r>
              <a:rPr lang="en-US" b="1" i="0" dirty="0">
                <a:solidFill>
                  <a:schemeClr val="tx1"/>
                </a:solidFill>
                <a:effectLst/>
                <a:latin typeface="Söhne"/>
              </a:rPr>
              <a:t>Purpose:</a:t>
            </a:r>
            <a:r>
              <a:rPr lang="en-US" b="0" i="0" dirty="0">
                <a:solidFill>
                  <a:schemeClr val="tx1"/>
                </a:solidFill>
                <a:effectLst/>
                <a:latin typeface="Söhne"/>
              </a:rPr>
              <a:t> The purpose of this project is to harness the power of Natural Language Processing (NLP) technology to revolutionize customer satisfaction and business performance within the restaurant and food service industry. By employing sentiment analysis on social media and review data, our aim is to extract invaluable insights into customer preferences and critiques. </a:t>
            </a:r>
          </a:p>
          <a:p>
            <a:r>
              <a:rPr lang="en-US" b="1" i="0" dirty="0">
                <a:solidFill>
                  <a:schemeClr val="tx1"/>
                </a:solidFill>
                <a:effectLst/>
                <a:latin typeface="Söhne"/>
              </a:rPr>
              <a:t>Scope:</a:t>
            </a:r>
            <a:r>
              <a:rPr lang="en-US" b="0" i="0" dirty="0">
                <a:solidFill>
                  <a:schemeClr val="tx1"/>
                </a:solidFill>
                <a:effectLst/>
                <a:latin typeface="Söhne"/>
              </a:rPr>
              <a:t> The scope of this project encompasses a multifaceted approach. It begins with the comprehensive collection and meticulous preprocessing of relevant social media and review data linked to restaurants and food businesses. </a:t>
            </a:r>
            <a:endParaRPr lang="en-US" dirty="0">
              <a:solidFill>
                <a:schemeClr val="tx1"/>
              </a:solidFill>
              <a:effectLst/>
              <a:latin typeface="Söhne"/>
            </a:endParaRPr>
          </a:p>
          <a:p>
            <a:r>
              <a:rPr lang="en-US" b="1" i="0" dirty="0">
                <a:solidFill>
                  <a:schemeClr val="tx1"/>
                </a:solidFill>
                <a:effectLst/>
                <a:latin typeface="Söhne"/>
              </a:rPr>
              <a:t>Objectives:</a:t>
            </a:r>
            <a:r>
              <a:rPr lang="en-US" b="0" i="0" dirty="0">
                <a:solidFill>
                  <a:schemeClr val="tx1"/>
                </a:solidFill>
                <a:effectLst/>
                <a:latin typeface="Söhne"/>
              </a:rPr>
              <a:t> Our project's core objectives revolve around data-driven decision-making and synergy among participants</a:t>
            </a:r>
            <a:endParaRPr lang="en-US" dirty="0">
              <a:solidFill>
                <a:schemeClr val="tx1"/>
              </a:solidFill>
            </a:endParaRPr>
          </a:p>
        </p:txBody>
      </p:sp>
    </p:spTree>
    <p:extLst>
      <p:ext uri="{BB962C8B-B14F-4D97-AF65-F5344CB8AC3E}">
        <p14:creationId xmlns:p14="http://schemas.microsoft.com/office/powerpoint/2010/main" val="921773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259E6-4C50-013E-7B31-685105C7A117}"/>
              </a:ext>
            </a:extLst>
          </p:cNvPr>
          <p:cNvSpPr>
            <a:spLocks noGrp="1"/>
          </p:cNvSpPr>
          <p:nvPr>
            <p:ph type="title"/>
          </p:nvPr>
        </p:nvSpPr>
        <p:spPr/>
        <p:txBody>
          <a:bodyPr/>
          <a:lstStyle/>
          <a:p>
            <a:r>
              <a:rPr lang="en-US" dirty="0"/>
              <a:t>WHO ARE THE USERS?</a:t>
            </a:r>
          </a:p>
        </p:txBody>
      </p:sp>
      <p:sp>
        <p:nvSpPr>
          <p:cNvPr id="3" name="Content Placeholder 2">
            <a:extLst>
              <a:ext uri="{FF2B5EF4-FFF2-40B4-BE49-F238E27FC236}">
                <a16:creationId xmlns:a16="http://schemas.microsoft.com/office/drawing/2014/main" id="{EBEF077D-42BC-1AAB-1B0D-5457A3BC861B}"/>
              </a:ext>
            </a:extLst>
          </p:cNvPr>
          <p:cNvSpPr>
            <a:spLocks noGrp="1"/>
          </p:cNvSpPr>
          <p:nvPr>
            <p:ph idx="1"/>
          </p:nvPr>
        </p:nvSpPr>
        <p:spPr>
          <a:xfrm>
            <a:off x="913795" y="2076450"/>
            <a:ext cx="10353762" cy="4403863"/>
          </a:xfrm>
        </p:spPr>
        <p:txBody>
          <a:bodyPr>
            <a:normAutofit fontScale="77500" lnSpcReduction="20000"/>
          </a:bodyPr>
          <a:lstStyle/>
          <a:p>
            <a:pPr algn="l">
              <a:buFont typeface="+mj-lt"/>
              <a:buAutoNum type="arabicPeriod"/>
            </a:pPr>
            <a:r>
              <a:rPr lang="en-US" b="1" i="0" dirty="0">
                <a:solidFill>
                  <a:schemeClr val="tx1"/>
                </a:solidFill>
                <a:effectLst/>
                <a:latin typeface="Söhne"/>
              </a:rPr>
              <a:t>Restaurant Owners/Managers:</a:t>
            </a:r>
            <a:r>
              <a:rPr lang="en-US" b="0" i="0" dirty="0">
                <a:solidFill>
                  <a:schemeClr val="tx1"/>
                </a:solidFill>
                <a:effectLst/>
                <a:latin typeface="Söhne"/>
              </a:rPr>
              <a:t> Restaurant owners and managers can utilize the sentiment analysis insights to tailor their menus, improve customer service, and enhance the overall dining experience based on customer feedback.</a:t>
            </a:r>
          </a:p>
          <a:p>
            <a:pPr algn="l">
              <a:buFont typeface="+mj-lt"/>
              <a:buAutoNum type="arabicPeriod"/>
            </a:pPr>
            <a:r>
              <a:rPr lang="en-US" b="1" i="0" dirty="0">
                <a:solidFill>
                  <a:schemeClr val="tx1"/>
                </a:solidFill>
                <a:effectLst/>
                <a:latin typeface="Söhne"/>
              </a:rPr>
              <a:t>Food Critics/Reviewers:</a:t>
            </a:r>
            <a:r>
              <a:rPr lang="en-US" b="0" i="0" dirty="0">
                <a:solidFill>
                  <a:schemeClr val="tx1"/>
                </a:solidFill>
                <a:effectLst/>
                <a:latin typeface="Söhne"/>
              </a:rPr>
              <a:t> Food critics and reviewers can benefit from the project by gaining a deeper understanding of public sentiment, which can inform their reviews and recommendations.</a:t>
            </a:r>
          </a:p>
          <a:p>
            <a:pPr algn="l">
              <a:buFont typeface="+mj-lt"/>
              <a:buAutoNum type="arabicPeriod"/>
            </a:pPr>
            <a:r>
              <a:rPr lang="en-US" b="1" i="0" dirty="0">
                <a:solidFill>
                  <a:schemeClr val="tx1"/>
                </a:solidFill>
                <a:effectLst/>
                <a:latin typeface="Söhne"/>
              </a:rPr>
              <a:t>Marketing Teams:</a:t>
            </a:r>
            <a:r>
              <a:rPr lang="en-US" b="0" i="0" dirty="0">
                <a:solidFill>
                  <a:schemeClr val="tx1"/>
                </a:solidFill>
                <a:effectLst/>
                <a:latin typeface="Söhne"/>
              </a:rPr>
              <a:t> Marketing teams within food businesses can use sentiment analysis to refine their marketing strategies and campaigns, focusing on aspects that resonate positively with customers.</a:t>
            </a:r>
          </a:p>
          <a:p>
            <a:pPr algn="l">
              <a:buFont typeface="+mj-lt"/>
              <a:buAutoNum type="arabicPeriod"/>
            </a:pPr>
            <a:r>
              <a:rPr lang="en-US" b="1" i="0" dirty="0">
                <a:solidFill>
                  <a:schemeClr val="tx1"/>
                </a:solidFill>
                <a:effectLst/>
                <a:latin typeface="Söhne"/>
              </a:rPr>
              <a:t>Data Analysts:</a:t>
            </a:r>
            <a:r>
              <a:rPr lang="en-US" b="0" i="0" dirty="0">
                <a:solidFill>
                  <a:schemeClr val="tx1"/>
                </a:solidFill>
                <a:effectLst/>
                <a:latin typeface="Söhne"/>
              </a:rPr>
              <a:t> Data analysts can leverage the project's data collection and analysis methods to extract valuable insights, helping restaurants make data-driven decisions.</a:t>
            </a:r>
          </a:p>
          <a:p>
            <a:pPr algn="l">
              <a:buFont typeface="+mj-lt"/>
              <a:buAutoNum type="arabicPeriod"/>
            </a:pPr>
            <a:r>
              <a:rPr lang="en-US" b="1" i="0" dirty="0">
                <a:solidFill>
                  <a:schemeClr val="tx1"/>
                </a:solidFill>
                <a:effectLst/>
                <a:latin typeface="Söhne"/>
              </a:rPr>
              <a:t>Customers:</a:t>
            </a:r>
            <a:r>
              <a:rPr lang="en-US" b="0" i="0" dirty="0">
                <a:solidFill>
                  <a:schemeClr val="tx1"/>
                </a:solidFill>
                <a:effectLst/>
                <a:latin typeface="Söhne"/>
              </a:rPr>
              <a:t> Customers can indirectly benefit from the project as restaurants make improvements based on their feedback, leading to better dining experiences.</a:t>
            </a:r>
          </a:p>
          <a:p>
            <a:pPr algn="l">
              <a:buFont typeface="+mj-lt"/>
              <a:buAutoNum type="arabicPeriod"/>
            </a:pPr>
            <a:r>
              <a:rPr lang="en-US" b="1" i="0" dirty="0">
                <a:solidFill>
                  <a:schemeClr val="tx1"/>
                </a:solidFill>
                <a:effectLst/>
                <a:latin typeface="Söhne"/>
              </a:rPr>
              <a:t>Investors:</a:t>
            </a:r>
            <a:r>
              <a:rPr lang="en-US" b="0" i="0" dirty="0">
                <a:solidFill>
                  <a:schemeClr val="tx1"/>
                </a:solidFill>
                <a:effectLst/>
                <a:latin typeface="Söhne"/>
              </a:rPr>
              <a:t> Investors in the restaurant and food service industry can use sentiment analysis results to make informed decisions regarding potential investments and portfolio management.</a:t>
            </a:r>
          </a:p>
          <a:p>
            <a:endParaRPr lang="en-US" dirty="0">
              <a:solidFill>
                <a:schemeClr val="tx1"/>
              </a:solidFill>
            </a:endParaRPr>
          </a:p>
        </p:txBody>
      </p:sp>
    </p:spTree>
    <p:extLst>
      <p:ext uri="{BB962C8B-B14F-4D97-AF65-F5344CB8AC3E}">
        <p14:creationId xmlns:p14="http://schemas.microsoft.com/office/powerpoint/2010/main" val="784192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EEF60-AE0B-D6D0-E018-CE5FDF927A53}"/>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C982F97E-4372-E77D-63B5-25191A65B978}"/>
              </a:ext>
            </a:extLst>
          </p:cNvPr>
          <p:cNvSpPr>
            <a:spLocks noGrp="1"/>
          </p:cNvSpPr>
          <p:nvPr>
            <p:ph idx="1"/>
          </p:nvPr>
        </p:nvSpPr>
        <p:spPr/>
        <p:txBody>
          <a:bodyPr/>
          <a:lstStyle/>
          <a:p>
            <a:r>
              <a:rPr lang="en-US" b="0" i="0" dirty="0">
                <a:solidFill>
                  <a:schemeClr val="tx1"/>
                </a:solidFill>
                <a:effectLst/>
                <a:latin typeface="Söhne"/>
              </a:rPr>
              <a:t>In the context of Natural Language Processing (NLP), the assessment of restaurant reviews, spanning the spectrum from glowing to critical, assumes a pivotal role. In the case of favorable reviews, NLP algorithms demonstrate their expertise by discerning and categorizing them through sentiment analysis, effectively pinpointing content characterized by positive sentiment. These algorithms exhibit proficiency in identifying recurring keywords and phrases employed by patrons to articulate their contentment. Additionally, NLP techniques can be employed for predictive analysis, forecasting high ratings by scrutinizing the textual elements of these positive reviews.</a:t>
            </a:r>
            <a:endParaRPr lang="en-US" dirty="0">
              <a:solidFill>
                <a:schemeClr val="tx1"/>
              </a:solidFill>
            </a:endParaRPr>
          </a:p>
        </p:txBody>
      </p:sp>
    </p:spTree>
    <p:extLst>
      <p:ext uri="{BB962C8B-B14F-4D97-AF65-F5344CB8AC3E}">
        <p14:creationId xmlns:p14="http://schemas.microsoft.com/office/powerpoint/2010/main" val="2706418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1FB45-F79D-4414-F695-0BB01EFBD7B9}"/>
              </a:ext>
            </a:extLst>
          </p:cNvPr>
          <p:cNvSpPr>
            <a:spLocks noGrp="1"/>
          </p:cNvSpPr>
          <p:nvPr>
            <p:ph type="title"/>
          </p:nvPr>
        </p:nvSpPr>
        <p:spPr/>
        <p:txBody>
          <a:bodyPr/>
          <a:lstStyle/>
          <a:p>
            <a:r>
              <a:rPr lang="en-US" dirty="0"/>
              <a:t>CUSTOMIZATION</a:t>
            </a:r>
          </a:p>
        </p:txBody>
      </p:sp>
      <p:sp>
        <p:nvSpPr>
          <p:cNvPr id="3" name="Content Placeholder 2">
            <a:extLst>
              <a:ext uri="{FF2B5EF4-FFF2-40B4-BE49-F238E27FC236}">
                <a16:creationId xmlns:a16="http://schemas.microsoft.com/office/drawing/2014/main" id="{9B058179-51B0-123F-32D6-AA6ED905A2D4}"/>
              </a:ext>
            </a:extLst>
          </p:cNvPr>
          <p:cNvSpPr>
            <a:spLocks noGrp="1"/>
          </p:cNvSpPr>
          <p:nvPr>
            <p:ph idx="1"/>
          </p:nvPr>
        </p:nvSpPr>
        <p:spPr/>
        <p:txBody>
          <a:bodyPr/>
          <a:lstStyle/>
          <a:p>
            <a:r>
              <a:rPr lang="en-US" b="0" i="0" dirty="0">
                <a:solidFill>
                  <a:schemeClr val="tx1"/>
                </a:solidFill>
                <a:effectLst/>
                <a:latin typeface="Söhne"/>
              </a:rPr>
              <a:t>Versatile </a:t>
            </a:r>
          </a:p>
          <a:p>
            <a:r>
              <a:rPr lang="en-US" b="0" i="0" dirty="0">
                <a:solidFill>
                  <a:schemeClr val="tx1"/>
                </a:solidFill>
                <a:effectLst/>
                <a:latin typeface="Söhne"/>
              </a:rPr>
              <a:t>Expandable </a:t>
            </a:r>
          </a:p>
          <a:p>
            <a:r>
              <a:rPr lang="en-US" b="0" i="0" dirty="0">
                <a:solidFill>
                  <a:schemeClr val="tx1"/>
                </a:solidFill>
                <a:effectLst/>
                <a:latin typeface="Söhne"/>
              </a:rPr>
              <a:t>Significantly High Rate </a:t>
            </a:r>
          </a:p>
          <a:p>
            <a:r>
              <a:rPr lang="en-US" b="0" i="0" dirty="0">
                <a:solidFill>
                  <a:schemeClr val="tx1"/>
                </a:solidFill>
                <a:effectLst/>
                <a:latin typeface="Söhne"/>
              </a:rPr>
              <a:t>Enhanced Precision </a:t>
            </a:r>
          </a:p>
          <a:p>
            <a:r>
              <a:rPr lang="en-US" b="0" i="0" dirty="0">
                <a:solidFill>
                  <a:schemeClr val="tx1"/>
                </a:solidFill>
                <a:effectLst/>
                <a:latin typeface="Söhne"/>
              </a:rPr>
              <a:t>Volume of Feedback </a:t>
            </a:r>
          </a:p>
          <a:p>
            <a:r>
              <a:rPr lang="en-US" b="0" i="0" dirty="0">
                <a:solidFill>
                  <a:schemeClr val="tx1"/>
                </a:solidFill>
                <a:effectLst/>
                <a:latin typeface="Söhne"/>
              </a:rPr>
              <a:t>Precision</a:t>
            </a:r>
            <a:endParaRPr lang="en-US" dirty="0">
              <a:solidFill>
                <a:schemeClr val="tx1"/>
              </a:solidFill>
            </a:endParaRPr>
          </a:p>
        </p:txBody>
      </p:sp>
    </p:spTree>
    <p:extLst>
      <p:ext uri="{BB962C8B-B14F-4D97-AF65-F5344CB8AC3E}">
        <p14:creationId xmlns:p14="http://schemas.microsoft.com/office/powerpoint/2010/main" val="2399707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E0774-107C-811A-D45D-4A7199A5BFF9}"/>
              </a:ext>
            </a:extLst>
          </p:cNvPr>
          <p:cNvSpPr>
            <a:spLocks noGrp="1"/>
          </p:cNvSpPr>
          <p:nvPr>
            <p:ph type="title"/>
          </p:nvPr>
        </p:nvSpPr>
        <p:spPr>
          <a:xfrm>
            <a:off x="913795" y="438151"/>
            <a:ext cx="10353762" cy="1257300"/>
          </a:xfrm>
        </p:spPr>
        <p:txBody>
          <a:bodyPr/>
          <a:lstStyle/>
          <a:p>
            <a:r>
              <a:rPr lang="en-US" dirty="0"/>
              <a:t>MODELING</a:t>
            </a:r>
          </a:p>
        </p:txBody>
      </p:sp>
      <p:sp>
        <p:nvSpPr>
          <p:cNvPr id="3" name="Content Placeholder 2">
            <a:extLst>
              <a:ext uri="{FF2B5EF4-FFF2-40B4-BE49-F238E27FC236}">
                <a16:creationId xmlns:a16="http://schemas.microsoft.com/office/drawing/2014/main" id="{90E1CD17-8B70-EF61-517F-2BF450D4C4CA}"/>
              </a:ext>
            </a:extLst>
          </p:cNvPr>
          <p:cNvSpPr>
            <a:spLocks noGrp="1"/>
          </p:cNvSpPr>
          <p:nvPr>
            <p:ph idx="1"/>
          </p:nvPr>
        </p:nvSpPr>
        <p:spPr>
          <a:xfrm>
            <a:off x="913795" y="2076450"/>
            <a:ext cx="6732709" cy="4112315"/>
          </a:xfrm>
        </p:spPr>
        <p:txBody>
          <a:bodyPr>
            <a:normAutofit fontScale="92500"/>
          </a:bodyPr>
          <a:lstStyle/>
          <a:p>
            <a:pPr algn="l">
              <a:buFont typeface="+mj-lt"/>
              <a:buAutoNum type="arabicPeriod"/>
            </a:pPr>
            <a:r>
              <a:rPr lang="en-US" sz="1600" b="1" i="0" dirty="0">
                <a:solidFill>
                  <a:schemeClr val="tx1"/>
                </a:solidFill>
                <a:effectLst/>
                <a:latin typeface="Söhne"/>
              </a:rPr>
              <a:t>Naïve Bayes:</a:t>
            </a:r>
            <a:r>
              <a:rPr lang="en-US" sz="1600" b="0" i="0" dirty="0">
                <a:solidFill>
                  <a:schemeClr val="tx1"/>
                </a:solidFill>
                <a:effectLst/>
                <a:latin typeface="Söhne"/>
              </a:rPr>
              <a:t> This straightforward probabilistic model proves efficient and excels in text classification duties, such as sentiment analysis. Its simplicity is an advantage, and it shines in binary sentiment classification tasks, effectively discerning between positive and negative sentiments.</a:t>
            </a:r>
          </a:p>
          <a:p>
            <a:pPr algn="l">
              <a:buFont typeface="+mj-lt"/>
              <a:buAutoNum type="arabicPeriod"/>
            </a:pPr>
            <a:r>
              <a:rPr lang="en-US" sz="1600" b="1" i="0" dirty="0">
                <a:solidFill>
                  <a:schemeClr val="tx1"/>
                </a:solidFill>
                <a:effectLst/>
                <a:latin typeface="Söhne"/>
              </a:rPr>
              <a:t>Logistic Regression:</a:t>
            </a:r>
            <a:r>
              <a:rPr lang="en-US" sz="1600" b="0" i="0" dirty="0">
                <a:solidFill>
                  <a:schemeClr val="tx1"/>
                </a:solidFill>
                <a:effectLst/>
                <a:latin typeface="Söhne"/>
              </a:rPr>
              <a:t> Logistic regression, a linear model, finds utility in sentiment analysis. Its ease of implementation makes it an attractive choice, capable of handling both binary and multiclass sentiment classification with clarity.</a:t>
            </a:r>
          </a:p>
          <a:p>
            <a:pPr algn="l">
              <a:buFont typeface="+mj-lt"/>
              <a:buAutoNum type="arabicPeriod"/>
            </a:pPr>
            <a:r>
              <a:rPr lang="en-US" sz="1600" b="1" i="0" dirty="0">
                <a:solidFill>
                  <a:schemeClr val="tx1"/>
                </a:solidFill>
                <a:effectLst/>
                <a:latin typeface="Söhne"/>
              </a:rPr>
              <a:t>Support Vector Machines (SVM):</a:t>
            </a:r>
            <a:r>
              <a:rPr lang="en-US" sz="1600" b="0" i="0" dirty="0">
                <a:solidFill>
                  <a:schemeClr val="tx1"/>
                </a:solidFill>
                <a:effectLst/>
                <a:latin typeface="Söhne"/>
              </a:rPr>
              <a:t> SVMs represent a potent tool in text classification, including sentiment analysis. These machines excel by identifying a hyperplane that optimally segregates data into distinct sentiment categories, making them valuable for intricate sentiment classification tasks.</a:t>
            </a:r>
          </a:p>
          <a:p>
            <a:pPr algn="l">
              <a:buFont typeface="+mj-lt"/>
              <a:buAutoNum type="arabicPeriod"/>
            </a:pPr>
            <a:r>
              <a:rPr lang="en-US" sz="1600" b="1" i="0" dirty="0">
                <a:solidFill>
                  <a:schemeClr val="tx1"/>
                </a:solidFill>
                <a:effectLst/>
                <a:latin typeface="Söhne"/>
              </a:rPr>
              <a:t>Decision Trees and Random Forests:</a:t>
            </a:r>
            <a:r>
              <a:rPr lang="en-US" sz="1600" b="0" i="0" dirty="0">
                <a:solidFill>
                  <a:schemeClr val="tx1"/>
                </a:solidFill>
                <a:effectLst/>
                <a:latin typeface="Söhne"/>
              </a:rPr>
              <a:t> Decision trees and their ensemble counterpart, random forests, find application in sentiment analysis. Random forests, in particular, are adept at mitigating overfitting issues.</a:t>
            </a:r>
            <a:endParaRPr lang="en-US" sz="1600" dirty="0">
              <a:solidFill>
                <a:schemeClr val="tx1"/>
              </a:solidFill>
            </a:endParaRPr>
          </a:p>
        </p:txBody>
      </p:sp>
      <p:pic>
        <p:nvPicPr>
          <p:cNvPr id="5" name="Picture 4">
            <a:extLst>
              <a:ext uri="{FF2B5EF4-FFF2-40B4-BE49-F238E27FC236}">
                <a16:creationId xmlns:a16="http://schemas.microsoft.com/office/drawing/2014/main" id="{D15B20F8-0CFD-BE2A-A90C-B8BCD832E00E}"/>
              </a:ext>
            </a:extLst>
          </p:cNvPr>
          <p:cNvPicPr>
            <a:picLocks noChangeAspect="1"/>
          </p:cNvPicPr>
          <p:nvPr/>
        </p:nvPicPr>
        <p:blipFill rotWithShape="1">
          <a:blip r:embed="rId2"/>
          <a:srcRect l="21088" t="22644" r="43912" b="2067"/>
          <a:stretch/>
        </p:blipFill>
        <p:spPr>
          <a:xfrm>
            <a:off x="7646504" y="1366639"/>
            <a:ext cx="4267200" cy="5160875"/>
          </a:xfrm>
          <a:prstGeom prst="rect">
            <a:avLst/>
          </a:prstGeom>
        </p:spPr>
      </p:pic>
    </p:spTree>
    <p:extLst>
      <p:ext uri="{BB962C8B-B14F-4D97-AF65-F5344CB8AC3E}">
        <p14:creationId xmlns:p14="http://schemas.microsoft.com/office/powerpoint/2010/main" val="196496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3B326-6376-E487-F662-4977DBFB581A}"/>
              </a:ext>
            </a:extLst>
          </p:cNvPr>
          <p:cNvSpPr>
            <a:spLocks noGrp="1"/>
          </p:cNvSpPr>
          <p:nvPr>
            <p:ph type="title"/>
          </p:nvPr>
        </p:nvSpPr>
        <p:spPr/>
        <p:txBody>
          <a:bodyPr/>
          <a:lstStyle/>
          <a:p>
            <a:r>
              <a:rPr lang="en-US" dirty="0"/>
              <a:t>RESULTS</a:t>
            </a:r>
          </a:p>
        </p:txBody>
      </p:sp>
      <p:pic>
        <p:nvPicPr>
          <p:cNvPr id="5" name="Content Placeholder 4">
            <a:extLst>
              <a:ext uri="{FF2B5EF4-FFF2-40B4-BE49-F238E27FC236}">
                <a16:creationId xmlns:a16="http://schemas.microsoft.com/office/drawing/2014/main" id="{D121DDFD-C75E-4CD4-9E61-0A1B48967329}"/>
              </a:ext>
            </a:extLst>
          </p:cNvPr>
          <p:cNvPicPr>
            <a:picLocks noGrp="1" noChangeAspect="1"/>
          </p:cNvPicPr>
          <p:nvPr>
            <p:ph idx="1"/>
          </p:nvPr>
        </p:nvPicPr>
        <p:blipFill rotWithShape="1">
          <a:blip r:embed="rId2"/>
          <a:srcRect l="14170" t="20446" r="8410" b="7492"/>
          <a:stretch/>
        </p:blipFill>
        <p:spPr>
          <a:xfrm>
            <a:off x="2345636" y="1497495"/>
            <a:ext cx="7805530" cy="3299792"/>
          </a:xfrm>
        </p:spPr>
      </p:pic>
      <p:sp>
        <p:nvSpPr>
          <p:cNvPr id="6" name="TextBox 5">
            <a:extLst>
              <a:ext uri="{FF2B5EF4-FFF2-40B4-BE49-F238E27FC236}">
                <a16:creationId xmlns:a16="http://schemas.microsoft.com/office/drawing/2014/main" id="{D21937E6-7E30-084C-93E4-2A2045A00C6E}"/>
              </a:ext>
            </a:extLst>
          </p:cNvPr>
          <p:cNvSpPr txBox="1"/>
          <p:nvPr/>
        </p:nvSpPr>
        <p:spPr>
          <a:xfrm>
            <a:off x="1298713" y="5791200"/>
            <a:ext cx="9554817" cy="369332"/>
          </a:xfrm>
          <a:prstGeom prst="rect">
            <a:avLst/>
          </a:prstGeom>
          <a:noFill/>
        </p:spPr>
        <p:txBody>
          <a:bodyPr wrap="square" rtlCol="0">
            <a:spAutoFit/>
          </a:bodyPr>
          <a:lstStyle/>
          <a:p>
            <a:pPr algn="l"/>
            <a:r>
              <a:rPr lang="en-US" b="1" i="0" dirty="0">
                <a:solidFill>
                  <a:schemeClr val="tx1"/>
                </a:solidFill>
                <a:effectLst/>
                <a:latin typeface="Söhne"/>
              </a:rPr>
              <a:t>Based on our results for 7 inputs we get positive feedback of 75%</a:t>
            </a:r>
            <a:r>
              <a:rPr lang="en-US" dirty="0">
                <a:solidFill>
                  <a:schemeClr val="tx1"/>
                </a:solidFill>
                <a:latin typeface="Söhne"/>
              </a:rPr>
              <a:t>  </a:t>
            </a:r>
            <a:r>
              <a:rPr lang="en-US" b="1" dirty="0">
                <a:solidFill>
                  <a:schemeClr val="tx1"/>
                </a:solidFill>
                <a:latin typeface="Söhne"/>
              </a:rPr>
              <a:t>and </a:t>
            </a:r>
            <a:r>
              <a:rPr lang="en-US" b="1" dirty="0" err="1">
                <a:solidFill>
                  <a:schemeClr val="tx1"/>
                </a:solidFill>
                <a:latin typeface="Söhne"/>
              </a:rPr>
              <a:t>Negetive</a:t>
            </a:r>
            <a:r>
              <a:rPr lang="en-US" b="1" dirty="0">
                <a:solidFill>
                  <a:schemeClr val="tx1"/>
                </a:solidFill>
                <a:latin typeface="Söhne"/>
              </a:rPr>
              <a:t> feedback of 25%</a:t>
            </a:r>
            <a:endParaRPr lang="en-US" dirty="0">
              <a:solidFill>
                <a:schemeClr val="tx1"/>
              </a:solidFill>
              <a:latin typeface="Söhne"/>
            </a:endParaRPr>
          </a:p>
        </p:txBody>
      </p:sp>
    </p:spTree>
    <p:extLst>
      <p:ext uri="{BB962C8B-B14F-4D97-AF65-F5344CB8AC3E}">
        <p14:creationId xmlns:p14="http://schemas.microsoft.com/office/powerpoint/2010/main" val="27792862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{4F0F42AA-D7DC-45E9-95F2-49AFE8852B85}tf55705232_win32</Template>
  <TotalTime>22</TotalTime>
  <Words>898</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Google Sans</vt:lpstr>
      <vt:lpstr>Goudy Old Style</vt:lpstr>
      <vt:lpstr>Söhne</vt:lpstr>
      <vt:lpstr>Wingdings 2</vt:lpstr>
      <vt:lpstr>SlateVTI</vt:lpstr>
      <vt:lpstr>STUDENT DETAILS</vt:lpstr>
      <vt:lpstr>SENTIMENTAL ANALYSIS OF RESTAURANT REVIEWS</vt:lpstr>
      <vt:lpstr>AGENDA</vt:lpstr>
      <vt:lpstr>Project Overview</vt:lpstr>
      <vt:lpstr>WHO ARE THE USERS?</vt:lpstr>
      <vt:lpstr>SOLUTION</vt:lpstr>
      <vt:lpstr>CUSTOMIZATION</vt:lpstr>
      <vt:lpstr>MODELING</vt:lpstr>
      <vt:lpstr>RESULTS</vt:lpstr>
      <vt:lpstr>LINKS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DETAILS</dc:title>
  <dc:creator>jeevan S</dc:creator>
  <cp:lastModifiedBy>jeevan S</cp:lastModifiedBy>
  <cp:revision>1</cp:revision>
  <dcterms:created xsi:type="dcterms:W3CDTF">2023-09-28T07:28:07Z</dcterms:created>
  <dcterms:modified xsi:type="dcterms:W3CDTF">2023-09-28T07:50:55Z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