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a19da33f1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a19da33f1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a19da33f1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a19da33f1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a19da33f1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a19da33f1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a19da33f1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a19da33f1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c99e594f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c99e594f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d611a361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d611a36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bbf4709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bbf4709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bbf4709a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bbf4709a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a19da33f1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a19da33f1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a19da33f1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a19da33f1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a19da33f1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a19da33f1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bbf4709a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bbf4709a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a19da33f1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a19da33f1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a19da33f1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a19da33f1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a19da33f1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a19da33f1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a19da33f1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a19da33f1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82" name="Shape 82"/>
        <p:cNvGrpSpPr/>
        <p:nvPr/>
      </p:nvGrpSpPr>
      <p:grpSpPr>
        <a:xfrm>
          <a:off x="0" y="0"/>
          <a:ext cx="0" cy="0"/>
          <a:chOff x="0" y="0"/>
          <a:chExt cx="0" cy="0"/>
        </a:xfrm>
      </p:grpSpPr>
      <p:sp>
        <p:nvSpPr>
          <p:cNvPr id="83" name="Google Shape;83;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2140800" y="3781876"/>
            <a:ext cx="4862400" cy="12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2140800" y="1237413"/>
            <a:ext cx="4862400" cy="12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ph type="title"/>
          </p:nvPr>
        </p:nvSpPr>
        <p:spPr>
          <a:xfrm>
            <a:off x="2140800" y="1630500"/>
            <a:ext cx="4862400" cy="18825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rgbClr val="0D47A1"/>
              </a:buClr>
              <a:buSzPts val="4000"/>
              <a:buNone/>
              <a:defRPr b="1" sz="4000">
                <a:solidFill>
                  <a:schemeClr val="lt2"/>
                </a:solidFill>
              </a:defRPr>
            </a:lvl1pPr>
            <a:lvl2pPr lvl="1" algn="ctr">
              <a:lnSpc>
                <a:spcPct val="100000"/>
              </a:lnSpc>
              <a:spcBef>
                <a:spcPts val="0"/>
              </a:spcBef>
              <a:spcAft>
                <a:spcPts val="0"/>
              </a:spcAft>
              <a:buClr>
                <a:srgbClr val="0D47A1"/>
              </a:buClr>
              <a:buSzPts val="4000"/>
              <a:buNone/>
              <a:defRPr b="1" sz="4000">
                <a:solidFill>
                  <a:schemeClr val="lt2"/>
                </a:solidFill>
              </a:defRPr>
            </a:lvl2pPr>
            <a:lvl3pPr lvl="2" algn="ctr">
              <a:lnSpc>
                <a:spcPct val="100000"/>
              </a:lnSpc>
              <a:spcBef>
                <a:spcPts val="0"/>
              </a:spcBef>
              <a:spcAft>
                <a:spcPts val="0"/>
              </a:spcAft>
              <a:buClr>
                <a:srgbClr val="0D47A1"/>
              </a:buClr>
              <a:buSzPts val="4000"/>
              <a:buNone/>
              <a:defRPr b="1" sz="4000">
                <a:solidFill>
                  <a:schemeClr val="lt2"/>
                </a:solidFill>
              </a:defRPr>
            </a:lvl3pPr>
            <a:lvl4pPr lvl="3" algn="ctr">
              <a:lnSpc>
                <a:spcPct val="100000"/>
              </a:lnSpc>
              <a:spcBef>
                <a:spcPts val="0"/>
              </a:spcBef>
              <a:spcAft>
                <a:spcPts val="0"/>
              </a:spcAft>
              <a:buClr>
                <a:srgbClr val="0D47A1"/>
              </a:buClr>
              <a:buSzPts val="4000"/>
              <a:buNone/>
              <a:defRPr b="1" sz="4000">
                <a:solidFill>
                  <a:schemeClr val="lt2"/>
                </a:solidFill>
              </a:defRPr>
            </a:lvl4pPr>
            <a:lvl5pPr lvl="4" algn="ctr">
              <a:lnSpc>
                <a:spcPct val="100000"/>
              </a:lnSpc>
              <a:spcBef>
                <a:spcPts val="0"/>
              </a:spcBef>
              <a:spcAft>
                <a:spcPts val="0"/>
              </a:spcAft>
              <a:buClr>
                <a:srgbClr val="0D47A1"/>
              </a:buClr>
              <a:buSzPts val="4000"/>
              <a:buNone/>
              <a:defRPr b="1" sz="4000">
                <a:solidFill>
                  <a:schemeClr val="lt2"/>
                </a:solidFill>
              </a:defRPr>
            </a:lvl5pPr>
            <a:lvl6pPr lvl="5" algn="ctr">
              <a:lnSpc>
                <a:spcPct val="100000"/>
              </a:lnSpc>
              <a:spcBef>
                <a:spcPts val="0"/>
              </a:spcBef>
              <a:spcAft>
                <a:spcPts val="0"/>
              </a:spcAft>
              <a:buClr>
                <a:srgbClr val="0D47A1"/>
              </a:buClr>
              <a:buSzPts val="4000"/>
              <a:buNone/>
              <a:defRPr b="1" sz="4000">
                <a:solidFill>
                  <a:schemeClr val="lt2"/>
                </a:solidFill>
              </a:defRPr>
            </a:lvl6pPr>
            <a:lvl7pPr lvl="6" algn="ctr">
              <a:lnSpc>
                <a:spcPct val="100000"/>
              </a:lnSpc>
              <a:spcBef>
                <a:spcPts val="0"/>
              </a:spcBef>
              <a:spcAft>
                <a:spcPts val="0"/>
              </a:spcAft>
              <a:buClr>
                <a:srgbClr val="0D47A1"/>
              </a:buClr>
              <a:buSzPts val="4000"/>
              <a:buNone/>
              <a:defRPr b="1" sz="4000">
                <a:solidFill>
                  <a:schemeClr val="lt2"/>
                </a:solidFill>
              </a:defRPr>
            </a:lvl7pPr>
            <a:lvl8pPr lvl="7" algn="ctr">
              <a:lnSpc>
                <a:spcPct val="100000"/>
              </a:lnSpc>
              <a:spcBef>
                <a:spcPts val="0"/>
              </a:spcBef>
              <a:spcAft>
                <a:spcPts val="0"/>
              </a:spcAft>
              <a:buClr>
                <a:srgbClr val="0D47A1"/>
              </a:buClr>
              <a:buSzPts val="4000"/>
              <a:buNone/>
              <a:defRPr b="1" sz="4000">
                <a:solidFill>
                  <a:schemeClr val="lt2"/>
                </a:solidFill>
              </a:defRPr>
            </a:lvl8pPr>
            <a:lvl9pPr lvl="8" algn="ctr">
              <a:lnSpc>
                <a:spcPct val="100000"/>
              </a:lnSpc>
              <a:spcBef>
                <a:spcPts val="0"/>
              </a:spcBef>
              <a:spcAft>
                <a:spcPts val="0"/>
              </a:spcAft>
              <a:buClr>
                <a:srgbClr val="0D47A1"/>
              </a:buClr>
              <a:buSzPts val="4000"/>
              <a:buNone/>
              <a:defRPr b="1" sz="4000">
                <a:solidFill>
                  <a:schemeClr val="lt2"/>
                </a:solidFill>
              </a:defRPr>
            </a:lvl9pPr>
          </a:lstStyle>
          <a:p/>
        </p:txBody>
      </p:sp>
      <p:sp>
        <p:nvSpPr>
          <p:cNvPr id="87" name="Google Shape;87;p13"/>
          <p:cNvSpPr txBox="1"/>
          <p:nvPr>
            <p:ph idx="12" type="sldNum"/>
          </p:nvPr>
        </p:nvSpPr>
        <p:spPr>
          <a:xfrm>
            <a:off x="8497999" y="4688759"/>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lt2"/>
                </a:solidFill>
              </a:defRPr>
            </a:lvl1pPr>
            <a:lvl2pPr lvl="1" algn="r">
              <a:lnSpc>
                <a:spcPct val="100000"/>
              </a:lnSpc>
              <a:spcAft>
                <a:spcPts val="0"/>
              </a:spcAft>
              <a:buNone/>
              <a:defRPr sz="1000">
                <a:solidFill>
                  <a:schemeClr val="lt2"/>
                </a:solidFill>
              </a:defRPr>
            </a:lvl2pPr>
            <a:lvl3pPr lvl="2" algn="r">
              <a:lnSpc>
                <a:spcPct val="100000"/>
              </a:lnSpc>
              <a:spcAft>
                <a:spcPts val="0"/>
              </a:spcAft>
              <a:buNone/>
              <a:defRPr sz="1000">
                <a:solidFill>
                  <a:schemeClr val="lt2"/>
                </a:solidFill>
              </a:defRPr>
            </a:lvl3pPr>
            <a:lvl4pPr lvl="3" algn="r">
              <a:lnSpc>
                <a:spcPct val="100000"/>
              </a:lnSpc>
              <a:spcAft>
                <a:spcPts val="0"/>
              </a:spcAft>
              <a:buNone/>
              <a:defRPr sz="1000">
                <a:solidFill>
                  <a:schemeClr val="lt2"/>
                </a:solidFill>
              </a:defRPr>
            </a:lvl4pPr>
            <a:lvl5pPr lvl="4" algn="r">
              <a:lnSpc>
                <a:spcPct val="100000"/>
              </a:lnSpc>
              <a:spcAft>
                <a:spcPts val="0"/>
              </a:spcAft>
              <a:buNone/>
              <a:defRPr sz="1000">
                <a:solidFill>
                  <a:schemeClr val="lt2"/>
                </a:solidFill>
              </a:defRPr>
            </a:lvl5pPr>
            <a:lvl6pPr lvl="5" algn="r">
              <a:lnSpc>
                <a:spcPct val="100000"/>
              </a:lnSpc>
              <a:spcAft>
                <a:spcPts val="0"/>
              </a:spcAft>
              <a:buNone/>
              <a:defRPr sz="1000">
                <a:solidFill>
                  <a:schemeClr val="lt2"/>
                </a:solidFill>
              </a:defRPr>
            </a:lvl6pPr>
            <a:lvl7pPr lvl="6" algn="r">
              <a:lnSpc>
                <a:spcPct val="100000"/>
              </a:lnSpc>
              <a:spcAft>
                <a:spcPts val="0"/>
              </a:spcAft>
              <a:buNone/>
              <a:defRPr sz="1000">
                <a:solidFill>
                  <a:schemeClr val="lt2"/>
                </a:solidFill>
              </a:defRPr>
            </a:lvl7pPr>
            <a:lvl8pPr lvl="7" algn="r">
              <a:lnSpc>
                <a:spcPct val="100000"/>
              </a:lnSpc>
              <a:spcAft>
                <a:spcPts val="0"/>
              </a:spcAft>
              <a:buNone/>
              <a:defRPr sz="1000">
                <a:solidFill>
                  <a:schemeClr val="lt2"/>
                </a:solidFill>
              </a:defRPr>
            </a:lvl8pPr>
            <a:lvl9pPr lvl="8" algn="r">
              <a:lnSpc>
                <a:spcPct val="100000"/>
              </a:lnSpc>
              <a:spcAft>
                <a:spcPts val="0"/>
              </a:spcAft>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241725" y="1295175"/>
            <a:ext cx="5653800" cy="205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t>BIOBIN - DIRECT SELLING</a:t>
            </a:r>
            <a:endParaRPr sz="3500"/>
          </a:p>
        </p:txBody>
      </p:sp>
      <p:sp>
        <p:nvSpPr>
          <p:cNvPr id="93" name="Google Shape;93;p14"/>
          <p:cNvSpPr txBox="1"/>
          <p:nvPr>
            <p:ph idx="1" type="subTitle"/>
          </p:nvPr>
        </p:nvSpPr>
        <p:spPr>
          <a:xfrm>
            <a:off x="599025" y="3571825"/>
            <a:ext cx="4939200" cy="14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43"/>
              <a:t>GUIDED BY:</a:t>
            </a:r>
            <a:endParaRPr sz="1943"/>
          </a:p>
          <a:p>
            <a:pPr indent="0" lvl="0" marL="0" rtl="0" algn="l">
              <a:lnSpc>
                <a:spcPct val="115000"/>
              </a:lnSpc>
              <a:spcBef>
                <a:spcPts val="0"/>
              </a:spcBef>
              <a:spcAft>
                <a:spcPts val="0"/>
              </a:spcAft>
              <a:buNone/>
            </a:pPr>
            <a:r>
              <a:rPr lang="en" sz="1700">
                <a:solidFill>
                  <a:srgbClr val="000000"/>
                </a:solidFill>
                <a:latin typeface="Arial"/>
                <a:ea typeface="Arial"/>
                <a:cs typeface="Arial"/>
                <a:sym typeface="Arial"/>
              </a:rPr>
              <a:t>Dr. L. THARA,</a:t>
            </a:r>
            <a:endParaRPr sz="17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700">
                <a:solidFill>
                  <a:srgbClr val="000000"/>
                </a:solidFill>
                <a:latin typeface="Arial"/>
                <a:ea typeface="Arial"/>
                <a:cs typeface="Arial"/>
                <a:sym typeface="Arial"/>
              </a:rPr>
              <a:t>Department of Computer Science,</a:t>
            </a:r>
            <a:endParaRPr sz="17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700">
                <a:solidFill>
                  <a:srgbClr val="000000"/>
                </a:solidFill>
                <a:latin typeface="Arial"/>
                <a:ea typeface="Arial"/>
                <a:cs typeface="Arial"/>
                <a:sym typeface="Arial"/>
              </a:rPr>
              <a:t>PSG College of Arts &amp; Science.</a:t>
            </a:r>
            <a:endParaRPr/>
          </a:p>
        </p:txBody>
      </p:sp>
      <p:sp>
        <p:nvSpPr>
          <p:cNvPr id="94" name="Google Shape;94;p14"/>
          <p:cNvSpPr txBox="1"/>
          <p:nvPr/>
        </p:nvSpPr>
        <p:spPr>
          <a:xfrm>
            <a:off x="6164150" y="3679675"/>
            <a:ext cx="2841000" cy="1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666666"/>
                </a:solidFill>
                <a:latin typeface="Lato"/>
                <a:ea typeface="Lato"/>
                <a:cs typeface="Lato"/>
                <a:sym typeface="Lato"/>
              </a:rPr>
              <a:t>SUBMITTED BY:</a:t>
            </a:r>
            <a:endParaRPr sz="1900">
              <a:solidFill>
                <a:srgbClr val="666666"/>
              </a:solidFill>
              <a:latin typeface="Lato"/>
              <a:ea typeface="Lato"/>
              <a:cs typeface="Lato"/>
              <a:sym typeface="Lato"/>
            </a:endParaRPr>
          </a:p>
          <a:p>
            <a:pPr indent="0" lvl="0" marL="0" rtl="0" algn="l">
              <a:lnSpc>
                <a:spcPct val="115000"/>
              </a:lnSpc>
              <a:spcBef>
                <a:spcPts val="0"/>
              </a:spcBef>
              <a:spcAft>
                <a:spcPts val="0"/>
              </a:spcAft>
              <a:buNone/>
            </a:pPr>
            <a:r>
              <a:rPr lang="en" sz="1700">
                <a:latin typeface="Lato"/>
                <a:ea typeface="Lato"/>
                <a:cs typeface="Lato"/>
                <a:sym typeface="Lato"/>
              </a:rPr>
              <a:t>AKILESH S</a:t>
            </a:r>
            <a:endParaRPr sz="1700">
              <a:latin typeface="Lato"/>
              <a:ea typeface="Lato"/>
              <a:cs typeface="Lato"/>
              <a:sym typeface="Lato"/>
            </a:endParaRPr>
          </a:p>
          <a:p>
            <a:pPr indent="0" lvl="0" marL="0" rtl="0" algn="l">
              <a:lnSpc>
                <a:spcPct val="115000"/>
              </a:lnSpc>
              <a:spcBef>
                <a:spcPts val="0"/>
              </a:spcBef>
              <a:spcAft>
                <a:spcPts val="0"/>
              </a:spcAft>
              <a:buNone/>
            </a:pPr>
            <a:r>
              <a:rPr lang="en" sz="1700">
                <a:latin typeface="Lato"/>
                <a:ea typeface="Lato"/>
                <a:cs typeface="Lato"/>
                <a:sym typeface="Lato"/>
              </a:rPr>
              <a:t>19BCM002</a:t>
            </a:r>
            <a:endParaRPr sz="1700">
              <a:latin typeface="Lato"/>
              <a:ea typeface="Lato"/>
              <a:cs typeface="Lato"/>
              <a:sym typeface="Lato"/>
            </a:endParaRPr>
          </a:p>
          <a:p>
            <a:pPr indent="0" lvl="0" marL="0" rtl="0" algn="l">
              <a:lnSpc>
                <a:spcPct val="115000"/>
              </a:lnSpc>
              <a:spcBef>
                <a:spcPts val="0"/>
              </a:spcBef>
              <a:spcAft>
                <a:spcPts val="0"/>
              </a:spcAft>
              <a:buNone/>
            </a:pPr>
            <a:r>
              <a:rPr lang="en" sz="1700">
                <a:latin typeface="Lato"/>
                <a:ea typeface="Lato"/>
                <a:cs typeface="Lato"/>
                <a:sym typeface="Lato"/>
              </a:rPr>
              <a:t>akilesh04.ss@gmail.com</a:t>
            </a:r>
            <a:endParaRPr sz="1700">
              <a:latin typeface="Lato"/>
              <a:ea typeface="Lato"/>
              <a:cs typeface="Lato"/>
              <a:sym typeface="Lato"/>
            </a:endParaRPr>
          </a:p>
        </p:txBody>
      </p:sp>
      <p:pic>
        <p:nvPicPr>
          <p:cNvPr id="95" name="Google Shape;95;p14"/>
          <p:cNvPicPr preferRelativeResize="0"/>
          <p:nvPr/>
        </p:nvPicPr>
        <p:blipFill>
          <a:blip r:embed="rId3">
            <a:alphaModFix/>
          </a:blip>
          <a:stretch>
            <a:fillRect/>
          </a:stretch>
        </p:blipFill>
        <p:spPr>
          <a:xfrm>
            <a:off x="6112813" y="642000"/>
            <a:ext cx="2943675" cy="2943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MODULE</a:t>
            </a:r>
            <a:endParaRPr/>
          </a:p>
        </p:txBody>
      </p:sp>
      <p:sp>
        <p:nvSpPr>
          <p:cNvPr id="153" name="Google Shape;153;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This module is one of the important module where the sales of the products take place. This module maintains the all records of the </a:t>
            </a:r>
            <a:r>
              <a:rPr lang="en" sz="1600"/>
              <a:t>available</a:t>
            </a:r>
            <a:r>
              <a:rPr lang="en" sz="1600"/>
              <a:t> products. This module is further divided into three modules.</a:t>
            </a:r>
            <a:endParaRPr sz="1600"/>
          </a:p>
          <a:p>
            <a:pPr indent="-330200" lvl="0" marL="457200" rtl="0" algn="just">
              <a:spcBef>
                <a:spcPts val="1200"/>
              </a:spcBef>
              <a:spcAft>
                <a:spcPts val="0"/>
              </a:spcAft>
              <a:buSzPts val="1600"/>
              <a:buChar char="●"/>
            </a:pPr>
            <a:r>
              <a:rPr lang="en" sz="1600"/>
              <a:t>Cart</a:t>
            </a:r>
            <a:endParaRPr sz="1600"/>
          </a:p>
          <a:p>
            <a:pPr indent="-330200" lvl="0" marL="457200" rtl="0" algn="just">
              <a:spcBef>
                <a:spcPts val="0"/>
              </a:spcBef>
              <a:spcAft>
                <a:spcPts val="0"/>
              </a:spcAft>
              <a:buSzPts val="1600"/>
              <a:buChar char="●"/>
            </a:pPr>
            <a:r>
              <a:rPr lang="en" sz="1600"/>
              <a:t>Payment</a:t>
            </a:r>
            <a:endParaRPr sz="1600"/>
          </a:p>
          <a:p>
            <a:pPr indent="-330200" lvl="0" marL="457200" rtl="0" algn="just">
              <a:spcBef>
                <a:spcPts val="0"/>
              </a:spcBef>
              <a:spcAft>
                <a:spcPts val="0"/>
              </a:spcAft>
              <a:buSzPts val="1600"/>
              <a:buChar char="●"/>
            </a:pPr>
            <a:r>
              <a:rPr lang="en" sz="1600"/>
              <a:t>Orders</a:t>
            </a:r>
            <a:endParaRPr sz="1600"/>
          </a:p>
          <a:p>
            <a:pPr indent="0" lvl="0" marL="0" rtl="0" algn="just">
              <a:spcBef>
                <a:spcPts val="1200"/>
              </a:spcBef>
              <a:spcAft>
                <a:spcPts val="1200"/>
              </a:spcAft>
              <a:buNone/>
            </a:pPr>
            <a:r>
              <a:rPr lang="en" sz="1600"/>
              <a:t>These three modules play a vital role in placing an order by the customer.</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idx="1" type="body"/>
          </p:nvPr>
        </p:nvSpPr>
        <p:spPr>
          <a:xfrm>
            <a:off x="402875" y="1289225"/>
            <a:ext cx="8433600" cy="3706800"/>
          </a:xfrm>
          <a:prstGeom prst="rect">
            <a:avLst/>
          </a:prstGeom>
        </p:spPr>
        <p:txBody>
          <a:bodyPr anchorCtr="0" anchor="t" bIns="91425" lIns="91425" spcFirstLastPara="1" rIns="91425" wrap="square" tIns="91425">
            <a:normAutofit fontScale="77500" lnSpcReduction="10000"/>
          </a:bodyPr>
          <a:lstStyle/>
          <a:p>
            <a:pPr indent="0" lvl="0" marL="0" rtl="0" algn="just">
              <a:lnSpc>
                <a:spcPct val="150000"/>
              </a:lnSpc>
              <a:spcBef>
                <a:spcPts val="0"/>
              </a:spcBef>
              <a:spcAft>
                <a:spcPts val="0"/>
              </a:spcAft>
              <a:buNone/>
            </a:pPr>
            <a:r>
              <a:rPr b="1" lang="en" sz="2078"/>
              <a:t>Cart:</a:t>
            </a:r>
            <a:endParaRPr b="1" sz="2078"/>
          </a:p>
          <a:p>
            <a:pPr indent="0" lvl="0" marL="0" rtl="0" algn="just">
              <a:lnSpc>
                <a:spcPct val="150000"/>
              </a:lnSpc>
              <a:spcBef>
                <a:spcPts val="1200"/>
              </a:spcBef>
              <a:spcAft>
                <a:spcPts val="0"/>
              </a:spcAft>
              <a:buNone/>
            </a:pPr>
            <a:r>
              <a:rPr b="1" lang="en" sz="1800"/>
              <a:t> </a:t>
            </a:r>
            <a:r>
              <a:rPr lang="en" sz="1800"/>
              <a:t>This modules stores and displays the items that are added to the cart by the user. The user can  add a new item or delete a new item from the already added items. Once the payment is </a:t>
            </a:r>
            <a:r>
              <a:rPr lang="en" sz="1800"/>
              <a:t>successful</a:t>
            </a:r>
            <a:r>
              <a:rPr lang="en" sz="1800"/>
              <a:t> the items will be moved to the orders module.</a:t>
            </a:r>
            <a:endParaRPr sz="1800"/>
          </a:p>
          <a:p>
            <a:pPr indent="0" lvl="0" marL="0" rtl="0" algn="just">
              <a:lnSpc>
                <a:spcPct val="150000"/>
              </a:lnSpc>
              <a:spcBef>
                <a:spcPts val="1200"/>
              </a:spcBef>
              <a:spcAft>
                <a:spcPts val="0"/>
              </a:spcAft>
              <a:buNone/>
            </a:pPr>
            <a:r>
              <a:rPr b="1" lang="en" sz="2100"/>
              <a:t>Payment:</a:t>
            </a:r>
            <a:endParaRPr b="1" sz="2100"/>
          </a:p>
          <a:p>
            <a:pPr indent="0" lvl="0" marL="0" rtl="0" algn="just">
              <a:lnSpc>
                <a:spcPct val="150000"/>
              </a:lnSpc>
              <a:spcBef>
                <a:spcPts val="1200"/>
              </a:spcBef>
              <a:spcAft>
                <a:spcPts val="0"/>
              </a:spcAft>
              <a:buNone/>
            </a:pPr>
            <a:r>
              <a:rPr lang="en" sz="1771"/>
              <a:t>This module make the user to pay the respective price through online transactions like Gpay or Cards.</a:t>
            </a:r>
            <a:endParaRPr sz="1771"/>
          </a:p>
          <a:p>
            <a:pPr indent="0" lvl="0" marL="0" rtl="0" algn="just">
              <a:lnSpc>
                <a:spcPct val="150000"/>
              </a:lnSpc>
              <a:spcBef>
                <a:spcPts val="1200"/>
              </a:spcBef>
              <a:spcAft>
                <a:spcPts val="0"/>
              </a:spcAft>
              <a:buNone/>
            </a:pPr>
            <a:r>
              <a:rPr b="1" lang="en" sz="2100"/>
              <a:t>Orders:</a:t>
            </a:r>
            <a:endParaRPr b="1" sz="2100"/>
          </a:p>
          <a:p>
            <a:pPr indent="0" lvl="0" marL="0" rtl="0" algn="just">
              <a:lnSpc>
                <a:spcPct val="150000"/>
              </a:lnSpc>
              <a:spcBef>
                <a:spcPts val="1200"/>
              </a:spcBef>
              <a:spcAft>
                <a:spcPts val="1200"/>
              </a:spcAft>
              <a:buNone/>
            </a:pPr>
            <a:r>
              <a:rPr lang="en" sz="1800"/>
              <a:t>This module stores all the items that are </a:t>
            </a:r>
            <a:r>
              <a:rPr lang="en" sz="1800"/>
              <a:t>previously</a:t>
            </a:r>
            <a:r>
              <a:rPr lang="en" sz="1800"/>
              <a:t> ordered by the user. The user can also give the feedback of the product.</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INVESTOR MODULE</a:t>
            </a:r>
            <a:endParaRPr/>
          </a:p>
        </p:txBody>
      </p:sp>
      <p:sp>
        <p:nvSpPr>
          <p:cNvPr id="164" name="Google Shape;164;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 sz="1700"/>
              <a:t>This module is maintains the </a:t>
            </a:r>
            <a:r>
              <a:rPr lang="en" sz="1700"/>
              <a:t>records of the users those apply for the pick-ups. The user can initiate the request by filling out the given form in the website. Once the user initiated the request, User will be made alert through a mail and the updates will be sent through mail. </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idx="1" type="body"/>
          </p:nvPr>
        </p:nvSpPr>
        <p:spPr>
          <a:xfrm>
            <a:off x="727650" y="1262375"/>
            <a:ext cx="7688700" cy="303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900"/>
              <a:t>DFD LEVEL-0</a:t>
            </a:r>
            <a:endParaRPr b="1" sz="1900"/>
          </a:p>
        </p:txBody>
      </p:sp>
      <p:pic>
        <p:nvPicPr>
          <p:cNvPr id="170" name="Google Shape;170;p26"/>
          <p:cNvPicPr preferRelativeResize="0"/>
          <p:nvPr/>
        </p:nvPicPr>
        <p:blipFill rotWithShape="1">
          <a:blip r:embed="rId3">
            <a:alphaModFix/>
          </a:blip>
          <a:srcRect b="27146" l="23938" r="35378" t="38895"/>
          <a:stretch/>
        </p:blipFill>
        <p:spPr>
          <a:xfrm>
            <a:off x="1818950" y="1987575"/>
            <a:ext cx="5714999" cy="2108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40">
                <a:solidFill>
                  <a:schemeClr val="accent1"/>
                </a:solidFill>
                <a:latin typeface="Lato"/>
                <a:ea typeface="Lato"/>
                <a:cs typeface="Lato"/>
                <a:sym typeface="Lato"/>
              </a:rPr>
              <a:t>DFD LEVEL-1</a:t>
            </a:r>
            <a:endParaRPr sz="1940">
              <a:solidFill>
                <a:schemeClr val="accent1"/>
              </a:solidFill>
              <a:latin typeface="Lato"/>
              <a:ea typeface="Lato"/>
              <a:cs typeface="Lato"/>
              <a:sym typeface="Lato"/>
            </a:endParaRPr>
          </a:p>
        </p:txBody>
      </p:sp>
      <p:pic>
        <p:nvPicPr>
          <p:cNvPr id="176" name="Google Shape;176;p27"/>
          <p:cNvPicPr preferRelativeResize="0"/>
          <p:nvPr/>
        </p:nvPicPr>
        <p:blipFill rotWithShape="1">
          <a:blip r:embed="rId3">
            <a:alphaModFix/>
          </a:blip>
          <a:srcRect b="7699" l="36263" r="10257" t="28824"/>
          <a:stretch/>
        </p:blipFill>
        <p:spPr>
          <a:xfrm>
            <a:off x="2843000" y="496900"/>
            <a:ext cx="6300999" cy="4512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737050" y="1437900"/>
            <a:ext cx="2453400" cy="59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chemeClr val="accent1"/>
                </a:solidFill>
                <a:latin typeface="Lato"/>
                <a:ea typeface="Lato"/>
                <a:cs typeface="Lato"/>
                <a:sym typeface="Lato"/>
              </a:rPr>
              <a:t>DFD</a:t>
            </a:r>
            <a:r>
              <a:rPr lang="en" sz="1900">
                <a:solidFill>
                  <a:schemeClr val="accent1"/>
                </a:solidFill>
                <a:latin typeface="Lato"/>
                <a:ea typeface="Lato"/>
                <a:cs typeface="Lato"/>
                <a:sym typeface="Lato"/>
              </a:rPr>
              <a:t> LEVEL-2</a:t>
            </a:r>
            <a:endParaRPr sz="1900">
              <a:solidFill>
                <a:schemeClr val="accent1"/>
              </a:solidFill>
              <a:latin typeface="Lato"/>
              <a:ea typeface="Lato"/>
              <a:cs typeface="Lato"/>
              <a:sym typeface="Lato"/>
            </a:endParaRPr>
          </a:p>
        </p:txBody>
      </p:sp>
      <p:pic>
        <p:nvPicPr>
          <p:cNvPr id="182" name="Google Shape;182;p28"/>
          <p:cNvPicPr preferRelativeResize="0"/>
          <p:nvPr/>
        </p:nvPicPr>
        <p:blipFill rotWithShape="1">
          <a:blip r:embed="rId3">
            <a:alphaModFix/>
          </a:blip>
          <a:srcRect b="9277" l="11188" r="47918" t="22953"/>
          <a:stretch/>
        </p:blipFill>
        <p:spPr>
          <a:xfrm>
            <a:off x="3357375" y="1141500"/>
            <a:ext cx="5076350" cy="3370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727650" y="14395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40">
                <a:solidFill>
                  <a:schemeClr val="accent1"/>
                </a:solidFill>
                <a:latin typeface="Lato"/>
                <a:ea typeface="Lato"/>
                <a:cs typeface="Lato"/>
                <a:sym typeface="Lato"/>
              </a:rPr>
              <a:t>ACTIVITY DIAGRAM</a:t>
            </a:r>
            <a:endParaRPr sz="1940">
              <a:solidFill>
                <a:schemeClr val="accent1"/>
              </a:solidFill>
              <a:latin typeface="Lato"/>
              <a:ea typeface="Lato"/>
              <a:cs typeface="Lato"/>
              <a:sym typeface="Lato"/>
            </a:endParaRPr>
          </a:p>
        </p:txBody>
      </p:sp>
      <p:pic>
        <p:nvPicPr>
          <p:cNvPr id="188" name="Google Shape;188;p29"/>
          <p:cNvPicPr preferRelativeResize="0"/>
          <p:nvPr/>
        </p:nvPicPr>
        <p:blipFill rotWithShape="1">
          <a:blip r:embed="rId3">
            <a:alphaModFix/>
          </a:blip>
          <a:srcRect b="7811" l="23636" r="38400" t="27945"/>
          <a:stretch/>
        </p:blipFill>
        <p:spPr>
          <a:xfrm>
            <a:off x="3800550" y="1154925"/>
            <a:ext cx="4310874" cy="33219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2140800" y="1630500"/>
            <a:ext cx="4862400" cy="1882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dk2"/>
                </a:solidFill>
              </a:rPr>
              <a:t>THANK YOU</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264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101" name="Google Shape;101;p15"/>
          <p:cNvSpPr txBox="1"/>
          <p:nvPr>
            <p:ph idx="1" type="body"/>
          </p:nvPr>
        </p:nvSpPr>
        <p:spPr>
          <a:xfrm>
            <a:off x="729450" y="1800125"/>
            <a:ext cx="8082300" cy="3249900"/>
          </a:xfrm>
          <a:prstGeom prst="rect">
            <a:avLst/>
          </a:prstGeom>
        </p:spPr>
        <p:txBody>
          <a:bodyPr anchorCtr="0" anchor="t" bIns="91425" lIns="91425" spcFirstLastPara="1" rIns="91425" wrap="square" tIns="91425">
            <a:noAutofit/>
          </a:bodyPr>
          <a:lstStyle/>
          <a:p>
            <a:pPr indent="-316706" lvl="0" marL="457200" rtl="0" algn="just">
              <a:lnSpc>
                <a:spcPct val="150000"/>
              </a:lnSpc>
              <a:spcBef>
                <a:spcPts val="0"/>
              </a:spcBef>
              <a:spcAft>
                <a:spcPts val="0"/>
              </a:spcAft>
              <a:buSzPts val="1388"/>
              <a:buChar char="●"/>
            </a:pPr>
            <a:r>
              <a:rPr lang="en" sz="1487"/>
              <a:t>The project “</a:t>
            </a:r>
            <a:r>
              <a:rPr b="1" lang="en" sz="1587"/>
              <a:t>THE BIOBIN - DIRECT SELLING</a:t>
            </a:r>
            <a:r>
              <a:rPr lang="en" sz="1487"/>
              <a:t>” is developed under the platform of windows 10, React  Js, Node Js  as front end,  Express Js  as backend, MongoDb as database and Node Js as web server. </a:t>
            </a:r>
            <a:endParaRPr sz="1487"/>
          </a:p>
          <a:p>
            <a:pPr indent="-323056" lvl="0" marL="457200" rtl="0" algn="just">
              <a:lnSpc>
                <a:spcPct val="150000"/>
              </a:lnSpc>
              <a:spcBef>
                <a:spcPts val="0"/>
              </a:spcBef>
              <a:spcAft>
                <a:spcPts val="0"/>
              </a:spcAft>
              <a:buSzPts val="1488"/>
              <a:buChar char="●"/>
            </a:pPr>
            <a:r>
              <a:rPr lang="en" sz="1487"/>
              <a:t>The </a:t>
            </a:r>
            <a:r>
              <a:rPr lang="en" sz="1487"/>
              <a:t>project</a:t>
            </a:r>
            <a:r>
              <a:rPr lang="en" sz="1487"/>
              <a:t> is developed in the motive of promoting the </a:t>
            </a:r>
            <a:r>
              <a:rPr b="1" lang="en" sz="1487"/>
              <a:t>organic farming</a:t>
            </a:r>
            <a:r>
              <a:rPr lang="en" sz="1487"/>
              <a:t> and </a:t>
            </a:r>
            <a:r>
              <a:rPr b="1" lang="en" sz="1487"/>
              <a:t>waste recycling</a:t>
            </a:r>
            <a:r>
              <a:rPr lang="en" sz="1487"/>
              <a:t>. </a:t>
            </a:r>
            <a:endParaRPr sz="1487"/>
          </a:p>
          <a:p>
            <a:pPr indent="-323056" lvl="0" marL="457200" rtl="0" algn="just">
              <a:lnSpc>
                <a:spcPct val="150000"/>
              </a:lnSpc>
              <a:spcBef>
                <a:spcPts val="0"/>
              </a:spcBef>
              <a:spcAft>
                <a:spcPts val="0"/>
              </a:spcAft>
              <a:buSzPts val="1488"/>
              <a:buChar char="●"/>
            </a:pPr>
            <a:r>
              <a:rPr lang="en" sz="1487"/>
              <a:t>In Today’s world, we could see tremendous change in the lifestyles. Due to the change, the mode and method of farming has evolved </a:t>
            </a:r>
            <a:r>
              <a:rPr lang="en" sz="1487"/>
              <a:t>a lot</a:t>
            </a:r>
            <a:r>
              <a:rPr lang="en" sz="1487"/>
              <a:t>. Albeit there is an improvement in the techniques but the products produced </a:t>
            </a:r>
            <a:r>
              <a:rPr lang="en" sz="1487"/>
              <a:t>nowadays</a:t>
            </a:r>
            <a:r>
              <a:rPr lang="en" sz="1487"/>
              <a:t> are not much healthier than which are produced by traditional method. </a:t>
            </a:r>
            <a:r>
              <a:rPr lang="en" sz="1487"/>
              <a:t>It's</a:t>
            </a:r>
            <a:r>
              <a:rPr lang="en" sz="1487"/>
              <a:t> all because of artificial fertilizers and pesticides. </a:t>
            </a:r>
            <a:endParaRPr sz="1487"/>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idx="1" type="body"/>
          </p:nvPr>
        </p:nvSpPr>
        <p:spPr>
          <a:xfrm>
            <a:off x="729450" y="1410100"/>
            <a:ext cx="7688700" cy="3209700"/>
          </a:xfrm>
          <a:prstGeom prst="rect">
            <a:avLst/>
          </a:prstGeom>
        </p:spPr>
        <p:txBody>
          <a:bodyPr anchorCtr="0" anchor="t" bIns="91425" lIns="91425" spcFirstLastPara="1" rIns="91425" wrap="square" tIns="91425">
            <a:normAutofit/>
          </a:bodyPr>
          <a:lstStyle/>
          <a:p>
            <a:pPr indent="-323850" lvl="0" marL="457200" rtl="0" algn="just">
              <a:lnSpc>
                <a:spcPct val="150000"/>
              </a:lnSpc>
              <a:spcBef>
                <a:spcPts val="0"/>
              </a:spcBef>
              <a:spcAft>
                <a:spcPts val="0"/>
              </a:spcAft>
              <a:buSzPts val="1500"/>
              <a:buChar char="●"/>
            </a:pPr>
            <a:r>
              <a:rPr lang="en" sz="1500"/>
              <a:t>The company “</a:t>
            </a:r>
            <a:r>
              <a:rPr b="1" lang="en" sz="1500"/>
              <a:t>FARMHAAT</a:t>
            </a:r>
            <a:r>
              <a:rPr lang="en" sz="1500"/>
              <a:t>” , accepts all the bio waste that are produced from the houses, farms, hotels and others when the request is initiated from the client side. The wastes will be collected and the client will be paid with respect to the weight of the waste.</a:t>
            </a:r>
            <a:endParaRPr sz="1500"/>
          </a:p>
          <a:p>
            <a:pPr indent="-323850" lvl="0" marL="457200" rtl="0" algn="just">
              <a:lnSpc>
                <a:spcPct val="150000"/>
              </a:lnSpc>
              <a:spcBef>
                <a:spcPts val="0"/>
              </a:spcBef>
              <a:spcAft>
                <a:spcPts val="0"/>
              </a:spcAft>
              <a:buSzPts val="1500"/>
              <a:buChar char="●"/>
            </a:pPr>
            <a:r>
              <a:rPr lang="en" sz="1500"/>
              <a:t>The company follows the concept </a:t>
            </a:r>
            <a:r>
              <a:rPr lang="en" sz="1500"/>
              <a:t>called</a:t>
            </a:r>
            <a:r>
              <a:rPr lang="en" sz="1500"/>
              <a:t> “</a:t>
            </a:r>
            <a:r>
              <a:rPr b="1" lang="en" sz="1500"/>
              <a:t>DIRECT SELLING</a:t>
            </a:r>
            <a:r>
              <a:rPr lang="en" sz="1500"/>
              <a:t>”. In which they sell their products directly to the consumers. </a:t>
            </a:r>
            <a:r>
              <a:rPr lang="en" sz="1500"/>
              <a:t>Initially,</a:t>
            </a:r>
            <a:r>
              <a:rPr lang="en" sz="1500"/>
              <a:t> they sell through their showrooms and  now through the project company can sell it through online also. </a:t>
            </a:r>
            <a:endParaRPr sz="1500"/>
          </a:p>
          <a:p>
            <a:pPr indent="-323850" lvl="0" marL="457200" rtl="0" algn="just">
              <a:lnSpc>
                <a:spcPct val="150000"/>
              </a:lnSpc>
              <a:spcBef>
                <a:spcPts val="0"/>
              </a:spcBef>
              <a:spcAft>
                <a:spcPts val="0"/>
              </a:spcAft>
              <a:buSzPts val="1500"/>
              <a:buChar char="●"/>
            </a:pPr>
            <a:r>
              <a:rPr lang="en" sz="1500"/>
              <a:t>It helps the product easily </a:t>
            </a:r>
            <a:r>
              <a:rPr lang="en" sz="1500"/>
              <a:t>available</a:t>
            </a:r>
            <a:r>
              <a:rPr lang="en" sz="1500"/>
              <a:t> to the consumers.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SYSTEM OVER PROPOSED SYSTEM</a:t>
            </a:r>
            <a:endParaRPr/>
          </a:p>
          <a:p>
            <a:pPr indent="0" lvl="0" marL="0" rtl="0" algn="l">
              <a:spcBef>
                <a:spcPts val="0"/>
              </a:spcBef>
              <a:spcAft>
                <a:spcPts val="0"/>
              </a:spcAft>
              <a:buNone/>
            </a:pPr>
            <a:r>
              <a:t/>
            </a:r>
            <a:endParaRPr/>
          </a:p>
        </p:txBody>
      </p:sp>
      <p:sp>
        <p:nvSpPr>
          <p:cNvPr id="112" name="Google Shape;112;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n" sz="1600"/>
              <a:t> Mediators or  supply agents are made use to sell.</a:t>
            </a:r>
            <a:endParaRPr sz="1600"/>
          </a:p>
          <a:p>
            <a:pPr indent="-330200" lvl="0" marL="457200" rtl="0" algn="just">
              <a:spcBef>
                <a:spcPts val="0"/>
              </a:spcBef>
              <a:spcAft>
                <a:spcPts val="0"/>
              </a:spcAft>
              <a:buSzPts val="1600"/>
              <a:buChar char="●"/>
            </a:pPr>
            <a:r>
              <a:rPr lang="en" sz="1600"/>
              <a:t>Online transactions are not fully util</a:t>
            </a:r>
            <a:r>
              <a:rPr lang="en" sz="1600"/>
              <a:t>ized for making payments.</a:t>
            </a:r>
            <a:endParaRPr sz="1600"/>
          </a:p>
          <a:p>
            <a:pPr indent="-330200" lvl="0" marL="457200" rtl="0" algn="just">
              <a:spcBef>
                <a:spcPts val="0"/>
              </a:spcBef>
              <a:spcAft>
                <a:spcPts val="0"/>
              </a:spcAft>
              <a:buSzPts val="1600"/>
              <a:buChar char="●"/>
            </a:pPr>
            <a:r>
              <a:rPr lang="en" sz="1600"/>
              <a:t>Products are not easily available for the customer.</a:t>
            </a:r>
            <a:endParaRPr sz="1600"/>
          </a:p>
          <a:p>
            <a:pPr indent="-330200" lvl="0" marL="457200" rtl="0" algn="just">
              <a:spcBef>
                <a:spcPts val="0"/>
              </a:spcBef>
              <a:spcAft>
                <a:spcPts val="0"/>
              </a:spcAft>
              <a:buSzPts val="1600"/>
              <a:buChar char="●"/>
            </a:pPr>
            <a:r>
              <a:rPr lang="en" sz="1600"/>
              <a:t>Waste collection is not maintained and arranged properly.</a:t>
            </a:r>
            <a:endParaRPr sz="1600"/>
          </a:p>
        </p:txBody>
      </p:sp>
      <p:sp>
        <p:nvSpPr>
          <p:cNvPr id="113" name="Google Shape;113;p17"/>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Char char="●"/>
            </a:pPr>
            <a:r>
              <a:rPr lang="en" sz="1600"/>
              <a:t>Website avoids the agents to sell.</a:t>
            </a:r>
            <a:endParaRPr sz="1600"/>
          </a:p>
          <a:p>
            <a:pPr indent="-330200" lvl="0" marL="457200" rtl="0" algn="just">
              <a:spcBef>
                <a:spcPts val="0"/>
              </a:spcBef>
              <a:spcAft>
                <a:spcPts val="0"/>
              </a:spcAft>
              <a:buSzPts val="1600"/>
              <a:buChar char="●"/>
            </a:pPr>
            <a:r>
              <a:rPr lang="en" sz="1600"/>
              <a:t>Only online transactions are used to make payments.</a:t>
            </a:r>
            <a:endParaRPr sz="1600"/>
          </a:p>
          <a:p>
            <a:pPr indent="-330200" lvl="0" marL="457200" rtl="0" algn="just">
              <a:spcBef>
                <a:spcPts val="0"/>
              </a:spcBef>
              <a:spcAft>
                <a:spcPts val="0"/>
              </a:spcAft>
              <a:buSzPts val="1600"/>
              <a:buChar char="●"/>
            </a:pPr>
            <a:r>
              <a:rPr lang="en" sz="1600"/>
              <a:t>Products are easily available and can buy wherever they want it.</a:t>
            </a:r>
            <a:endParaRPr sz="1600"/>
          </a:p>
          <a:p>
            <a:pPr indent="-330200" lvl="0" marL="457200" rtl="0" algn="just">
              <a:spcBef>
                <a:spcPts val="0"/>
              </a:spcBef>
              <a:spcAft>
                <a:spcPts val="0"/>
              </a:spcAft>
              <a:buSzPts val="1600"/>
              <a:buChar char="●"/>
            </a:pPr>
            <a:r>
              <a:rPr lang="en" sz="1600"/>
              <a:t>The system is maintained and managed properly.</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a:t>
            </a:r>
            <a:r>
              <a:rPr lang="en"/>
              <a:t>CONFIGURATION</a:t>
            </a:r>
            <a:endParaRPr/>
          </a:p>
        </p:txBody>
      </p:sp>
      <p:sp>
        <p:nvSpPr>
          <p:cNvPr id="119" name="Google Shape;119;p18"/>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B7B7B7"/>
                </a:solidFill>
              </a:rPr>
              <a:t>HARDWARE SPECIFICATION</a:t>
            </a:r>
            <a:endParaRPr b="1" sz="1400">
              <a:solidFill>
                <a:srgbClr val="B7B7B7"/>
              </a:solidFill>
            </a:endParaRPr>
          </a:p>
          <a:p>
            <a:pPr indent="0" lvl="0" marL="0" rtl="0" algn="l">
              <a:spcBef>
                <a:spcPts val="1200"/>
              </a:spcBef>
              <a:spcAft>
                <a:spcPts val="0"/>
              </a:spcAft>
              <a:buNone/>
            </a:pPr>
            <a:r>
              <a:rPr b="1" lang="en" sz="1400">
                <a:solidFill>
                  <a:schemeClr val="dk2"/>
                </a:solidFill>
              </a:rPr>
              <a:t>Processor:     Intel(R) Core(TM) i3-5015U</a:t>
            </a:r>
            <a:endParaRPr b="1" sz="1400">
              <a:solidFill>
                <a:schemeClr val="dk2"/>
              </a:solidFill>
            </a:endParaRPr>
          </a:p>
          <a:p>
            <a:pPr indent="0" lvl="0" marL="0" rtl="0" algn="l">
              <a:spcBef>
                <a:spcPts val="1200"/>
              </a:spcBef>
              <a:spcAft>
                <a:spcPts val="0"/>
              </a:spcAft>
              <a:buNone/>
            </a:pPr>
            <a:r>
              <a:rPr b="1" lang="en" sz="1400">
                <a:solidFill>
                  <a:schemeClr val="dk2"/>
                </a:solidFill>
              </a:rPr>
              <a:t>                              CPU @ 2.10GHz   2.10 GHz</a:t>
            </a:r>
            <a:endParaRPr b="1" sz="1400">
              <a:solidFill>
                <a:schemeClr val="dk2"/>
              </a:solidFill>
            </a:endParaRPr>
          </a:p>
          <a:p>
            <a:pPr indent="0" lvl="0" marL="0" rtl="0" algn="l">
              <a:spcBef>
                <a:spcPts val="1200"/>
              </a:spcBef>
              <a:spcAft>
                <a:spcPts val="0"/>
              </a:spcAft>
              <a:buNone/>
            </a:pPr>
            <a:r>
              <a:rPr b="1" lang="en" sz="1400">
                <a:solidFill>
                  <a:schemeClr val="dk2"/>
                </a:solidFill>
              </a:rPr>
              <a:t>RAM:                 4.00 GB</a:t>
            </a:r>
            <a:endParaRPr b="1" sz="1400">
              <a:solidFill>
                <a:schemeClr val="dk2"/>
              </a:solidFill>
            </a:endParaRPr>
          </a:p>
          <a:p>
            <a:pPr indent="0" lvl="0" marL="0" rtl="0" algn="l">
              <a:spcBef>
                <a:spcPts val="1200"/>
              </a:spcBef>
              <a:spcAft>
                <a:spcPts val="1200"/>
              </a:spcAft>
              <a:buNone/>
            </a:pPr>
            <a:r>
              <a:rPr b="1" lang="en" sz="1400">
                <a:solidFill>
                  <a:schemeClr val="dk2"/>
                </a:solidFill>
              </a:rPr>
              <a:t>OS:                      Windows 10 Pro</a:t>
            </a:r>
            <a:endParaRPr b="1" sz="1400">
              <a:solidFill>
                <a:schemeClr val="dk2"/>
              </a:solidFill>
            </a:endParaRPr>
          </a:p>
        </p:txBody>
      </p:sp>
      <p:sp>
        <p:nvSpPr>
          <p:cNvPr id="120" name="Google Shape;120;p18"/>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B7B7B7"/>
                </a:solidFill>
              </a:rPr>
              <a:t>SOFTWARE CONFIGURATION</a:t>
            </a:r>
            <a:endParaRPr b="1" sz="1400">
              <a:solidFill>
                <a:srgbClr val="B7B7B7"/>
              </a:solidFill>
            </a:endParaRPr>
          </a:p>
          <a:p>
            <a:pPr indent="0" lvl="0" marL="0" rtl="0" algn="l">
              <a:spcBef>
                <a:spcPts val="1200"/>
              </a:spcBef>
              <a:spcAft>
                <a:spcPts val="0"/>
              </a:spcAft>
              <a:buNone/>
            </a:pPr>
            <a:r>
              <a:rPr b="1" lang="en" sz="1400">
                <a:solidFill>
                  <a:schemeClr val="dk2"/>
                </a:solidFill>
              </a:rPr>
              <a:t>Front-End:   ReactJs &amp; NodeJs</a:t>
            </a:r>
            <a:endParaRPr b="1" sz="1400">
              <a:solidFill>
                <a:schemeClr val="dk2"/>
              </a:solidFill>
            </a:endParaRPr>
          </a:p>
          <a:p>
            <a:pPr indent="0" lvl="0" marL="0" rtl="0" algn="l">
              <a:spcBef>
                <a:spcPts val="1200"/>
              </a:spcBef>
              <a:spcAft>
                <a:spcPts val="0"/>
              </a:spcAft>
              <a:buNone/>
            </a:pPr>
            <a:r>
              <a:rPr b="1" lang="en" sz="1400">
                <a:solidFill>
                  <a:schemeClr val="dk2"/>
                </a:solidFill>
              </a:rPr>
              <a:t>Backend:       ExpressJs</a:t>
            </a:r>
            <a:endParaRPr b="1" sz="1400">
              <a:solidFill>
                <a:schemeClr val="dk2"/>
              </a:solidFill>
            </a:endParaRPr>
          </a:p>
          <a:p>
            <a:pPr indent="0" lvl="0" marL="0" rtl="0" algn="l">
              <a:spcBef>
                <a:spcPts val="1200"/>
              </a:spcBef>
              <a:spcAft>
                <a:spcPts val="0"/>
              </a:spcAft>
              <a:buNone/>
            </a:pPr>
            <a:r>
              <a:rPr b="1" lang="en" sz="1400">
                <a:solidFill>
                  <a:schemeClr val="dk2"/>
                </a:solidFill>
              </a:rPr>
              <a:t>Database:     MongoDB</a:t>
            </a:r>
            <a:endParaRPr b="1" sz="1400">
              <a:solidFill>
                <a:schemeClr val="dk2"/>
              </a:solidFill>
            </a:endParaRPr>
          </a:p>
          <a:p>
            <a:pPr indent="0" lvl="0" marL="0" rtl="0" algn="l">
              <a:spcBef>
                <a:spcPts val="1200"/>
              </a:spcBef>
              <a:spcAft>
                <a:spcPts val="1200"/>
              </a:spcAft>
              <a:buNone/>
            </a:pPr>
            <a:r>
              <a:rPr b="1" lang="en" sz="1400">
                <a:solidFill>
                  <a:schemeClr val="dk2"/>
                </a:solidFill>
              </a:rPr>
              <a:t>Web server: NodeJs</a:t>
            </a:r>
            <a:endParaRPr b="1" sz="14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Modules</a:t>
            </a:r>
            <a:endParaRPr/>
          </a:p>
        </p:txBody>
      </p:sp>
      <p:sp>
        <p:nvSpPr>
          <p:cNvPr id="126" name="Google Shape;126;p19"/>
          <p:cNvSpPr txBox="1"/>
          <p:nvPr>
            <p:ph idx="1" type="body"/>
          </p:nvPr>
        </p:nvSpPr>
        <p:spPr>
          <a:xfrm>
            <a:off x="729450" y="2078875"/>
            <a:ext cx="7688700" cy="28095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USER                                                                         PRODUCT                                                                INVESTOR                       </a:t>
            </a:r>
            <a:endParaRPr/>
          </a:p>
        </p:txBody>
      </p:sp>
      <p:pic>
        <p:nvPicPr>
          <p:cNvPr id="127" name="Google Shape;127;p19"/>
          <p:cNvPicPr preferRelativeResize="0"/>
          <p:nvPr/>
        </p:nvPicPr>
        <p:blipFill>
          <a:blip r:embed="rId3">
            <a:alphaModFix/>
          </a:blip>
          <a:stretch>
            <a:fillRect/>
          </a:stretch>
        </p:blipFill>
        <p:spPr>
          <a:xfrm>
            <a:off x="729450" y="2078875"/>
            <a:ext cx="1654526" cy="1654526"/>
          </a:xfrm>
          <a:prstGeom prst="rect">
            <a:avLst/>
          </a:prstGeom>
          <a:noFill/>
          <a:ln>
            <a:noFill/>
          </a:ln>
          <a:effectLst>
            <a:outerShdw blurRad="57150" rotWithShape="0" algn="bl" dir="8400000" dist="400050">
              <a:srgbClr val="000000">
                <a:alpha val="50000"/>
              </a:srgbClr>
            </a:outerShdw>
          </a:effectLst>
        </p:spPr>
      </p:pic>
      <p:pic>
        <p:nvPicPr>
          <p:cNvPr id="128" name="Google Shape;128;p19"/>
          <p:cNvPicPr preferRelativeResize="0"/>
          <p:nvPr/>
        </p:nvPicPr>
        <p:blipFill>
          <a:blip r:embed="rId4">
            <a:alphaModFix/>
          </a:blip>
          <a:stretch>
            <a:fillRect/>
          </a:stretch>
        </p:blipFill>
        <p:spPr>
          <a:xfrm>
            <a:off x="3557800" y="2078875"/>
            <a:ext cx="1807274" cy="1654525"/>
          </a:xfrm>
          <a:prstGeom prst="rect">
            <a:avLst/>
          </a:prstGeom>
          <a:noFill/>
          <a:ln>
            <a:noFill/>
          </a:ln>
          <a:effectLst>
            <a:outerShdw blurRad="57150" rotWithShape="0" algn="bl" dir="8400000" dist="304800">
              <a:srgbClr val="000000">
                <a:alpha val="40000"/>
              </a:srgbClr>
            </a:outerShdw>
          </a:effectLst>
        </p:spPr>
      </p:pic>
      <p:pic>
        <p:nvPicPr>
          <p:cNvPr id="129" name="Google Shape;129;p19"/>
          <p:cNvPicPr preferRelativeResize="0"/>
          <p:nvPr/>
        </p:nvPicPr>
        <p:blipFill>
          <a:blip r:embed="rId5">
            <a:alphaModFix/>
          </a:blip>
          <a:stretch>
            <a:fillRect/>
          </a:stretch>
        </p:blipFill>
        <p:spPr>
          <a:xfrm>
            <a:off x="6538900" y="2078875"/>
            <a:ext cx="1807274" cy="1654526"/>
          </a:xfrm>
          <a:prstGeom prst="rect">
            <a:avLst/>
          </a:prstGeom>
          <a:noFill/>
          <a:ln>
            <a:noFill/>
          </a:ln>
          <a:effectLst>
            <a:outerShdw blurRad="57150" rotWithShape="0" algn="bl" dir="7800000" dist="400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MODULE</a:t>
            </a:r>
            <a:endParaRPr/>
          </a:p>
        </p:txBody>
      </p:sp>
      <p:sp>
        <p:nvSpPr>
          <p:cNvPr id="135" name="Google Shape;135;p20"/>
          <p:cNvSpPr txBox="1"/>
          <p:nvPr>
            <p:ph idx="1" type="body"/>
          </p:nvPr>
        </p:nvSpPr>
        <p:spPr>
          <a:xfrm>
            <a:off x="729450" y="2078875"/>
            <a:ext cx="7688700" cy="2648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770"/>
              <a:buNone/>
            </a:pPr>
            <a:r>
              <a:rPr lang="en" sz="1520"/>
              <a:t>This module will maintain the user records and this module helps in creating a record and validating the records.</a:t>
            </a:r>
            <a:endParaRPr sz="1520"/>
          </a:p>
          <a:p>
            <a:pPr indent="0" lvl="0" marL="0" rtl="0" algn="just">
              <a:spcBef>
                <a:spcPts val="1200"/>
              </a:spcBef>
              <a:spcAft>
                <a:spcPts val="0"/>
              </a:spcAft>
              <a:buSzPts val="770"/>
              <a:buNone/>
            </a:pPr>
            <a:r>
              <a:rPr lang="en" sz="1520"/>
              <a:t>The module is </a:t>
            </a:r>
            <a:r>
              <a:rPr lang="en" sz="1520"/>
              <a:t>subdivided</a:t>
            </a:r>
            <a:r>
              <a:rPr lang="en" sz="1520"/>
              <a:t> into two sub modules are:</a:t>
            </a:r>
            <a:endParaRPr sz="1520"/>
          </a:p>
          <a:p>
            <a:pPr indent="-325120" lvl="0" marL="457200" rtl="0" algn="just">
              <a:spcBef>
                <a:spcPts val="1200"/>
              </a:spcBef>
              <a:spcAft>
                <a:spcPts val="0"/>
              </a:spcAft>
              <a:buSzPts val="1520"/>
              <a:buChar char="●"/>
            </a:pPr>
            <a:r>
              <a:rPr lang="en" sz="1520"/>
              <a:t>Register</a:t>
            </a:r>
            <a:endParaRPr sz="1520"/>
          </a:p>
          <a:p>
            <a:pPr indent="-325120" lvl="0" marL="457200" rtl="0" algn="just">
              <a:spcBef>
                <a:spcPts val="0"/>
              </a:spcBef>
              <a:spcAft>
                <a:spcPts val="0"/>
              </a:spcAft>
              <a:buSzPts val="1520"/>
              <a:buChar char="●"/>
            </a:pPr>
            <a:r>
              <a:rPr lang="en" sz="1520"/>
              <a:t>Login </a:t>
            </a:r>
            <a:endParaRPr sz="1520"/>
          </a:p>
          <a:p>
            <a:pPr indent="0" lvl="0" marL="457200" rtl="0" algn="just">
              <a:spcBef>
                <a:spcPts val="1200"/>
              </a:spcBef>
              <a:spcAft>
                <a:spcPts val="0"/>
              </a:spcAft>
              <a:buSzPts val="770"/>
              <a:buNone/>
            </a:pPr>
            <a:r>
              <a:t/>
            </a:r>
            <a:endParaRPr sz="1520"/>
          </a:p>
          <a:p>
            <a:pPr indent="0" lvl="0" marL="0" rtl="0" algn="just">
              <a:spcBef>
                <a:spcPts val="1200"/>
              </a:spcBef>
              <a:spcAft>
                <a:spcPts val="1200"/>
              </a:spcAft>
              <a:buSzPts val="770"/>
              <a:buNone/>
            </a:pPr>
            <a:r>
              <a:t/>
            </a:r>
            <a:endParaRPr sz="152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REGISTER MODULE</a:t>
            </a:r>
            <a:endParaRPr/>
          </a:p>
        </p:txBody>
      </p:sp>
      <p:sp>
        <p:nvSpPr>
          <p:cNvPr id="141" name="Google Shape;141;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 sz="1700"/>
              <a:t>This module helps in creating new records of the users. The details like Name, Email, Address, Phone and password to register a new user. The system asks the customer to type the passwords for two times to assure that the entered password is correct. The customer will be made alert through mail  when a new user is registered.</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Login Module</a:t>
            </a:r>
            <a:endParaRPr/>
          </a:p>
        </p:txBody>
      </p:sp>
      <p:sp>
        <p:nvSpPr>
          <p:cNvPr id="147" name="Google Shape;147;p22"/>
          <p:cNvSpPr txBox="1"/>
          <p:nvPr>
            <p:ph idx="1" type="body"/>
          </p:nvPr>
        </p:nvSpPr>
        <p:spPr>
          <a:xfrm>
            <a:off x="729450" y="1853850"/>
            <a:ext cx="7688700" cy="318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88"/>
              <a:buNone/>
            </a:pPr>
            <a:r>
              <a:rPr lang="en" sz="1512"/>
              <a:t>This module can be further divided into two sub modules.</a:t>
            </a:r>
            <a:endParaRPr sz="1512"/>
          </a:p>
          <a:p>
            <a:pPr indent="-324643" lvl="0" marL="457200" rtl="0" algn="l">
              <a:spcBef>
                <a:spcPts val="1200"/>
              </a:spcBef>
              <a:spcAft>
                <a:spcPts val="0"/>
              </a:spcAft>
              <a:buSzPts val="1513"/>
              <a:buChar char="●"/>
            </a:pPr>
            <a:r>
              <a:rPr lang="en" sz="1512"/>
              <a:t>Admin</a:t>
            </a:r>
            <a:endParaRPr sz="1512"/>
          </a:p>
          <a:p>
            <a:pPr indent="-324643" lvl="0" marL="457200" rtl="0" algn="l">
              <a:spcBef>
                <a:spcPts val="0"/>
              </a:spcBef>
              <a:spcAft>
                <a:spcPts val="0"/>
              </a:spcAft>
              <a:buSzPts val="1513"/>
              <a:buChar char="●"/>
            </a:pPr>
            <a:r>
              <a:rPr lang="en" sz="1512"/>
              <a:t>Customer</a:t>
            </a:r>
            <a:endParaRPr sz="1512"/>
          </a:p>
          <a:p>
            <a:pPr indent="0" lvl="0" marL="0" rtl="0" algn="l">
              <a:spcBef>
                <a:spcPts val="1200"/>
              </a:spcBef>
              <a:spcAft>
                <a:spcPts val="0"/>
              </a:spcAft>
              <a:buSzPts val="688"/>
              <a:buNone/>
            </a:pPr>
            <a:r>
              <a:rPr b="1" lang="en" sz="1612"/>
              <a:t>Admin:</a:t>
            </a:r>
            <a:endParaRPr b="1" sz="1612"/>
          </a:p>
          <a:p>
            <a:pPr indent="0" lvl="0" marL="0" rtl="0" algn="l">
              <a:spcBef>
                <a:spcPts val="1200"/>
              </a:spcBef>
              <a:spcAft>
                <a:spcPts val="0"/>
              </a:spcAft>
              <a:buSzPts val="688"/>
              <a:buNone/>
            </a:pPr>
            <a:r>
              <a:rPr lang="en" sz="1512"/>
              <a:t> This module maintains all the records of the orders ,  pick-ups and the other databases. The admin pages and the records can be viewed only by the admin.</a:t>
            </a:r>
            <a:endParaRPr sz="1512"/>
          </a:p>
          <a:p>
            <a:pPr indent="0" lvl="0" marL="0" rtl="0" algn="l">
              <a:spcBef>
                <a:spcPts val="1200"/>
              </a:spcBef>
              <a:spcAft>
                <a:spcPts val="0"/>
              </a:spcAft>
              <a:buSzPts val="688"/>
              <a:buNone/>
            </a:pPr>
            <a:r>
              <a:rPr b="1" lang="en" sz="1612"/>
              <a:t>Customer :</a:t>
            </a:r>
            <a:endParaRPr b="1" sz="1612"/>
          </a:p>
          <a:p>
            <a:pPr indent="0" lvl="0" marL="0" rtl="0" algn="l">
              <a:spcBef>
                <a:spcPts val="1200"/>
              </a:spcBef>
              <a:spcAft>
                <a:spcPts val="1200"/>
              </a:spcAft>
              <a:buSzPts val="688"/>
              <a:buNone/>
            </a:pPr>
            <a:r>
              <a:rPr lang="en" sz="1512"/>
              <a:t>The customer can register and login to the website. To explore it and buy!</a:t>
            </a:r>
            <a:endParaRPr sz="1512"/>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