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6E958C-6E24-C64D-A1F3-E257AC1853EC}" type="datetimeFigureOut">
              <a:rPr lang="en-US" smtClean="0"/>
              <a:t>10/3/2023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05274-AF5A-B542-8C67-3A8D68522F25}" type="slidenum">
              <a:rPr lang="en-US" smtClean="0"/>
              <a:t>‹#›</a:t>
            </a:fld>
            <a:endParaRPr lang="en-US"/>
          </a:p>
        </p:txBody>
      </p:sp>
    </p:spTree>
    <p:extLst>
      <p:ext uri="{BB962C8B-B14F-4D97-AF65-F5344CB8AC3E}">
        <p14:creationId xmlns:p14="http://schemas.microsoft.com/office/powerpoint/2010/main" val="3461255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705274-AF5A-B542-8C67-3A8D68522F25}" type="slidenum">
              <a:rPr lang="en-US" smtClean="0"/>
              <a:t>6</a:t>
            </a:fld>
            <a:endParaRPr lang="en-US"/>
          </a:p>
        </p:txBody>
      </p:sp>
    </p:spTree>
    <p:extLst>
      <p:ext uri="{BB962C8B-B14F-4D97-AF65-F5344CB8AC3E}">
        <p14:creationId xmlns:p14="http://schemas.microsoft.com/office/powerpoint/2010/main" val="1208891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705274-AF5A-B542-8C67-3A8D68522F25}" type="slidenum">
              <a:rPr lang="en-US" smtClean="0"/>
              <a:t>7</a:t>
            </a:fld>
            <a:endParaRPr lang="en-US"/>
          </a:p>
        </p:txBody>
      </p:sp>
    </p:spTree>
    <p:extLst>
      <p:ext uri="{BB962C8B-B14F-4D97-AF65-F5344CB8AC3E}">
        <p14:creationId xmlns:p14="http://schemas.microsoft.com/office/powerpoint/2010/main" val="21156072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10/3/2023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10/3/2023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1.xml" /><Relationship Id="rId1" Type="http://schemas.openxmlformats.org/officeDocument/2006/relationships/slideLayout" Target="../slideLayouts/slideLayout9.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BF493-0705-93D2-CDA9-2DD59C8893A5}"/>
              </a:ext>
            </a:extLst>
          </p:cNvPr>
          <p:cNvSpPr>
            <a:spLocks noGrp="1"/>
          </p:cNvSpPr>
          <p:nvPr>
            <p:ph type="ctrTitle"/>
          </p:nvPr>
        </p:nvSpPr>
        <p:spPr>
          <a:xfrm>
            <a:off x="1700212" y="868362"/>
            <a:ext cx="8791575" cy="2387600"/>
          </a:xfrm>
        </p:spPr>
        <p:txBody>
          <a:bodyPr>
            <a:normAutofit/>
          </a:bodyPr>
          <a:lstStyle/>
          <a:p>
            <a:pPr algn="ctr"/>
            <a:r>
              <a:rPr lang="en-IN" b="1" baseline="30000" dirty="0">
                <a:solidFill>
                  <a:schemeClr val="bg1"/>
                </a:solidFill>
                <a:latin typeface="Arial" panose="020B0604020202020204" pitchFamily="34" charset="0"/>
                <a:ea typeface="Abadi" panose="02000000000000000000" pitchFamily="2" charset="0"/>
                <a:cs typeface="Arial" panose="020B0604020202020204" pitchFamily="34" charset="0"/>
              </a:rPr>
              <a:t>Air quality monitor :</a:t>
            </a:r>
            <a:br>
              <a:rPr lang="en-IN" b="1" baseline="30000" dirty="0">
                <a:solidFill>
                  <a:schemeClr val="bg1"/>
                </a:solidFill>
                <a:latin typeface="Arial" panose="020B0604020202020204" pitchFamily="34" charset="0"/>
                <a:ea typeface="Abadi" panose="02000000000000000000" pitchFamily="2" charset="0"/>
                <a:cs typeface="Arial" panose="020B0604020202020204" pitchFamily="34" charset="0"/>
              </a:rPr>
            </a:br>
            <a:r>
              <a:rPr lang="en-IN" b="1" baseline="30000" dirty="0">
                <a:solidFill>
                  <a:schemeClr val="bg1"/>
                </a:solidFill>
                <a:latin typeface="Arial" panose="020B0604020202020204" pitchFamily="34" charset="0"/>
                <a:ea typeface="Abadi" panose="02000000000000000000" pitchFamily="2" charset="0"/>
                <a:cs typeface="Arial" panose="020B0604020202020204" pitchFamily="34" charset="0"/>
              </a:rPr>
              <a:t>Enhancing environmental awareness </a:t>
            </a:r>
            <a:endParaRPr lang="en-US" b="1" baseline="30000" dirty="0">
              <a:solidFill>
                <a:schemeClr val="bg1"/>
              </a:solidFill>
              <a:latin typeface="Arial" panose="020B0604020202020204" pitchFamily="34" charset="0"/>
              <a:ea typeface="Abadi" panose="02000000000000000000" pitchFamily="2" charset="0"/>
              <a:cs typeface="Arial" panose="020B0604020202020204" pitchFamily="34" charset="0"/>
            </a:endParaRPr>
          </a:p>
        </p:txBody>
      </p:sp>
      <p:sp>
        <p:nvSpPr>
          <p:cNvPr id="3" name="Subtitle 2">
            <a:extLst>
              <a:ext uri="{FF2B5EF4-FFF2-40B4-BE49-F238E27FC236}">
                <a16:creationId xmlns:a16="http://schemas.microsoft.com/office/drawing/2014/main" id="{845373E4-4A1D-640D-229D-5264B548234C}"/>
              </a:ext>
            </a:extLst>
          </p:cNvPr>
          <p:cNvSpPr>
            <a:spLocks noGrp="1"/>
          </p:cNvSpPr>
          <p:nvPr>
            <p:ph type="subTitle" idx="1"/>
          </p:nvPr>
        </p:nvSpPr>
        <p:spPr>
          <a:xfrm>
            <a:off x="2152844" y="3602039"/>
            <a:ext cx="8430326" cy="1938701"/>
          </a:xfrm>
        </p:spPr>
        <p:txBody>
          <a:bodyPr>
            <a:noAutofit/>
          </a:bodyPr>
          <a:lstStyle/>
          <a:p>
            <a:r>
              <a:rPr lang="en-IN" sz="1050" dirty="0">
                <a:solidFill>
                  <a:schemeClr val="tx1"/>
                </a:solidFill>
                <a:latin typeface="Arial" panose="020B0604020202020204" pitchFamily="34" charset="0"/>
                <a:cs typeface="Arial" panose="020B0604020202020204" pitchFamily="34" charset="0"/>
              </a:rPr>
              <a:t>Team members:</a:t>
            </a:r>
          </a:p>
          <a:p>
            <a:pPr marL="457200" indent="-457200">
              <a:buFont typeface="+mj-lt"/>
              <a:buAutoNum type="arabicPeriod"/>
            </a:pPr>
            <a:r>
              <a:rPr lang="en-IN" sz="1050" dirty="0" err="1">
                <a:solidFill>
                  <a:schemeClr val="tx1"/>
                </a:solidFill>
                <a:latin typeface="Arial" panose="020B0604020202020204" pitchFamily="34" charset="0"/>
                <a:cs typeface="Arial" panose="020B0604020202020204" pitchFamily="34" charset="0"/>
              </a:rPr>
              <a:t>Pavin</a:t>
            </a:r>
            <a:r>
              <a:rPr lang="en-IN" sz="1050" dirty="0">
                <a:solidFill>
                  <a:schemeClr val="tx1"/>
                </a:solidFill>
                <a:latin typeface="Arial" panose="020B0604020202020204" pitchFamily="34" charset="0"/>
                <a:cs typeface="Arial" panose="020B0604020202020204" pitchFamily="34" charset="0"/>
              </a:rPr>
              <a:t> r</a:t>
            </a:r>
          </a:p>
          <a:p>
            <a:pPr marL="457200" indent="-457200">
              <a:buFont typeface="+mj-lt"/>
              <a:buAutoNum type="arabicPeriod"/>
            </a:pPr>
            <a:r>
              <a:rPr lang="en-IN" sz="1050" dirty="0" err="1">
                <a:solidFill>
                  <a:schemeClr val="tx1"/>
                </a:solidFill>
                <a:latin typeface="Arial" panose="020B0604020202020204" pitchFamily="34" charset="0"/>
                <a:cs typeface="Arial" panose="020B0604020202020204" pitchFamily="34" charset="0"/>
              </a:rPr>
              <a:t>Moha</a:t>
            </a:r>
            <a:r>
              <a:rPr lang="en-IN" sz="1050" dirty="0">
                <a:solidFill>
                  <a:schemeClr val="tx1"/>
                </a:solidFill>
                <a:latin typeface="Arial" panose="020B0604020202020204" pitchFamily="34" charset="0"/>
                <a:cs typeface="Arial" panose="020B0604020202020204" pitchFamily="34" charset="0"/>
              </a:rPr>
              <a:t> </a:t>
            </a:r>
            <a:r>
              <a:rPr lang="en-IN" sz="1050" dirty="0" err="1">
                <a:solidFill>
                  <a:schemeClr val="tx1"/>
                </a:solidFill>
                <a:latin typeface="Arial" panose="020B0604020202020204" pitchFamily="34" charset="0"/>
                <a:cs typeface="Arial" panose="020B0604020202020204" pitchFamily="34" charset="0"/>
              </a:rPr>
              <a:t>prasath</a:t>
            </a:r>
            <a:r>
              <a:rPr lang="en-IN" sz="1050" dirty="0">
                <a:solidFill>
                  <a:schemeClr val="tx1"/>
                </a:solidFill>
                <a:latin typeface="Arial" panose="020B0604020202020204" pitchFamily="34" charset="0"/>
                <a:cs typeface="Arial" panose="020B0604020202020204" pitchFamily="34" charset="0"/>
              </a:rPr>
              <a:t> U s</a:t>
            </a:r>
          </a:p>
          <a:p>
            <a:pPr marL="457200" indent="-457200">
              <a:buFont typeface="+mj-lt"/>
              <a:buAutoNum type="arabicPeriod"/>
            </a:pPr>
            <a:r>
              <a:rPr lang="en-IN" sz="1050" dirty="0" err="1">
                <a:solidFill>
                  <a:schemeClr val="tx1"/>
                </a:solidFill>
                <a:latin typeface="Arial" panose="020B0604020202020204" pitchFamily="34" charset="0"/>
                <a:cs typeface="Arial" panose="020B0604020202020204" pitchFamily="34" charset="0"/>
              </a:rPr>
              <a:t>Balaji</a:t>
            </a:r>
            <a:r>
              <a:rPr lang="en-IN" sz="1050" dirty="0">
                <a:solidFill>
                  <a:schemeClr val="tx1"/>
                </a:solidFill>
                <a:latin typeface="Arial" panose="020B0604020202020204" pitchFamily="34" charset="0"/>
                <a:cs typeface="Arial" panose="020B0604020202020204" pitchFamily="34" charset="0"/>
              </a:rPr>
              <a:t> K p</a:t>
            </a:r>
          </a:p>
          <a:p>
            <a:pPr marL="457200" indent="-457200">
              <a:buFont typeface="+mj-lt"/>
              <a:buAutoNum type="arabicPeriod"/>
            </a:pPr>
            <a:r>
              <a:rPr lang="en-IN" sz="1050" dirty="0" err="1">
                <a:solidFill>
                  <a:schemeClr val="tx1"/>
                </a:solidFill>
                <a:latin typeface="Arial" panose="020B0604020202020204" pitchFamily="34" charset="0"/>
                <a:cs typeface="Arial" panose="020B0604020202020204" pitchFamily="34" charset="0"/>
              </a:rPr>
              <a:t>Jeevanandham</a:t>
            </a:r>
            <a:r>
              <a:rPr lang="en-IN" sz="1050" dirty="0">
                <a:solidFill>
                  <a:schemeClr val="tx1"/>
                </a:solidFill>
                <a:latin typeface="Arial" panose="020B0604020202020204" pitchFamily="34" charset="0"/>
                <a:cs typeface="Arial" panose="020B0604020202020204" pitchFamily="34" charset="0"/>
              </a:rPr>
              <a:t> s</a:t>
            </a:r>
          </a:p>
          <a:p>
            <a:pPr marL="457200" indent="-457200">
              <a:buFont typeface="+mj-lt"/>
              <a:buAutoNum type="arabicPeriod"/>
            </a:pPr>
            <a:r>
              <a:rPr lang="en-IN" sz="1050" dirty="0">
                <a:solidFill>
                  <a:schemeClr val="tx1"/>
                </a:solidFill>
                <a:latin typeface="Arial" panose="020B0604020202020204" pitchFamily="34" charset="0"/>
                <a:cs typeface="Arial" panose="020B0604020202020204" pitchFamily="34" charset="0"/>
              </a:rPr>
              <a:t>Ravi Krishnan k</a:t>
            </a:r>
            <a:endParaRPr lang="en-US" sz="1050" dirty="0">
              <a:solidFill>
                <a:schemeClr val="tx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FD013BC-BC38-81C0-2B11-2747B71FB196}"/>
              </a:ext>
            </a:extLst>
          </p:cNvPr>
          <p:cNvSpPr txBox="1"/>
          <p:nvPr/>
        </p:nvSpPr>
        <p:spPr>
          <a:xfrm>
            <a:off x="5183973" y="2514451"/>
            <a:ext cx="1828800" cy="1828800"/>
          </a:xfrm>
          <a:prstGeom prst="rect">
            <a:avLst/>
          </a:prstGeom>
          <a:noFill/>
        </p:spPr>
        <p:txBody>
          <a:bodyPr wrap="square" rtlCol="0">
            <a:spAutoFit/>
          </a:bodyPr>
          <a:lstStyle/>
          <a:p>
            <a:pPr algn="l"/>
            <a:endParaRPr lang="en-US" dirty="0"/>
          </a:p>
        </p:txBody>
      </p:sp>
      <p:sp>
        <p:nvSpPr>
          <p:cNvPr id="5" name="TextBox 4">
            <a:extLst>
              <a:ext uri="{FF2B5EF4-FFF2-40B4-BE49-F238E27FC236}">
                <a16:creationId xmlns:a16="http://schemas.microsoft.com/office/drawing/2014/main" id="{C0DE9FE7-8BEF-7744-9659-8209CF38B5BB}"/>
              </a:ext>
            </a:extLst>
          </p:cNvPr>
          <p:cNvSpPr txBox="1"/>
          <p:nvPr/>
        </p:nvSpPr>
        <p:spPr>
          <a:xfrm>
            <a:off x="5183973" y="2514451"/>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328612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2E2C0-4D33-E84E-403A-EF0AA9A41CC9}"/>
              </a:ext>
            </a:extLst>
          </p:cNvPr>
          <p:cNvSpPr>
            <a:spLocks noGrp="1"/>
          </p:cNvSpPr>
          <p:nvPr>
            <p:ph type="title"/>
          </p:nvPr>
        </p:nvSpPr>
        <p:spPr/>
        <p:txBody>
          <a:bodyPr/>
          <a:lstStyle/>
          <a:p>
            <a:r>
              <a:rPr lang="en-IN" dirty="0">
                <a:solidFill>
                  <a:schemeClr val="bg1"/>
                </a:solidFill>
              </a:rPr>
              <a:t>Content :</a:t>
            </a:r>
            <a:endParaRPr lang="en-US" dirty="0">
              <a:solidFill>
                <a:schemeClr val="bg1"/>
              </a:solidFill>
            </a:endParaRPr>
          </a:p>
        </p:txBody>
      </p:sp>
      <p:sp>
        <p:nvSpPr>
          <p:cNvPr id="3" name="Content Placeholder 2">
            <a:extLst>
              <a:ext uri="{FF2B5EF4-FFF2-40B4-BE49-F238E27FC236}">
                <a16:creationId xmlns:a16="http://schemas.microsoft.com/office/drawing/2014/main" id="{F7DBD51F-35C9-2A37-5462-D04DCA2ED881}"/>
              </a:ext>
            </a:extLst>
          </p:cNvPr>
          <p:cNvSpPr>
            <a:spLocks noGrp="1"/>
          </p:cNvSpPr>
          <p:nvPr>
            <p:ph idx="1"/>
          </p:nvPr>
        </p:nvSpPr>
        <p:spPr/>
        <p:txBody>
          <a:bodyPr/>
          <a:lstStyle/>
          <a:p>
            <a:r>
              <a:rPr lang="en-IN" dirty="0"/>
              <a:t>Introduction</a:t>
            </a:r>
          </a:p>
          <a:p>
            <a:r>
              <a:rPr lang="en-IN" dirty="0"/>
              <a:t>Types of Air Quality Monitor</a:t>
            </a:r>
          </a:p>
          <a:p>
            <a:r>
              <a:rPr lang="en-IN" dirty="0"/>
              <a:t>Applications</a:t>
            </a:r>
          </a:p>
          <a:p>
            <a:r>
              <a:rPr lang="en-IN" dirty="0"/>
              <a:t>How it works</a:t>
            </a:r>
          </a:p>
          <a:p>
            <a:r>
              <a:rPr lang="en-IN" dirty="0"/>
              <a:t>Benefits</a:t>
            </a:r>
          </a:p>
          <a:p>
            <a:r>
              <a:rPr lang="en-IN" dirty="0"/>
              <a:t>Conclusion</a:t>
            </a:r>
            <a:endParaRPr lang="en-US" dirty="0"/>
          </a:p>
        </p:txBody>
      </p:sp>
    </p:spTree>
    <p:extLst>
      <p:ext uri="{BB962C8B-B14F-4D97-AF65-F5344CB8AC3E}">
        <p14:creationId xmlns:p14="http://schemas.microsoft.com/office/powerpoint/2010/main" val="1421820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80299-1428-B93E-C51D-80CA5A30DFFE}"/>
              </a:ext>
            </a:extLst>
          </p:cNvPr>
          <p:cNvSpPr>
            <a:spLocks noGrp="1"/>
          </p:cNvSpPr>
          <p:nvPr>
            <p:ph type="title"/>
          </p:nvPr>
        </p:nvSpPr>
        <p:spPr/>
        <p:txBody>
          <a:bodyPr/>
          <a:lstStyle/>
          <a:p>
            <a:r>
              <a:rPr lang="en-IN" dirty="0">
                <a:solidFill>
                  <a:schemeClr val="bg1"/>
                </a:solidFill>
              </a:rPr>
              <a:t>Introduction :</a:t>
            </a:r>
            <a:endParaRPr lang="en-US" dirty="0">
              <a:solidFill>
                <a:schemeClr val="bg1"/>
              </a:solidFill>
            </a:endParaRPr>
          </a:p>
        </p:txBody>
      </p:sp>
      <p:sp>
        <p:nvSpPr>
          <p:cNvPr id="3" name="Content Placeholder 2">
            <a:extLst>
              <a:ext uri="{FF2B5EF4-FFF2-40B4-BE49-F238E27FC236}">
                <a16:creationId xmlns:a16="http://schemas.microsoft.com/office/drawing/2014/main" id="{0EDACBE7-2D2A-CF73-8905-F523FFF33CBF}"/>
              </a:ext>
            </a:extLst>
          </p:cNvPr>
          <p:cNvSpPr>
            <a:spLocks noGrp="1"/>
          </p:cNvSpPr>
          <p:nvPr>
            <p:ph idx="1"/>
          </p:nvPr>
        </p:nvSpPr>
        <p:spPr/>
        <p:txBody>
          <a:bodyPr/>
          <a:lstStyle/>
          <a:p>
            <a:r>
              <a:rPr lang="en-IN" dirty="0"/>
              <a:t>Air quality monitoring is an important tool for improving air quality, protecting public </a:t>
            </a:r>
            <a:r>
              <a:rPr lang="en-IN" dirty="0" err="1"/>
              <a:t>health,and</a:t>
            </a:r>
            <a:r>
              <a:rPr lang="en-IN" dirty="0"/>
              <a:t> ensuring compliance with regulations.</a:t>
            </a:r>
          </a:p>
          <a:p>
            <a:r>
              <a:rPr lang="en-IN" dirty="0"/>
              <a:t>The purpose of air quality monitoring is to assess the level of pollution </a:t>
            </a:r>
            <a:r>
              <a:rPr lang="en-IN" dirty="0" err="1"/>
              <a:t>realtion</a:t>
            </a:r>
            <a:r>
              <a:rPr lang="en-IN" dirty="0"/>
              <a:t> to air quality </a:t>
            </a:r>
            <a:r>
              <a:rPr lang="en-IN" dirty="0" err="1"/>
              <a:t>standards.The</a:t>
            </a:r>
            <a:r>
              <a:rPr lang="en-IN" dirty="0"/>
              <a:t> target is to achieve clean and breathable air.</a:t>
            </a:r>
            <a:endParaRPr lang="en-US" dirty="0"/>
          </a:p>
        </p:txBody>
      </p:sp>
    </p:spTree>
    <p:extLst>
      <p:ext uri="{BB962C8B-B14F-4D97-AF65-F5344CB8AC3E}">
        <p14:creationId xmlns:p14="http://schemas.microsoft.com/office/powerpoint/2010/main" val="3022941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F3795-83D2-7FBA-D319-F23F7348617A}"/>
              </a:ext>
            </a:extLst>
          </p:cNvPr>
          <p:cNvSpPr>
            <a:spLocks noGrp="1"/>
          </p:cNvSpPr>
          <p:nvPr>
            <p:ph type="title"/>
          </p:nvPr>
        </p:nvSpPr>
        <p:spPr/>
        <p:txBody>
          <a:bodyPr/>
          <a:lstStyle/>
          <a:p>
            <a:r>
              <a:rPr lang="en-IN" dirty="0">
                <a:solidFill>
                  <a:schemeClr val="bg1"/>
                </a:solidFill>
              </a:rPr>
              <a:t>Types of air quality monitor :</a:t>
            </a:r>
            <a:endParaRPr lang="en-US" dirty="0">
              <a:solidFill>
                <a:schemeClr val="bg1"/>
              </a:solidFill>
            </a:endParaRPr>
          </a:p>
        </p:txBody>
      </p:sp>
      <p:sp>
        <p:nvSpPr>
          <p:cNvPr id="3" name="Content Placeholder 2">
            <a:extLst>
              <a:ext uri="{FF2B5EF4-FFF2-40B4-BE49-F238E27FC236}">
                <a16:creationId xmlns:a16="http://schemas.microsoft.com/office/drawing/2014/main" id="{BEF1F51C-D264-C441-2A12-38BDCA9CD72A}"/>
              </a:ext>
            </a:extLst>
          </p:cNvPr>
          <p:cNvSpPr>
            <a:spLocks noGrp="1"/>
          </p:cNvSpPr>
          <p:nvPr>
            <p:ph idx="1"/>
          </p:nvPr>
        </p:nvSpPr>
        <p:spPr/>
        <p:txBody>
          <a:bodyPr>
            <a:normAutofit fontScale="92500" lnSpcReduction="10000"/>
          </a:bodyPr>
          <a:lstStyle/>
          <a:p>
            <a:r>
              <a:rPr lang="en-IN" dirty="0"/>
              <a:t>Portable air quality monitor</a:t>
            </a:r>
          </a:p>
          <a:p>
            <a:r>
              <a:rPr lang="en-IN" dirty="0"/>
              <a:t>Stationary air quality monitor</a:t>
            </a:r>
          </a:p>
          <a:p>
            <a:r>
              <a:rPr lang="en-IN" dirty="0"/>
              <a:t>Indoor air quality monitor</a:t>
            </a:r>
          </a:p>
          <a:p>
            <a:r>
              <a:rPr lang="en-IN" dirty="0"/>
              <a:t>Wearable air quality monitor</a:t>
            </a:r>
          </a:p>
          <a:p>
            <a:r>
              <a:rPr lang="en-IN" dirty="0"/>
              <a:t>Remote sensing and satellite based monitors</a:t>
            </a:r>
          </a:p>
          <a:p>
            <a:r>
              <a:rPr lang="en-IN" dirty="0"/>
              <a:t>Low cost air quality monitor sensors</a:t>
            </a:r>
          </a:p>
          <a:p>
            <a:r>
              <a:rPr lang="en-IN" dirty="0"/>
              <a:t>Laboratory </a:t>
            </a:r>
            <a:r>
              <a:rPr lang="en-IN" dirty="0" err="1"/>
              <a:t>analyzers</a:t>
            </a:r>
            <a:endParaRPr lang="en-IN" dirty="0"/>
          </a:p>
          <a:p>
            <a:endParaRPr lang="en-IN" dirty="0"/>
          </a:p>
          <a:p>
            <a:endParaRPr lang="en-US" dirty="0"/>
          </a:p>
        </p:txBody>
      </p:sp>
    </p:spTree>
    <p:extLst>
      <p:ext uri="{BB962C8B-B14F-4D97-AF65-F5344CB8AC3E}">
        <p14:creationId xmlns:p14="http://schemas.microsoft.com/office/powerpoint/2010/main" val="342275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7217-A967-6389-07EE-5ADF923E7C4C}"/>
              </a:ext>
            </a:extLst>
          </p:cNvPr>
          <p:cNvSpPr>
            <a:spLocks noGrp="1"/>
          </p:cNvSpPr>
          <p:nvPr>
            <p:ph type="title"/>
          </p:nvPr>
        </p:nvSpPr>
        <p:spPr/>
        <p:txBody>
          <a:bodyPr/>
          <a:lstStyle/>
          <a:p>
            <a:r>
              <a:rPr lang="en-IN" dirty="0">
                <a:solidFill>
                  <a:schemeClr val="bg1"/>
                </a:solidFill>
              </a:rPr>
              <a:t>Applications :</a:t>
            </a:r>
            <a:endParaRPr lang="en-US" dirty="0">
              <a:solidFill>
                <a:schemeClr val="bg1"/>
              </a:solidFill>
            </a:endParaRPr>
          </a:p>
        </p:txBody>
      </p:sp>
      <p:sp>
        <p:nvSpPr>
          <p:cNvPr id="3" name="Content Placeholder 2">
            <a:extLst>
              <a:ext uri="{FF2B5EF4-FFF2-40B4-BE49-F238E27FC236}">
                <a16:creationId xmlns:a16="http://schemas.microsoft.com/office/drawing/2014/main" id="{53900530-B635-1520-52AE-455DE18931AF}"/>
              </a:ext>
            </a:extLst>
          </p:cNvPr>
          <p:cNvSpPr>
            <a:spLocks noGrp="1"/>
          </p:cNvSpPr>
          <p:nvPr>
            <p:ph idx="1"/>
          </p:nvPr>
        </p:nvSpPr>
        <p:spPr/>
        <p:txBody>
          <a:bodyPr>
            <a:normAutofit fontScale="85000" lnSpcReduction="20000"/>
          </a:bodyPr>
          <a:lstStyle/>
          <a:p>
            <a:r>
              <a:rPr lang="en-IN" dirty="0"/>
              <a:t>Detect carbon dioxide levels, noxious gases and pollutants</a:t>
            </a:r>
          </a:p>
          <a:p>
            <a:r>
              <a:rPr lang="en-IN" dirty="0"/>
              <a:t>Measure and report on air quality in real time</a:t>
            </a:r>
          </a:p>
          <a:p>
            <a:r>
              <a:rPr lang="en-IN" dirty="0"/>
              <a:t>Instant alerts when threshold values of different gases are reached</a:t>
            </a:r>
          </a:p>
          <a:p>
            <a:r>
              <a:rPr lang="en-IN" dirty="0"/>
              <a:t>Automated, customisable reporting</a:t>
            </a:r>
          </a:p>
          <a:p>
            <a:r>
              <a:rPr lang="en-IN" dirty="0"/>
              <a:t>Indoor and outdoor air quality monitor</a:t>
            </a:r>
          </a:p>
          <a:p>
            <a:r>
              <a:rPr lang="en-IN" dirty="0"/>
              <a:t>Early gas leak detection</a:t>
            </a:r>
          </a:p>
          <a:p>
            <a:r>
              <a:rPr lang="en-IN" dirty="0"/>
              <a:t>Low – Cost</a:t>
            </a:r>
          </a:p>
          <a:p>
            <a:r>
              <a:rPr lang="en-IN" dirty="0"/>
              <a:t>Compact in size</a:t>
            </a:r>
            <a:endParaRPr lang="en-US" dirty="0"/>
          </a:p>
        </p:txBody>
      </p:sp>
    </p:spTree>
    <p:extLst>
      <p:ext uri="{BB962C8B-B14F-4D97-AF65-F5344CB8AC3E}">
        <p14:creationId xmlns:p14="http://schemas.microsoft.com/office/powerpoint/2010/main" val="2816873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BBFA-9964-F550-6ECF-C224B1CF699C}"/>
              </a:ext>
            </a:extLst>
          </p:cNvPr>
          <p:cNvSpPr>
            <a:spLocks noGrp="1"/>
          </p:cNvSpPr>
          <p:nvPr>
            <p:ph type="title"/>
          </p:nvPr>
        </p:nvSpPr>
        <p:spPr>
          <a:xfrm>
            <a:off x="1141413" y="331198"/>
            <a:ext cx="5934508" cy="1639886"/>
          </a:xfrm>
        </p:spPr>
        <p:txBody>
          <a:bodyPr/>
          <a:lstStyle/>
          <a:p>
            <a:r>
              <a:rPr lang="en-IN" dirty="0">
                <a:solidFill>
                  <a:schemeClr val="bg1"/>
                </a:solidFill>
              </a:rPr>
              <a:t>How it works:</a:t>
            </a:r>
            <a:endParaRPr lang="en-US" dirty="0">
              <a:solidFill>
                <a:schemeClr val="bg1"/>
              </a:solidFill>
            </a:endParaRPr>
          </a:p>
        </p:txBody>
      </p:sp>
      <p:sp>
        <p:nvSpPr>
          <p:cNvPr id="5" name="Picture Placeholder 4">
            <a:extLst>
              <a:ext uri="{FF2B5EF4-FFF2-40B4-BE49-F238E27FC236}">
                <a16:creationId xmlns:a16="http://schemas.microsoft.com/office/drawing/2014/main" id="{CC3A4A87-FB02-87E5-74EF-C67495228E3A}"/>
              </a:ext>
            </a:extLst>
          </p:cNvPr>
          <p:cNvSpPr>
            <a:spLocks noGrp="1"/>
          </p:cNvSpPr>
          <p:nvPr>
            <p:ph type="pic" idx="1"/>
          </p:nvPr>
        </p:nvSpPr>
        <p:spPr>
          <a:xfrm>
            <a:off x="7380721" y="1672900"/>
            <a:ext cx="3669866" cy="3203425"/>
          </a:xfrm>
        </p:spPr>
      </p:sp>
      <p:sp>
        <p:nvSpPr>
          <p:cNvPr id="3" name="Content Placeholder 2">
            <a:extLst>
              <a:ext uri="{FF2B5EF4-FFF2-40B4-BE49-F238E27FC236}">
                <a16:creationId xmlns:a16="http://schemas.microsoft.com/office/drawing/2014/main" id="{D2D68382-99FC-AB32-6966-AF4D519D3896}"/>
              </a:ext>
            </a:extLst>
          </p:cNvPr>
          <p:cNvSpPr>
            <a:spLocks noGrp="1"/>
          </p:cNvSpPr>
          <p:nvPr>
            <p:ph type="body" sz="half" idx="2"/>
          </p:nvPr>
        </p:nvSpPr>
        <p:spPr>
          <a:xfrm>
            <a:off x="1032424" y="2678684"/>
            <a:ext cx="5934511" cy="3541714"/>
          </a:xfrm>
        </p:spPr>
        <p:txBody>
          <a:bodyPr anchor="b">
            <a:normAutofit fontScale="92500" lnSpcReduction="10000"/>
          </a:bodyPr>
          <a:lstStyle/>
          <a:p>
            <a:pPr marL="285750" indent="-285750">
              <a:buFont typeface="Arial" panose="020B0604020202020204" pitchFamily="34" charset="0"/>
              <a:buChar char="•"/>
            </a:pPr>
            <a:r>
              <a:rPr lang="en-IN" dirty="0"/>
              <a:t>Sampling the air by drawing air into the monitor through an inlet or sensor chamber</a:t>
            </a:r>
          </a:p>
          <a:p>
            <a:pPr marL="285750" indent="-285750">
              <a:buFont typeface="Arial" panose="020B0604020202020204" pitchFamily="34" charset="0"/>
              <a:buChar char="•"/>
            </a:pPr>
            <a:r>
              <a:rPr lang="en-IN" dirty="0"/>
              <a:t>Detecting the pollutant, light scattering or operation methods are commonly used. Light scattering sensors emit a light source         (</a:t>
            </a:r>
            <a:r>
              <a:rPr lang="en-IN" dirty="0" err="1"/>
              <a:t>eg</a:t>
            </a:r>
            <a:r>
              <a:rPr lang="en-IN" dirty="0"/>
              <a:t>. laser or LED )through air and detectors measure the light to estimate particulate matter</a:t>
            </a:r>
          </a:p>
          <a:p>
            <a:pPr marL="285750" indent="-285750">
              <a:buFont typeface="Arial" panose="020B0604020202020204" pitchFamily="34" charset="0"/>
              <a:buChar char="•"/>
            </a:pPr>
            <a:r>
              <a:rPr lang="en-IN" dirty="0"/>
              <a:t>The sensors generate electrical signals or data of the pollutant concentration and collects the data
The collected data is processed using algorithms and calibration factors to ensure accuracy
It displays the real-time measurements to the users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US" dirty="0"/>
          </a:p>
        </p:txBody>
      </p:sp>
      <p:pic>
        <p:nvPicPr>
          <p:cNvPr id="4" name="Picture 4">
            <a:extLst>
              <a:ext uri="{FF2B5EF4-FFF2-40B4-BE49-F238E27FC236}">
                <a16:creationId xmlns:a16="http://schemas.microsoft.com/office/drawing/2014/main" id="{245B2489-AAE8-8531-2AED-98B231497C06}"/>
              </a:ext>
            </a:extLst>
          </p:cNvPr>
          <p:cNvPicPr>
            <a:picLocks noChangeAspect="1"/>
          </p:cNvPicPr>
          <p:nvPr/>
        </p:nvPicPr>
        <p:blipFill>
          <a:blip r:embed="rId3"/>
          <a:stretch>
            <a:fillRect/>
          </a:stretch>
        </p:blipFill>
        <p:spPr>
          <a:xfrm>
            <a:off x="7075921" y="1672900"/>
            <a:ext cx="4388452" cy="3897539"/>
          </a:xfrm>
          <a:prstGeom prst="rect">
            <a:avLst/>
          </a:prstGeom>
        </p:spPr>
      </p:pic>
    </p:spTree>
    <p:extLst>
      <p:ext uri="{BB962C8B-B14F-4D97-AF65-F5344CB8AC3E}">
        <p14:creationId xmlns:p14="http://schemas.microsoft.com/office/powerpoint/2010/main" val="2812702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FA0B719-134D-9D3A-48ED-05BB22290D30}"/>
              </a:ext>
            </a:extLst>
          </p:cNvPr>
          <p:cNvSpPr>
            <a:spLocks noGrp="1"/>
          </p:cNvSpPr>
          <p:nvPr>
            <p:ph type="title"/>
          </p:nvPr>
        </p:nvSpPr>
        <p:spPr/>
        <p:txBody>
          <a:bodyPr/>
          <a:lstStyle/>
          <a:p>
            <a:r>
              <a:rPr lang="en-IN" dirty="0">
                <a:solidFill>
                  <a:schemeClr val="bg1"/>
                </a:solidFill>
              </a:rPr>
              <a:t>Benefits:</a:t>
            </a:r>
            <a:endParaRPr lang="en-US" dirty="0">
              <a:solidFill>
                <a:schemeClr val="bg1"/>
              </a:solidFill>
            </a:endParaRPr>
          </a:p>
        </p:txBody>
      </p:sp>
      <p:sp>
        <p:nvSpPr>
          <p:cNvPr id="9" name="Content Placeholder 8">
            <a:extLst>
              <a:ext uri="{FF2B5EF4-FFF2-40B4-BE49-F238E27FC236}">
                <a16:creationId xmlns:a16="http://schemas.microsoft.com/office/drawing/2014/main" id="{2E590B62-0A7F-1772-10B1-9BE29AC215FA}"/>
              </a:ext>
            </a:extLst>
          </p:cNvPr>
          <p:cNvSpPr>
            <a:spLocks noGrp="1"/>
          </p:cNvSpPr>
          <p:nvPr>
            <p:ph idx="1"/>
          </p:nvPr>
        </p:nvSpPr>
        <p:spPr>
          <a:xfrm>
            <a:off x="1141412" y="1929145"/>
            <a:ext cx="9905999" cy="3541714"/>
          </a:xfrm>
        </p:spPr>
        <p:txBody>
          <a:bodyPr/>
          <a:lstStyle/>
          <a:p>
            <a:r>
              <a:rPr lang="en-IN" dirty="0"/>
              <a:t>Health benefits :</a:t>
            </a:r>
          </a:p>
          <a:p>
            <a:pPr lvl="3"/>
            <a:r>
              <a:rPr lang="en-IN" dirty="0"/>
              <a:t>This can help people take precautions early, especially those with respiratory conditions, to avoid exposure to harmful pollutants</a:t>
            </a:r>
          </a:p>
          <a:p>
            <a:pPr lvl="3"/>
            <a:r>
              <a:rPr lang="en-IN" dirty="0"/>
              <a:t>Indoor air quality monitor helps individuals maintain a healthier living and working environment</a:t>
            </a:r>
          </a:p>
          <a:p>
            <a:pPr lvl="3"/>
            <a:r>
              <a:rPr lang="en-IN" dirty="0"/>
              <a:t>Valuable for medical research and epidemiology studies</a:t>
            </a:r>
          </a:p>
          <a:p>
            <a:r>
              <a:rPr lang="en-IN" dirty="0"/>
              <a:t>Environmental benefits :</a:t>
            </a:r>
          </a:p>
          <a:p>
            <a:pPr lvl="3"/>
            <a:r>
              <a:rPr lang="en-IN" dirty="0"/>
              <a:t>The protection of the environment by detecting and tracking pollution sources</a:t>
            </a:r>
          </a:p>
          <a:p>
            <a:pPr lvl="3"/>
            <a:r>
              <a:rPr lang="en-IN" dirty="0"/>
              <a:t>Helps to identify specific pollution sources such as industrial emissions or traffic related pollution</a:t>
            </a:r>
          </a:p>
        </p:txBody>
      </p:sp>
    </p:spTree>
    <p:extLst>
      <p:ext uri="{BB962C8B-B14F-4D97-AF65-F5344CB8AC3E}">
        <p14:creationId xmlns:p14="http://schemas.microsoft.com/office/powerpoint/2010/main" val="2955110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CA170-A457-C6D0-ECDA-3106C232D0D8}"/>
              </a:ext>
            </a:extLst>
          </p:cNvPr>
          <p:cNvSpPr>
            <a:spLocks noGrp="1"/>
          </p:cNvSpPr>
          <p:nvPr>
            <p:ph type="title"/>
          </p:nvPr>
        </p:nvSpPr>
        <p:spPr/>
        <p:txBody>
          <a:bodyPr/>
          <a:lstStyle/>
          <a:p>
            <a:r>
              <a:rPr lang="en-IN" dirty="0">
                <a:solidFill>
                  <a:schemeClr val="bg1"/>
                </a:solidFill>
              </a:rPr>
              <a:t>Conclusion:</a:t>
            </a:r>
            <a:endParaRPr lang="en-US" dirty="0">
              <a:solidFill>
                <a:schemeClr val="bg1"/>
              </a:solidFill>
            </a:endParaRPr>
          </a:p>
        </p:txBody>
      </p:sp>
      <p:sp>
        <p:nvSpPr>
          <p:cNvPr id="3" name="Content Placeholder 2">
            <a:extLst>
              <a:ext uri="{FF2B5EF4-FFF2-40B4-BE49-F238E27FC236}">
                <a16:creationId xmlns:a16="http://schemas.microsoft.com/office/drawing/2014/main" id="{E08A1919-5C9D-BAFD-48E7-E081DFFC9601}"/>
              </a:ext>
            </a:extLst>
          </p:cNvPr>
          <p:cNvSpPr>
            <a:spLocks noGrp="1"/>
          </p:cNvSpPr>
          <p:nvPr>
            <p:ph idx="1"/>
          </p:nvPr>
        </p:nvSpPr>
        <p:spPr/>
        <p:txBody>
          <a:bodyPr>
            <a:normAutofit/>
          </a:bodyPr>
          <a:lstStyle/>
          <a:p>
            <a:pPr marL="0" indent="0">
              <a:buNone/>
            </a:pPr>
            <a:r>
              <a:rPr lang="en-IN" sz="2800" dirty="0"/>
              <a:t>An </a:t>
            </a:r>
            <a:r>
              <a:rPr lang="en-IN" sz="2800" dirty="0" err="1"/>
              <a:t>Iot</a:t>
            </a:r>
            <a:r>
              <a:rPr lang="en-IN" sz="2800" dirty="0"/>
              <a:t> based air pollution monitoring system is a revolutionary solution that can provide accurate and real-time data about the air quality in a particular area and protecting the environment and human health.</a:t>
            </a:r>
            <a:endParaRPr lang="en-US" sz="2800" dirty="0"/>
          </a:p>
        </p:txBody>
      </p:sp>
    </p:spTree>
    <p:extLst>
      <p:ext uri="{BB962C8B-B14F-4D97-AF65-F5344CB8AC3E}">
        <p14:creationId xmlns:p14="http://schemas.microsoft.com/office/powerpoint/2010/main" val="22204973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2</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Circuit</vt:lpstr>
      <vt:lpstr>Air quality monitor : Enhancing environmental awareness </vt:lpstr>
      <vt:lpstr>Content :</vt:lpstr>
      <vt:lpstr>Introduction :</vt:lpstr>
      <vt:lpstr>Types of air quality monitor :</vt:lpstr>
      <vt:lpstr>Applications :</vt:lpstr>
      <vt:lpstr>How it works:</vt:lpstr>
      <vt:lpstr>Benefits: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monitor : Enhancing environmental awareness </dc:title>
  <dc:creator>Pavin R</dc:creator>
  <cp:lastModifiedBy>Pavin R</cp:lastModifiedBy>
  <cp:revision>2</cp:revision>
  <dcterms:created xsi:type="dcterms:W3CDTF">2023-10-02T17:42:04Z</dcterms:created>
  <dcterms:modified xsi:type="dcterms:W3CDTF">2023-10-03T02:39:40Z</dcterms:modified>
</cp:coreProperties>
</file>