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918" y="-4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dirty="0"/>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197506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t>4/16/2024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E18DB4A-8810-4A10-AD5C-D5E2C667F5B3}" type="datetime1">
              <a:rPr lang="en-US" smtClean="0"/>
              <a:t>4/16/2024</a:t>
            </a:fld>
            <a:endParaRPr lang="en-US" dirty="0"/>
          </a:p>
        </p:txBody>
      </p:sp>
      <p:sp>
        <p:nvSpPr>
          <p:cNvPr id="9" name="Slide Number Placeholder 8"/>
          <p:cNvSpPr>
            <a:spLocks noGrp="1"/>
          </p:cNvSpPr>
          <p:nvPr>
            <p:ph type="sldNum" sz="quarter" idx="11"/>
          </p:nvPr>
        </p:nvSpPr>
        <p:spPr/>
        <p:txBody>
          <a:bodyPr/>
          <a:lstStyle/>
          <a:p>
            <a:fld id="{3A98EE3D-8CD1-4C3F-BD1C-C98C9596463C}" type="slidenum">
              <a:rPr lang="en-US" smtClean="0"/>
              <a:t>‹#›</a:t>
            </a:fld>
            <a:endParaRPr lang="en-US" dirty="0"/>
          </a:p>
        </p:txBody>
      </p:sp>
      <p:sp>
        <p:nvSpPr>
          <p:cNvPr id="10" name="Footer Placeholder 9"/>
          <p:cNvSpPr>
            <a:spLocks noGrp="1"/>
          </p:cNvSpPr>
          <p:nvPr>
            <p:ph type="ftr" sz="quarter" idx="12"/>
          </p:nvPr>
        </p:nvSpPr>
        <p:spPr/>
        <p:txBody>
          <a:bodyPr/>
          <a:lstStyle/>
          <a:p>
            <a:pPr algn="l"/>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A98EE3D-8CD1-4C3F-BD1C-C98C9596463C}" type="slidenum">
              <a:rPr lang="en-US" smtClean="0"/>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pPr algn="r" eaLnBrk="1" latinLnBrk="0" hangingPunct="1"/>
            <a:endParaRPr kumimoji="0" lang="en-US" sz="1000" dirty="0">
              <a:solidFill>
                <a:schemeClr val="tx1"/>
              </a:solidFill>
            </a:endParaRP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ED291B17-9318-49DB-B28B-6E5994AE9581}" type="datetime1">
              <a:rPr lang="en-US" smtClean="0"/>
              <a:t>4/16/2024</a:t>
            </a:fld>
            <a:endParaRPr lang="en-US" dirty="0"/>
          </a:p>
        </p:txBody>
      </p:sp>
      <p:pic>
        <p:nvPicPr>
          <p:cNvPr id="9"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ctrTitle"/>
          </p:nvPr>
        </p:nvSpPr>
        <p:spPr>
          <a:xfrm>
            <a:off x="1359108" y="1821635"/>
            <a:ext cx="9144000" cy="977778"/>
          </a:xfrm>
        </p:spPr>
        <p:txBody>
          <a:bodyPr/>
          <a:lstStyle/>
          <a:p>
            <a:pPr algn="ctr"/>
            <a:r>
              <a:rPr lang="en-US" b="1" dirty="0">
                <a:solidFill>
                  <a:schemeClr val="accent1">
                    <a:lumMod val="50000"/>
                  </a:schemeClr>
                </a:solidFill>
                <a:latin typeface="Arial" panose="020B0604020202020204" pitchFamily="34" charset="0"/>
                <a:cs typeface="Arial" panose="020B0604020202020204" pitchFamily="34" charset="0"/>
              </a:rPr>
              <a:t>KEYLOGGER project </a:t>
            </a:r>
            <a:endParaRPr lang="zh-CN" altLang="en-US" dirty="0">
              <a:solidFill>
                <a:schemeClr val="accent1">
                  <a:lumMod val="50000"/>
                </a:schemeClr>
              </a:solidFill>
            </a:endParaRPr>
          </a:p>
        </p:txBody>
      </p:sp>
      <p:sp>
        <p:nvSpPr>
          <p:cNvPr id="1048606" name="TextBox 2"/>
          <p:cNvSpPr txBox="1"/>
          <p:nvPr/>
        </p:nvSpPr>
        <p:spPr>
          <a:xfrm>
            <a:off x="-329782" y="1034321"/>
            <a:ext cx="12726648" cy="532130"/>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607" name="TextBox 3"/>
          <p:cNvSpPr txBox="1"/>
          <p:nvPr/>
        </p:nvSpPr>
        <p:spPr>
          <a:xfrm>
            <a:off x="2409605" y="3421242"/>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1.NAME- </a:t>
            </a:r>
            <a:r>
              <a:rPr lang="en-US" sz="2000" b="1" dirty="0" smtClean="0">
                <a:solidFill>
                  <a:schemeClr val="accent1">
                    <a:lumMod val="75000"/>
                  </a:schemeClr>
                </a:solidFill>
                <a:latin typeface="Arial"/>
                <a:cs typeface="Arial"/>
              </a:rPr>
              <a:t>B.JEEVA</a:t>
            </a:r>
            <a:endParaRPr lang="zh-CN" altLang="en-US" dirty="0"/>
          </a:p>
          <a:p>
            <a:r>
              <a:rPr lang="en-US" sz="2000" b="1" dirty="0">
                <a:solidFill>
                  <a:schemeClr val="accent1">
                    <a:lumMod val="75000"/>
                  </a:schemeClr>
                </a:solidFill>
                <a:latin typeface="Arial"/>
                <a:cs typeface="Arial"/>
              </a:rPr>
              <a:t>COLLEGE NAME- Priyadarshini engineering college </a:t>
            </a:r>
            <a:endParaRPr lang="zh-CN" altLang="en-US" dirty="0"/>
          </a:p>
          <a:p>
            <a:r>
              <a:rPr lang="en-US" sz="2000" b="1" dirty="0">
                <a:solidFill>
                  <a:schemeClr val="accent1">
                    <a:lumMod val="75000"/>
                  </a:schemeClr>
                </a:solidFill>
                <a:latin typeface="Arial"/>
                <a:cs typeface="Arial"/>
              </a:rPr>
              <a:t>DEPARTMENT- Compu</a:t>
            </a:r>
            <a:r>
              <a:rPr lang="en-US" altLang="en-US" sz="2000" b="1" dirty="0">
                <a:solidFill>
                  <a:schemeClr val="accent1">
                    <a:lumMod val="75000"/>
                  </a:schemeClr>
                </a:solidFill>
                <a:latin typeface="Arial"/>
                <a:cs typeface="Arial"/>
              </a:rPr>
              <a:t>ter </a:t>
            </a:r>
            <a:r>
              <a:rPr lang="en-US" altLang="en-GB" sz="2000" b="1" dirty="0">
                <a:solidFill>
                  <a:schemeClr val="accent1">
                    <a:lumMod val="75000"/>
                  </a:schemeClr>
                </a:solidFill>
                <a:latin typeface="Arial"/>
                <a:cs typeface="Arial"/>
              </a:rPr>
              <a:t>science and engineering </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4"/>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p:cNvSpPr>
            <a:spLocks noGrp="1"/>
          </p:cNvSpPr>
          <p:nvPr>
            <p:ph idx="1"/>
          </p:nvPr>
        </p:nvSpPr>
        <p:spPr/>
        <p:txBody>
          <a:bodyPr>
            <a:normAutofit/>
          </a:bodyPr>
          <a:lstStyle/>
          <a:p>
            <a:r>
              <a:rPr lang="en-IN" dirty="0">
                <a:latin typeface="Georgia" pitchFamily="18" charset="0"/>
              </a:rPr>
              <a:t>Use of legal software products for computer monitoring, keylogger.org.</a:t>
            </a:r>
          </a:p>
          <a:p>
            <a:r>
              <a:rPr lang="en-IN" dirty="0" smtClean="0">
                <a:latin typeface="Georgia" pitchFamily="18" charset="0"/>
              </a:rPr>
              <a:t> </a:t>
            </a:r>
            <a:r>
              <a:rPr lang="en-IN" dirty="0">
                <a:latin typeface="Georgia" pitchFamily="18" charset="0"/>
              </a:rPr>
              <a:t>V. W. </a:t>
            </a:r>
            <a:r>
              <a:rPr lang="en-IN" dirty="0" err="1">
                <a:latin typeface="Georgia" pitchFamily="18" charset="0"/>
              </a:rPr>
              <a:t>Berninger</a:t>
            </a:r>
            <a:r>
              <a:rPr lang="en-IN" dirty="0">
                <a:latin typeface="Georgia" pitchFamily="18" charset="0"/>
              </a:rPr>
              <a:t> (Ed., 2012), Past, present, and future contributions of</a:t>
            </a:r>
          </a:p>
          <a:p>
            <a:r>
              <a:rPr lang="en-IN" dirty="0">
                <a:latin typeface="Georgia" pitchFamily="18" charset="0"/>
              </a:rPr>
              <a:t>cognitive writing research to cognitive psychology. New York/Sussex: Taylor</a:t>
            </a:r>
          </a:p>
          <a:p>
            <a:r>
              <a:rPr lang="en-IN" dirty="0">
                <a:latin typeface="Georgia" pitchFamily="18" charset="0"/>
              </a:rPr>
              <a:t>&amp; Francis. ISBN 9781848729636.</a:t>
            </a:r>
          </a:p>
          <a:p>
            <a:r>
              <a:rPr lang="en-IN" dirty="0" smtClean="0">
                <a:latin typeface="Georgia" pitchFamily="18" charset="0"/>
              </a:rPr>
              <a:t> </a:t>
            </a:r>
            <a:r>
              <a:rPr lang="en-IN" dirty="0">
                <a:latin typeface="Georgia" pitchFamily="18" charset="0"/>
              </a:rPr>
              <a:t>John Leyden (2000-12-06). "Mafia trial to test FBI spying tactics: Keystroke</a:t>
            </a:r>
          </a:p>
          <a:p>
            <a:r>
              <a:rPr lang="en-IN" dirty="0">
                <a:latin typeface="Georgia" pitchFamily="18" charset="0"/>
              </a:rPr>
              <a:t>logging used to spy on mob suspect using PGP". The Register. Retrieved</a:t>
            </a:r>
          </a:p>
          <a:p>
            <a:r>
              <a:rPr lang="en-IN" dirty="0">
                <a:latin typeface="Georgia" pitchFamily="18" charset="0"/>
              </a:rPr>
              <a:t>2009-04-19.</a:t>
            </a:r>
          </a:p>
          <a:p>
            <a:r>
              <a:rPr lang="en-IN" dirty="0" smtClean="0">
                <a:latin typeface="Georgia" pitchFamily="18" charset="0"/>
              </a:rPr>
              <a:t>Andrew </a:t>
            </a:r>
            <a:r>
              <a:rPr lang="en-IN" dirty="0">
                <a:latin typeface="Georgia" pitchFamily="18" charset="0"/>
              </a:rPr>
              <a:t>Kelly (2010-09-10). "Cracking Passwords using Keyboard Acoustics</a:t>
            </a:r>
          </a:p>
          <a:p>
            <a:r>
              <a:rPr lang="en-IN" dirty="0">
                <a:latin typeface="Georgia" pitchFamily="18" charset="0"/>
              </a:rPr>
              <a:t>and Language </a:t>
            </a:r>
            <a:r>
              <a:rPr lang="en-IN" dirty="0" err="1">
                <a:latin typeface="Georgia" pitchFamily="18" charset="0"/>
              </a:rPr>
              <a:t>Modeling</a:t>
            </a:r>
            <a:r>
              <a:rPr lang="en-IN" dirty="0">
                <a:latin typeface="Georgia" pitchFamily="18" charset="0"/>
              </a:rPr>
              <a:t>".</a:t>
            </a:r>
          </a:p>
          <a:p>
            <a:r>
              <a:rPr lang="en-IN" dirty="0" smtClean="0">
                <a:latin typeface="Georgia" pitchFamily="18" charset="0"/>
              </a:rPr>
              <a:t> </a:t>
            </a:r>
            <a:r>
              <a:rPr lang="en-IN" dirty="0">
                <a:latin typeface="Georgia" pitchFamily="18" charset="0"/>
              </a:rPr>
              <a:t>Sarah Young (14 September 2005). "Researchers recover typed text using</a:t>
            </a:r>
          </a:p>
          <a:p>
            <a:r>
              <a:rPr lang="en-IN" dirty="0">
                <a:latin typeface="Georgia" pitchFamily="18" charset="0"/>
              </a:rPr>
              <a:t>audio recording of keystrokes". UC Berkeley </a:t>
            </a:r>
            <a:r>
              <a:rPr lang="en-IN" dirty="0" err="1">
                <a:latin typeface="Georgia" pitchFamily="18" charset="0"/>
              </a:rPr>
              <a:t>NewsCenter</a:t>
            </a:r>
            <a:r>
              <a:rPr lang="en-IN" dirty="0">
                <a:latin typeface="Georgia" pitchFamily="18" charset="0"/>
              </a:rPr>
              <a:t>.</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1271312" y="2751469"/>
            <a:ext cx="9298744" cy="1325563"/>
          </a:xfrm>
        </p:spPr>
        <p:txBody>
          <a:bodyPr/>
          <a:lstStyle/>
          <a:p>
            <a:pPr algn="ctr"/>
            <a:r>
              <a:rPr lang="en-US" b="1" dirty="0">
                <a:solidFill>
                  <a:srgbClr val="002060"/>
                </a:solidFill>
                <a:latin typeface="Georgia" pitchFamily="18" charset="0"/>
                <a:ea typeface="Cambria" pitchFamily="18" charset="0"/>
                <a:cs typeface="Arial" panose="020B0604020202020204" pitchFamily="34"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849573" y="558468"/>
            <a:ext cx="10515600" cy="1325563"/>
          </a:xfrm>
        </p:spPr>
        <p:txBody>
          <a:bodyPr/>
          <a:lstStyle/>
          <a:p>
            <a:r>
              <a:rPr lang="en-US" b="1" dirty="0">
                <a:solidFill>
                  <a:schemeClr val="bg2">
                    <a:lumMod val="50000"/>
                  </a:schemeClr>
                </a:solidFill>
                <a:latin typeface="Arial" panose="020B0604020202020204" pitchFamily="34" charset="0"/>
                <a:cs typeface="Arial" panose="020B0604020202020204" pitchFamily="34" charset="0"/>
              </a:rPr>
              <a:t>OUTLINE</a:t>
            </a:r>
          </a:p>
        </p:txBody>
      </p:sp>
      <p:sp>
        <p:nvSpPr>
          <p:cNvPr id="1048609"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611" name="TextBox 1048610"/>
          <p:cNvSpPr txBox="1"/>
          <p:nvPr/>
        </p:nvSpPr>
        <p:spPr>
          <a:xfrm rot="21593796">
            <a:off x="965136" y="1792695"/>
            <a:ext cx="11004331" cy="2823850"/>
          </a:xfrm>
          <a:prstGeom prst="rect">
            <a:avLst/>
          </a:prstGeom>
        </p:spPr>
        <p:txBody>
          <a:bodyPr wrap="square" rtlCol="0">
            <a:spAutoFit/>
          </a:bodyPr>
          <a:lstStyle/>
          <a:p>
            <a:pPr>
              <a:lnSpc>
                <a:spcPct val="150000"/>
              </a:lnSpc>
            </a:pPr>
            <a:r>
              <a:rPr lang="en-US" altLang="en-GB" sz="2000" dirty="0">
                <a:solidFill>
                  <a:srgbClr val="000000"/>
                </a:solidFill>
              </a:rPr>
              <a:t>       </a:t>
            </a:r>
            <a:r>
              <a:rPr lang="en-US" altLang="en-GB" sz="2000" dirty="0" smtClean="0">
                <a:solidFill>
                  <a:srgbClr val="000000"/>
                </a:solidFill>
              </a:rPr>
              <a:t> </a:t>
            </a:r>
            <a:r>
              <a:rPr lang="en-US" altLang="en-GB" sz="2000" dirty="0">
                <a:solidFill>
                  <a:srgbClr val="000000"/>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GB" sz="20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4"/>
          <p:cNvSpPr>
            <a:spLocks noGrp="1"/>
          </p:cNvSpPr>
          <p:nvPr>
            <p:ph type="title"/>
          </p:nvPr>
        </p:nvSpPr>
        <p:spPr>
          <a:xfrm>
            <a:off x="550607" y="245141"/>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13" name="Content Placeholder 1"/>
          <p:cNvSpPr>
            <a:spLocks noGrp="1"/>
          </p:cNvSpPr>
          <p:nvPr>
            <p:ph idx="1"/>
          </p:nvPr>
        </p:nvSpPr>
        <p:spPr>
          <a:xfrm>
            <a:off x="471949" y="973394"/>
            <a:ext cx="10589342" cy="5117690"/>
          </a:xfrm>
        </p:spPr>
        <p:txBody>
          <a:bodyPr vert="horz" lIns="91440" tIns="45720" rIns="91440" bIns="45720" rtlCol="0" anchor="ctr">
            <a:noAutofit/>
          </a:bodyPr>
          <a:lstStyle/>
          <a:p>
            <a:pPr marL="236538" indent="-236538">
              <a:tabLst>
                <a:tab pos="10456863" algn="l"/>
              </a:tabLst>
            </a:pPr>
            <a:r>
              <a:rPr lang="en-US" sz="2000" dirty="0">
                <a:latin typeface="Georgia" pitchFamily="18" charset="0"/>
                <a:ea typeface="Calibri" pitchFamily="34" charset="0"/>
                <a:cs typeface="Calibri" pitchFamily="34" charset="0"/>
              </a:rPr>
              <a:t>We can construct software </a:t>
            </a:r>
            <a:r>
              <a:rPr lang="en-US" sz="2000" dirty="0" err="1">
                <a:latin typeface="Georgia" pitchFamily="18" charset="0"/>
                <a:ea typeface="Calibri" pitchFamily="34" charset="0"/>
                <a:cs typeface="Calibri" pitchFamily="34" charset="0"/>
              </a:rPr>
              <a:t>keyloggers</a:t>
            </a:r>
            <a:r>
              <a:rPr lang="en-US" sz="2000" dirty="0">
                <a:latin typeface="Georgia" pitchFamily="18" charset="0"/>
                <a:ea typeface="Calibri" pitchFamily="34" charset="0"/>
                <a:cs typeface="Calibri" pitchFamily="34" charset="0"/>
              </a:rPr>
              <a:t> instead of physical </a:t>
            </a:r>
            <a:r>
              <a:rPr lang="en-US" sz="2000" dirty="0" err="1">
                <a:latin typeface="Georgia" pitchFamily="18" charset="0"/>
                <a:ea typeface="Calibri" pitchFamily="34" charset="0"/>
                <a:cs typeface="Calibri" pitchFamily="34" charset="0"/>
              </a:rPr>
              <a:t>keyloggers</a:t>
            </a:r>
            <a:r>
              <a:rPr lang="en-US" sz="2000" dirty="0">
                <a:latin typeface="Georgia" pitchFamily="18" charset="0"/>
                <a:ea typeface="Calibri" pitchFamily="34" charset="0"/>
                <a:cs typeface="Calibri" pitchFamily="34" charset="0"/>
              </a:rPr>
              <a:t> to solve the</a:t>
            </a:r>
          </a:p>
          <a:p>
            <a:pPr marL="236538" indent="-236538">
              <a:buNone/>
              <a:tabLst>
                <a:tab pos="10456863" algn="l"/>
              </a:tabLst>
            </a:pPr>
            <a:r>
              <a:rPr lang="en-US" sz="2000" dirty="0" smtClean="0">
                <a:latin typeface="Georgia" pitchFamily="18" charset="0"/>
                <a:ea typeface="Calibri" pitchFamily="34" charset="0"/>
                <a:cs typeface="Calibri" pitchFamily="34" charset="0"/>
              </a:rPr>
              <a:t>   above-mentioned </a:t>
            </a:r>
            <a:r>
              <a:rPr lang="en-US" sz="2000" dirty="0">
                <a:latin typeface="Georgia" pitchFamily="18" charset="0"/>
                <a:ea typeface="Calibri" pitchFamily="34" charset="0"/>
                <a:cs typeface="Calibri" pitchFamily="34" charset="0"/>
              </a:rPr>
              <a:t>problem</a:t>
            </a:r>
            <a:r>
              <a:rPr lang="en-US" sz="2000" dirty="0" smtClean="0">
                <a:latin typeface="Georgia" pitchFamily="18" charset="0"/>
                <a:ea typeface="Calibri" pitchFamily="34" charset="0"/>
                <a:cs typeface="Calibri" pitchFamily="34" charset="0"/>
              </a:rPr>
              <a:t>.</a:t>
            </a:r>
          </a:p>
          <a:p>
            <a:pPr marL="236538" indent="-236538">
              <a:tabLst>
                <a:tab pos="10456863" algn="l"/>
              </a:tabLst>
            </a:pPr>
            <a:r>
              <a:rPr lang="en-US" sz="2000" dirty="0" smtClean="0">
                <a:latin typeface="Georgia" pitchFamily="18" charset="0"/>
                <a:ea typeface="Calibri" pitchFamily="34" charset="0"/>
                <a:cs typeface="Calibri" pitchFamily="34" charset="0"/>
              </a:rPr>
              <a:t> </a:t>
            </a:r>
            <a:r>
              <a:rPr lang="en-US" sz="2000" dirty="0">
                <a:latin typeface="Georgia" pitchFamily="18" charset="0"/>
                <a:ea typeface="Calibri" pitchFamily="34" charset="0"/>
                <a:cs typeface="Calibri" pitchFamily="34" charset="0"/>
              </a:rPr>
              <a:t>The proposed model offers a technique that </a:t>
            </a:r>
            <a:r>
              <a:rPr lang="en-US" sz="2000" dirty="0" smtClean="0">
                <a:latin typeface="Georgia" pitchFamily="18" charset="0"/>
                <a:ea typeface="Calibri" pitchFamily="34" charset="0"/>
                <a:cs typeface="Calibri" pitchFamily="34" charset="0"/>
              </a:rPr>
              <a:t>alleviates the </a:t>
            </a:r>
            <a:r>
              <a:rPr lang="en-US" sz="2000" dirty="0">
                <a:latin typeface="Georgia" pitchFamily="18" charset="0"/>
                <a:ea typeface="Calibri" pitchFamily="34" charset="0"/>
                <a:cs typeface="Calibri" pitchFamily="34" charset="0"/>
              </a:rPr>
              <a:t>challenges of installing the </a:t>
            </a:r>
            <a:r>
              <a:rPr lang="en-US" sz="2000" dirty="0" err="1">
                <a:latin typeface="Georgia" pitchFamily="18" charset="0"/>
                <a:ea typeface="Calibri" pitchFamily="34" charset="0"/>
                <a:cs typeface="Calibri" pitchFamily="34" charset="0"/>
              </a:rPr>
              <a:t>keylogger</a:t>
            </a:r>
            <a:r>
              <a:rPr lang="en-US" sz="2000" dirty="0">
                <a:latin typeface="Georgia" pitchFamily="18" charset="0"/>
                <a:ea typeface="Calibri" pitchFamily="34" charset="0"/>
                <a:cs typeface="Calibri" pitchFamily="34" charset="0"/>
              </a:rPr>
              <a:t> in the target </a:t>
            </a:r>
            <a:r>
              <a:rPr lang="en-US" sz="2000" dirty="0" smtClean="0">
                <a:latin typeface="Georgia" pitchFamily="18" charset="0"/>
                <a:ea typeface="Calibri" pitchFamily="34" charset="0"/>
                <a:cs typeface="Calibri" pitchFamily="34" charset="0"/>
              </a:rPr>
              <a:t>system.</a:t>
            </a:r>
          </a:p>
          <a:p>
            <a:pPr marL="236538" indent="-236538">
              <a:tabLst>
                <a:tab pos="10456863" algn="l"/>
              </a:tabLst>
            </a:pPr>
            <a:r>
              <a:rPr lang="en-US" sz="2000" dirty="0" smtClean="0">
                <a:latin typeface="Georgia" pitchFamily="18" charset="0"/>
                <a:ea typeface="Calibri" pitchFamily="34" charset="0"/>
                <a:cs typeface="Calibri" pitchFamily="34" charset="0"/>
              </a:rPr>
              <a:t> Because software </a:t>
            </a:r>
            <a:r>
              <a:rPr lang="en-US" sz="2000" dirty="0" err="1" smtClean="0">
                <a:latin typeface="Georgia" pitchFamily="18" charset="0"/>
                <a:ea typeface="Calibri" pitchFamily="34" charset="0"/>
                <a:cs typeface="Calibri" pitchFamily="34" charset="0"/>
              </a:rPr>
              <a:t>keyloggers</a:t>
            </a:r>
            <a:r>
              <a:rPr lang="en-US" sz="2000" dirty="0" smtClean="0">
                <a:latin typeface="Georgia" pitchFamily="18" charset="0"/>
                <a:ea typeface="Calibri" pitchFamily="34" charset="0"/>
                <a:cs typeface="Calibri" pitchFamily="34" charset="0"/>
              </a:rPr>
              <a:t> </a:t>
            </a:r>
            <a:r>
              <a:rPr lang="en-US" sz="2000" dirty="0">
                <a:latin typeface="Georgia" pitchFamily="18" charset="0"/>
                <a:ea typeface="Calibri" pitchFamily="34" charset="0"/>
                <a:cs typeface="Calibri" pitchFamily="34" charset="0"/>
              </a:rPr>
              <a:t>can be deployed remotely and do not require physical access to </a:t>
            </a:r>
            <a:r>
              <a:rPr lang="en-US" sz="2000" dirty="0" smtClean="0">
                <a:latin typeface="Georgia" pitchFamily="18" charset="0"/>
                <a:ea typeface="Calibri" pitchFamily="34" charset="0"/>
                <a:cs typeface="Calibri" pitchFamily="34" charset="0"/>
              </a:rPr>
              <a:t>the target </a:t>
            </a:r>
            <a:r>
              <a:rPr lang="en-US" sz="2000" dirty="0">
                <a:latin typeface="Georgia" pitchFamily="18" charset="0"/>
                <a:ea typeface="Calibri" pitchFamily="34" charset="0"/>
                <a:cs typeface="Calibri" pitchFamily="34" charset="0"/>
              </a:rPr>
              <a:t>system, they are very popular</a:t>
            </a:r>
            <a:r>
              <a:rPr lang="en-US" sz="2000" dirty="0" smtClean="0">
                <a:latin typeface="Georgia" pitchFamily="18" charset="0"/>
                <a:ea typeface="Calibri" pitchFamily="34" charset="0"/>
                <a:cs typeface="Calibri" pitchFamily="34" charset="0"/>
              </a:rPr>
              <a:t>.</a:t>
            </a:r>
          </a:p>
          <a:p>
            <a:pPr marL="236538" indent="-236538">
              <a:tabLst>
                <a:tab pos="10456863" algn="l"/>
              </a:tabLst>
            </a:pPr>
            <a:r>
              <a:rPr lang="en-US" sz="2000" dirty="0" smtClean="0">
                <a:latin typeface="Georgia" pitchFamily="18" charset="0"/>
                <a:ea typeface="Calibri" pitchFamily="34" charset="0"/>
                <a:cs typeface="Calibri" pitchFamily="34" charset="0"/>
              </a:rPr>
              <a:t> </a:t>
            </a:r>
            <a:r>
              <a:rPr lang="en-US" sz="2000" dirty="0">
                <a:latin typeface="Georgia" pitchFamily="18" charset="0"/>
                <a:ea typeface="Calibri" pitchFamily="34" charset="0"/>
                <a:cs typeface="Calibri" pitchFamily="34" charset="0"/>
              </a:rPr>
              <a:t>The proposed software is capable of </a:t>
            </a:r>
            <a:r>
              <a:rPr lang="en-US" sz="2000" dirty="0" smtClean="0">
                <a:latin typeface="Georgia" pitchFamily="18" charset="0"/>
                <a:ea typeface="Calibri" pitchFamily="34" charset="0"/>
                <a:cs typeface="Calibri" pitchFamily="34" charset="0"/>
              </a:rPr>
              <a:t>installing itself </a:t>
            </a:r>
            <a:r>
              <a:rPr lang="en-US" sz="2000" dirty="0">
                <a:latin typeface="Georgia" pitchFamily="18" charset="0"/>
                <a:ea typeface="Calibri" pitchFamily="34" charset="0"/>
                <a:cs typeface="Calibri" pitchFamily="34" charset="0"/>
              </a:rPr>
              <a:t>in a targeted system when the user, for example, clicks on a malicious link </a:t>
            </a:r>
            <a:r>
              <a:rPr lang="en-US" sz="2000" dirty="0" smtClean="0">
                <a:latin typeface="Georgia" pitchFamily="18" charset="0"/>
                <a:ea typeface="Calibri" pitchFamily="34" charset="0"/>
                <a:cs typeface="Calibri" pitchFamily="34" charset="0"/>
              </a:rPr>
              <a:t>sent to </a:t>
            </a:r>
            <a:r>
              <a:rPr lang="en-US" sz="2000" dirty="0">
                <a:latin typeface="Georgia" pitchFamily="18" charset="0"/>
                <a:ea typeface="Calibri" pitchFamily="34" charset="0"/>
                <a:cs typeface="Calibri" pitchFamily="34" charset="0"/>
              </a:rPr>
              <a:t>him via email or social media, and then captures all of the user's </a:t>
            </a:r>
            <a:r>
              <a:rPr lang="en-US" sz="2000" dirty="0" smtClean="0">
                <a:latin typeface="Georgia" pitchFamily="18" charset="0"/>
                <a:ea typeface="Calibri" pitchFamily="34" charset="0"/>
                <a:cs typeface="Calibri" pitchFamily="34" charset="0"/>
              </a:rPr>
              <a:t>keystrokes.</a:t>
            </a:r>
          </a:p>
          <a:p>
            <a:pPr marL="236538" indent="-236538">
              <a:tabLst>
                <a:tab pos="10456863" algn="l"/>
              </a:tabLst>
            </a:pPr>
            <a:r>
              <a:rPr lang="en-US" sz="2000" dirty="0" smtClean="0">
                <a:latin typeface="Georgia" pitchFamily="18" charset="0"/>
                <a:ea typeface="Calibri" pitchFamily="34" charset="0"/>
                <a:cs typeface="Calibri" pitchFamily="34" charset="0"/>
              </a:rPr>
              <a:t> while logged </a:t>
            </a:r>
            <a:r>
              <a:rPr lang="en-US" sz="2000" dirty="0">
                <a:latin typeface="Georgia" pitchFamily="18" charset="0"/>
                <a:ea typeface="Calibri" pitchFamily="34" charset="0"/>
                <a:cs typeface="Calibri" pitchFamily="34" charset="0"/>
              </a:rPr>
              <a:t>into the system, saves the logs in a folder, or sends the logs directly to the</a:t>
            </a:r>
          </a:p>
          <a:p>
            <a:pPr marL="236538" indent="-236538">
              <a:buNone/>
              <a:tabLst>
                <a:tab pos="10456863" algn="l"/>
              </a:tabLst>
            </a:pPr>
            <a:r>
              <a:rPr lang="en-US" sz="2000" dirty="0" smtClean="0">
                <a:latin typeface="Georgia" pitchFamily="18" charset="0"/>
                <a:ea typeface="Calibri" pitchFamily="34" charset="0"/>
                <a:cs typeface="Calibri" pitchFamily="34" charset="0"/>
              </a:rPr>
              <a:t>   third </a:t>
            </a:r>
            <a:r>
              <a:rPr lang="en-US" sz="2000" dirty="0">
                <a:latin typeface="Georgia" pitchFamily="18" charset="0"/>
                <a:ea typeface="Calibri" pitchFamily="34" charset="0"/>
                <a:cs typeface="Calibri" pitchFamily="34" charset="0"/>
              </a:rPr>
              <a:t>party's email address.</a:t>
            </a:r>
            <a:endParaRPr lang="en-IN" sz="2000" dirty="0">
              <a:latin typeface="Georgia" pitchFamily="18" charset="0"/>
              <a:ea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15" name="TextBox 1048614"/>
          <p:cNvSpPr txBox="1"/>
          <p:nvPr/>
        </p:nvSpPr>
        <p:spPr>
          <a:xfrm rot="21600000">
            <a:off x="1011917" y="1730885"/>
            <a:ext cx="9562677" cy="2123658"/>
          </a:xfrm>
          <a:prstGeom prst="rect">
            <a:avLst/>
          </a:prstGeom>
        </p:spPr>
        <p:txBody>
          <a:bodyPr wrap="square" rtlCol="0">
            <a:spAutoFit/>
          </a:bodyPr>
          <a:lstStyle/>
          <a:p>
            <a:pPr>
              <a:lnSpc>
                <a:spcPct val="150000"/>
              </a:lnSpc>
            </a:pPr>
            <a:r>
              <a:rPr lang="en-US" altLang="en-GB" sz="2800" dirty="0">
                <a:solidFill>
                  <a:srgbClr val="000000"/>
                </a:solidFill>
              </a:rPr>
              <a:t>           </a:t>
            </a:r>
            <a:r>
              <a:rPr lang="en-GB" sz="2000" dirty="0">
                <a:solidFill>
                  <a:srgbClr val="000000"/>
                </a:solidFill>
              </a:rPr>
              <a:t>Hardware Keylogger are easy to use as they are placed in the internal hardware of the computer itself or it can be secretly inserted in between the CPU and the keyboard wire. But to plant the hardware Keylogger, the cybercriminal has to have physical access to the computer system while no one is watching.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17" name="Content Placeholder 1"/>
          <p:cNvSpPr>
            <a:spLocks noGrp="1"/>
          </p:cNvSpPr>
          <p:nvPr>
            <p:ph idx="1"/>
          </p:nvPr>
        </p:nvSpPr>
        <p:spPr/>
        <p:txBody>
          <a:bodyPr>
            <a:normAutofit/>
          </a:bodyPr>
          <a:lstStyle/>
          <a:p>
            <a:pPr marL="305435" indent="-305435"/>
            <a:r>
              <a:rPr lang="en-US" sz="2000" b="1" dirty="0"/>
              <a:t>Capture Keystrokes</a:t>
            </a:r>
            <a:r>
              <a:rPr lang="en-US" sz="2000" dirty="0" smtClean="0"/>
              <a:t>:</a:t>
            </a:r>
          </a:p>
          <a:p>
            <a:pPr marL="0" indent="0">
              <a:buNone/>
            </a:pPr>
            <a:r>
              <a:rPr lang="en-US" sz="2000" dirty="0"/>
              <a:t> </a:t>
            </a:r>
            <a:r>
              <a:rPr lang="en-US" sz="2000" dirty="0" smtClean="0"/>
              <a:t>           </a:t>
            </a:r>
            <a:r>
              <a:rPr lang="en-US" sz="2000" dirty="0"/>
              <a:t>Implement a mechanism to capture keystrokes made by the user. You can achieve </a:t>
            </a:r>
            <a:r>
              <a:rPr lang="en-US" sz="2000" dirty="0" smtClean="0"/>
              <a:t>this </a:t>
            </a:r>
            <a:r>
              <a:rPr lang="en-US" sz="2000" dirty="0"/>
              <a:t>by utilizing platform-specific libraries or modules</a:t>
            </a:r>
            <a:r>
              <a:rPr lang="en-US" sz="2000" dirty="0" smtClean="0"/>
              <a:t>.</a:t>
            </a:r>
          </a:p>
          <a:p>
            <a:pPr marL="0" indent="0">
              <a:buNone/>
            </a:pPr>
            <a:endParaRPr lang="en-US" sz="2000" dirty="0" smtClean="0"/>
          </a:p>
          <a:p>
            <a:pPr marL="342900" indent="-342900"/>
            <a:r>
              <a:rPr lang="en-US" sz="2000" b="1" dirty="0"/>
              <a:t>Record Keystrokes</a:t>
            </a:r>
            <a:r>
              <a:rPr lang="en-US" sz="2000" dirty="0"/>
              <a:t>: </a:t>
            </a:r>
            <a:endParaRPr lang="en-US" sz="2000" dirty="0" smtClean="0"/>
          </a:p>
          <a:p>
            <a:pPr marL="0" indent="0">
              <a:buNone/>
            </a:pPr>
            <a:r>
              <a:rPr lang="en-US" sz="2000" dirty="0"/>
              <a:t> </a:t>
            </a:r>
            <a:r>
              <a:rPr lang="en-US" sz="2000" dirty="0" smtClean="0"/>
              <a:t>           Store </a:t>
            </a:r>
            <a:r>
              <a:rPr lang="en-US" sz="2000" dirty="0"/>
              <a:t>the captured keystrokes in a secure and persistent manner. You might choose to log them into a file, a database, or transmit them to a remote server, depending on your project requirements</a:t>
            </a:r>
            <a:r>
              <a:rPr lang="en-US" sz="2000" dirty="0" smtClean="0"/>
              <a:t>.</a:t>
            </a:r>
          </a:p>
          <a:p>
            <a:pPr marL="0" indent="0">
              <a:buNone/>
            </a:pPr>
            <a:endParaRPr lang="en-US" sz="2000" dirty="0" smtClean="0"/>
          </a:p>
          <a:p>
            <a:pPr marL="342900" indent="-342900"/>
            <a:r>
              <a:rPr lang="en-US" sz="2000" b="1" dirty="0"/>
              <a:t>Documentation</a:t>
            </a:r>
            <a:r>
              <a:rPr lang="en-US" sz="2000" dirty="0"/>
              <a:t>: Document the keylogger's functionality, usage instructions, and any other relevant information for future reference.</a:t>
            </a:r>
            <a:endParaRPr lang="en-US" sz="2000" dirty="0" smtClean="0"/>
          </a:p>
          <a:p>
            <a:pPr marL="0" indent="0">
              <a:buNone/>
            </a:pP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a:bodyPr>
          <a:lstStyle/>
          <a:p>
            <a:r>
              <a:rPr lang="en-US" sz="4400" b="1" u="sng" dirty="0">
                <a:solidFill>
                  <a:schemeClr val="accent1"/>
                </a:solidFill>
                <a:latin typeface="Arial"/>
                <a:ea typeface="+mj-lt"/>
                <a:cs typeface="Arial"/>
              </a:rPr>
              <a:t>Result</a:t>
            </a:r>
            <a:endParaRPr lang="en-US" u="sng" dirty="0"/>
          </a:p>
        </p:txBody>
      </p:sp>
      <p:pic>
        <p:nvPicPr>
          <p:cNvPr id="4" name="Picture 2" descr="C:\Users\user\Pictures\Screenshots\Screenshot (16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76335" y="1887794"/>
            <a:ext cx="4995053" cy="41590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Pictures\Screenshots\Screenshot (1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3" y="1887794"/>
            <a:ext cx="5102941" cy="4203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4"/>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596" name="Content Placeholder 1"/>
          <p:cNvSpPr>
            <a:spLocks noGrp="1"/>
          </p:cNvSpPr>
          <p:nvPr>
            <p:ph idx="1"/>
          </p:nvPr>
        </p:nvSpPr>
        <p:spPr/>
        <p:txBody>
          <a:bodyPr>
            <a:normAutofit/>
          </a:bodyPr>
          <a:lstStyle/>
          <a:p>
            <a:pPr marL="305435" indent="-305435"/>
            <a:r>
              <a:rPr lang="en-US" sz="2000" dirty="0" err="1">
                <a:latin typeface="Georgia" pitchFamily="18" charset="0"/>
              </a:rPr>
              <a:t>Keyloggers</a:t>
            </a:r>
            <a:r>
              <a:rPr lang="en-US" sz="2000" dirty="0">
                <a:latin typeface="Georgia" pitchFamily="18" charset="0"/>
              </a:rPr>
              <a:t> are sophisticated tools that can access not only the platform, but also the user's private information like their name, password, pin, card and bank statement. While some </a:t>
            </a:r>
            <a:r>
              <a:rPr lang="en-US" sz="2000" dirty="0" err="1">
                <a:latin typeface="Georgia" pitchFamily="18" charset="0"/>
              </a:rPr>
              <a:t>keyloggers</a:t>
            </a:r>
            <a:r>
              <a:rPr lang="en-US" sz="2000" dirty="0">
                <a:latin typeface="Georgia" pitchFamily="18" charset="0"/>
              </a:rPr>
              <a:t> are utilized in a legal manner, the creators of many </a:t>
            </a:r>
            <a:r>
              <a:rPr lang="en-US" sz="2000" dirty="0" err="1">
                <a:latin typeface="Georgia" pitchFamily="18" charset="0"/>
              </a:rPr>
              <a:t>keyloggers</a:t>
            </a:r>
            <a:r>
              <a:rPr lang="en-US" sz="2000" dirty="0">
                <a:latin typeface="Georgia" pitchFamily="18" charset="0"/>
              </a:rPr>
              <a:t> do so unlawfully. The most frequent </a:t>
            </a:r>
            <a:r>
              <a:rPr lang="en-US" sz="2000" dirty="0" err="1">
                <a:latin typeface="Georgia" pitchFamily="18" charset="0"/>
              </a:rPr>
              <a:t>keylogger</a:t>
            </a:r>
            <a:r>
              <a:rPr lang="en-US" sz="2000" dirty="0">
                <a:latin typeface="Georgia" pitchFamily="18" charset="0"/>
              </a:rPr>
              <a:t> types and strategies used to hide themselves while subverting a user's PC were examined in this study. In addition, we looked at the present situation of </a:t>
            </a:r>
            <a:r>
              <a:rPr lang="en-US" sz="2000" dirty="0" err="1">
                <a:latin typeface="Georgia" pitchFamily="18" charset="0"/>
              </a:rPr>
              <a:t>keyloggers</a:t>
            </a:r>
            <a:r>
              <a:rPr lang="en-US" sz="2000" dirty="0">
                <a:latin typeface="Georgia" pitchFamily="18" charset="0"/>
              </a:rPr>
              <a:t> and the methods through which they spread Finally, we looked into existing detection methods and made some recommendations for prevention.</a:t>
            </a:r>
            <a:endParaRPr lang="en-IN" sz="2000" dirty="0">
              <a:latin typeface="Georg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2"/>
          <p:cNvSpPr>
            <a:spLocks noGrp="1"/>
          </p:cNvSpPr>
          <p:nvPr>
            <p:ph idx="1"/>
          </p:nvPr>
        </p:nvSpPr>
        <p:spPr>
          <a:xfrm>
            <a:off x="387439" y="1224116"/>
            <a:ext cx="10511619" cy="4859429"/>
          </a:xfrm>
        </p:spPr>
        <p:txBody>
          <a:bodyPr>
            <a:noAutofit/>
          </a:bodyPr>
          <a:lstStyle/>
          <a:p>
            <a:pPr marL="0" indent="0">
              <a:buNone/>
            </a:pPr>
            <a:r>
              <a:rPr lang="en-US" sz="2000" b="1" dirty="0" smtClean="0">
                <a:latin typeface="Georgia" pitchFamily="18" charset="0"/>
              </a:rPr>
              <a:t>Improved </a:t>
            </a:r>
            <a:r>
              <a:rPr lang="en-US" sz="2000" b="1" dirty="0">
                <a:latin typeface="Georgia" pitchFamily="18" charset="0"/>
              </a:rPr>
              <a:t>Stealth and Security: </a:t>
            </a:r>
            <a:r>
              <a:rPr lang="en-US" sz="2000" dirty="0">
                <a:latin typeface="Georgia" pitchFamily="18" charset="0"/>
              </a:rPr>
              <a:t>Implement advanced techniques to make the Keylogger more discreet and resistant to detection by antivirus software and anti-keylogging tools</a:t>
            </a:r>
            <a:r>
              <a:rPr lang="en-US" sz="2000" dirty="0" smtClean="0">
                <a:latin typeface="Georgia" pitchFamily="18" charset="0"/>
              </a:rPr>
              <a:t>.</a:t>
            </a:r>
            <a:r>
              <a:rPr lang="en-US" sz="2000" dirty="0">
                <a:latin typeface="Georgia" pitchFamily="18" charset="0"/>
              </a:rPr>
              <a:t>
</a:t>
            </a:r>
            <a:r>
              <a:rPr lang="en-US" sz="2000" b="1" dirty="0">
                <a:latin typeface="Georgia" pitchFamily="18" charset="0"/>
              </a:rPr>
              <a:t>Enhanced Logging: </a:t>
            </a:r>
            <a:r>
              <a:rPr lang="en-US" sz="2000" dirty="0">
                <a:latin typeface="Georgia" pitchFamily="18" charset="0"/>
              </a:rPr>
              <a:t>Add features to capture additional types of data, such as screenshots, clipboard contents, and web camera footage, to provide a more comprehensive overview of user activity</a:t>
            </a:r>
            <a:r>
              <a:rPr lang="en-US" sz="2000" dirty="0" smtClean="0">
                <a:latin typeface="Georgia" pitchFamily="18" charset="0"/>
              </a:rPr>
              <a:t>.</a:t>
            </a:r>
            <a:r>
              <a:rPr lang="en-US" sz="2000" dirty="0">
                <a:latin typeface="Georgia" pitchFamily="18" charset="0"/>
              </a:rPr>
              <a:t>
</a:t>
            </a:r>
            <a:r>
              <a:rPr lang="en-US" sz="2000" b="1" dirty="0">
                <a:latin typeface="Georgia" pitchFamily="18" charset="0"/>
              </a:rPr>
              <a:t>Remote Monitoring: </a:t>
            </a:r>
            <a:r>
              <a:rPr lang="en-US" sz="2000" dirty="0">
                <a:latin typeface="Georgia" pitchFamily="18" charset="0"/>
              </a:rPr>
              <a:t>Develop the ability to remotely access and monitor the logged data, possibly through a web-based interface or mobile application, allowing users to view activity from anywhere</a:t>
            </a:r>
            <a:r>
              <a:rPr lang="en-US" sz="2000" dirty="0" smtClean="0">
                <a:latin typeface="Georgia" pitchFamily="18" charset="0"/>
              </a:rPr>
              <a:t>.</a:t>
            </a:r>
            <a:r>
              <a:rPr lang="en-US" sz="2000" dirty="0">
                <a:latin typeface="Georgia" pitchFamily="18" charset="0"/>
              </a:rPr>
              <a:t>
</a:t>
            </a:r>
            <a:r>
              <a:rPr lang="en-US" sz="2000" b="1" dirty="0">
                <a:latin typeface="Georgia" pitchFamily="18" charset="0"/>
              </a:rPr>
              <a:t>Encryption and Data Protection: </a:t>
            </a:r>
            <a:r>
              <a:rPr lang="en-US" sz="2000" dirty="0">
                <a:latin typeface="Georgia" pitchFamily="18" charset="0"/>
              </a:rPr>
              <a:t>Integrate encryption algorithms to secure the logged data and implement secure methods for transmitting it to a designated server or storage location</a:t>
            </a:r>
            <a:r>
              <a:rPr lang="en-US" sz="2000" dirty="0" smtClean="0">
                <a:latin typeface="Georgia" pitchFamily="18" charset="0"/>
              </a:rPr>
              <a:t>.</a:t>
            </a:r>
            <a:r>
              <a:rPr lang="en-US" sz="1400" dirty="0"/>
              <a:t>
</a:t>
            </a:r>
            <a:endParaRPr lang="en-US" sz="1400" b="1" dirty="0"/>
          </a:p>
        </p:txBody>
      </p:sp>
      <p:sp>
        <p:nvSpPr>
          <p:cNvPr id="1048594" name="Title 4"/>
          <p:cNvSpPr txBox="1"/>
          <p:nvPr/>
        </p:nvSpPr>
        <p:spPr>
          <a:xfrm>
            <a:off x="388186" y="612363"/>
            <a:ext cx="11029616" cy="530296"/>
          </a:xfrm>
          <a:prstGeom prst="rect">
            <a:avLst/>
          </a:prstGeom>
        </p:spPr>
        <p:txBody>
          <a:bodyPr vert="horz" lIns="91440" tIns="45720" rIns="91440" bIns="45720" rtlCol="0" anchor="b">
            <a:normAutofit fontScale="7511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108</TotalTime>
  <Words>637</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 project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11</cp:revision>
  <dcterms:created xsi:type="dcterms:W3CDTF">2021-05-25T18:50:10Z</dcterms:created>
  <dcterms:modified xsi:type="dcterms:W3CDTF">2024-04-16T04:57:15Z</dcterms:modified>
</cp:coreProperties>
</file>