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- 2.xlsx]Sheet7!PivotTable6</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0035737532808393"/>
          <c:y val="5.81437736949547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s>
    <c:plotArea>
      <c:layout>
        <c:manualLayout>
          <c:layoutTarget val="inner"/>
          <c:xMode val="edge"/>
          <c:yMode val="edge"/>
          <c:x val="7.0590152230971134E-2"/>
          <c:y val="0.21596784776902883"/>
          <c:w val="0.57606450393700792"/>
          <c:h val="0.50103565179352583"/>
        </c:manualLayout>
      </c:layout>
      <c:barChart>
        <c:barDir val="col"/>
        <c:grouping val="clustered"/>
        <c:varyColors val="0"/>
        <c:ser>
          <c:idx val="0"/>
          <c:order val="0"/>
          <c:tx>
            <c:strRef>
              <c:f>Sheet7!$B$3:$B$4</c:f>
              <c:strCache>
                <c:ptCount val="1"/>
                <c:pt idx="0">
                  <c:v>Exceeds</c:v>
                </c:pt>
              </c:strCache>
            </c:strRef>
          </c:tx>
          <c:spPr>
            <a:solidFill>
              <a:schemeClr val="accent2"/>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c:v>
                </c:pt>
              </c:numCache>
            </c:numRef>
          </c:val>
        </c:ser>
        <c:ser>
          <c:idx val="1"/>
          <c:order val="1"/>
          <c:tx>
            <c:strRef>
              <c:f>Sheet7!$C$3:$C$4</c:f>
              <c:strCache>
                <c:ptCount val="1"/>
                <c:pt idx="0">
                  <c:v>Fully Meets</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movingAvg"/>
            <c:period val="2"/>
            <c:dispRSqr val="0"/>
            <c:dispEq val="0"/>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c:v>
                </c:pt>
                <c:pt idx="2">
                  <c:v>3827</c:v>
                </c:pt>
                <c:pt idx="5">
                  <c:v>3834</c:v>
                </c:pt>
                <c:pt idx="7">
                  <c:v>3828</c:v>
                </c:pt>
                <c:pt idx="8">
                  <c:v>3826</c:v>
                </c:pt>
              </c:numCache>
            </c:numRef>
          </c:val>
        </c:ser>
        <c:ser>
          <c:idx val="2"/>
          <c:order val="2"/>
          <c:tx>
            <c:strRef>
              <c:f>Sheet7!$D$3:$D$4</c:f>
              <c:strCache>
                <c:ptCount val="1"/>
                <c:pt idx="0">
                  <c:v>Needs Improvement</c:v>
                </c:pt>
              </c:strCache>
            </c:strRef>
          </c:tx>
          <c:spPr>
            <a:solidFill>
              <a:schemeClr val="accent6"/>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c:v>
                </c:pt>
              </c:numCache>
            </c:numRef>
          </c:val>
        </c:ser>
        <c:ser>
          <c:idx val="3"/>
          <c:order val="3"/>
          <c:tx>
            <c:strRef>
              <c:f>Sheet7!$E$3:$E$4</c:f>
              <c:strCache>
                <c:ptCount val="1"/>
                <c:pt idx="0">
                  <c:v>PIP</c:v>
                </c:pt>
              </c:strCache>
            </c:strRef>
          </c:tx>
          <c:spPr>
            <a:solidFill>
              <a:schemeClr val="accent2">
                <a:lumMod val="60000"/>
              </a:schemeClr>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c:v>
                </c:pt>
                <c:pt idx="4">
                  <c:v>3830</c:v>
                </c:pt>
                <c:pt idx="9">
                  <c:v>3832</c:v>
                </c:pt>
              </c:numCache>
            </c:numRef>
          </c:val>
        </c:ser>
        <c:dLbls>
          <c:showLegendKey val="0"/>
          <c:showVal val="0"/>
          <c:showCatName val="0"/>
          <c:showSerName val="0"/>
          <c:showPercent val="0"/>
          <c:showBubbleSize val="0"/>
        </c:dLbls>
        <c:gapWidth val="219"/>
        <c:overlap val="-27"/>
        <c:axId val="316017296"/>
        <c:axId val="316005144"/>
      </c:barChart>
      <c:catAx>
        <c:axId val="3160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005144"/>
        <c:crosses val="autoZero"/>
        <c:auto val="1"/>
        <c:lblAlgn val="ctr"/>
        <c:lblOffset val="100"/>
        <c:noMultiLvlLbl val="0"/>
      </c:catAx>
      <c:valAx>
        <c:axId val="316005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017296"/>
        <c:crosses val="autoZero"/>
        <c:crossBetween val="between"/>
      </c:valAx>
      <c:spPr>
        <a:noFill/>
        <a:ln>
          <a:noFill/>
        </a:ln>
        <a:effectLst/>
      </c:spPr>
    </c:plotArea>
    <c:legend>
      <c:legendPos val="r"/>
      <c:layout>
        <c:manualLayout>
          <c:xMode val="edge"/>
          <c:yMode val="edge"/>
          <c:x val="0.67012132283464565"/>
          <c:y val="0.19667687372411777"/>
          <c:w val="0.31707867716535432"/>
          <c:h val="0.6384496208807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sz="4000"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309093" y="3490828"/>
            <a:ext cx="11114467" cy="1815882"/>
          </a:xfrm>
          <a:prstGeom prst="rect">
            <a:avLst/>
          </a:prstGeom>
          <a:noFill/>
        </p:spPr>
        <p:txBody>
          <a:bodyPr wrap="square" rtlCol="0">
            <a:spAutoFit/>
          </a:bodyPr>
          <a:lstStyle/>
          <a:p>
            <a:r>
              <a:rPr lang="en-US" sz="2800" dirty="0"/>
              <a:t>PRESENTED BY</a:t>
            </a:r>
            <a:r>
              <a:rPr lang="en-US" sz="2800" dirty="0" smtClean="0"/>
              <a:t>:  </a:t>
            </a:r>
            <a:r>
              <a:rPr lang="en-US" sz="2800" dirty="0" err="1" smtClean="0"/>
              <a:t>JEEVA</a:t>
            </a:r>
            <a:r>
              <a:rPr lang="en-US" sz="2800" dirty="0" smtClean="0"/>
              <a:t> P</a:t>
            </a:r>
            <a:endParaRPr lang="en-US" sz="2800" dirty="0"/>
          </a:p>
          <a:p>
            <a:r>
              <a:rPr lang="en-US" sz="2800" dirty="0"/>
              <a:t>REGISTER NO</a:t>
            </a:r>
            <a:r>
              <a:rPr lang="en-US" sz="2800" dirty="0" smtClean="0"/>
              <a:t>:    312204478</a:t>
            </a:r>
            <a:endParaRPr lang="en-US" sz="2800" dirty="0"/>
          </a:p>
          <a:p>
            <a:r>
              <a:rPr lang="en-US" sz="2800" dirty="0"/>
              <a:t>DEPARTMENT</a:t>
            </a:r>
            <a:r>
              <a:rPr lang="en-US" sz="2800" dirty="0" smtClean="0"/>
              <a:t>:     COMMERCE</a:t>
            </a:r>
            <a:endParaRPr lang="en-US" sz="2800" dirty="0"/>
          </a:p>
          <a:p>
            <a:r>
              <a:rPr lang="en-US" sz="2800" dirty="0"/>
              <a:t>COLLEGE</a:t>
            </a:r>
            <a:r>
              <a:rPr lang="en-US" sz="2800" dirty="0" smtClean="0"/>
              <a:t>:          </a:t>
            </a:r>
            <a:r>
              <a:rPr lang="en-US" sz="2800" dirty="0" err="1" smtClean="0"/>
              <a:t>K.C.S</a:t>
            </a:r>
            <a:r>
              <a:rPr lang="en-US" sz="2800" dirty="0" smtClean="0"/>
              <a:t>. </a:t>
            </a:r>
            <a:r>
              <a:rPr lang="en-US" sz="2800" dirty="0" err="1" smtClean="0"/>
              <a:t>KASI</a:t>
            </a:r>
            <a:r>
              <a:rPr lang="en-US" sz="2800" dirty="0" smtClean="0"/>
              <a:t> </a:t>
            </a:r>
            <a:r>
              <a:rPr lang="en-US" sz="2800" dirty="0"/>
              <a:t>NADAR COLLEGE OF </a:t>
            </a:r>
            <a:r>
              <a:rPr lang="en-US" sz="2800" dirty="0" smtClean="0"/>
              <a:t>ARTS AND SCIENCE</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707886"/>
          </a:xfrm>
          <a:prstGeom prst="rect">
            <a:avLst/>
          </a:prstGeom>
          <a:noFill/>
        </p:spPr>
        <p:txBody>
          <a:bodyPr wrap="square" rtlCol="0">
            <a:spAutoFit/>
          </a:bodyPr>
          <a:lstStyle/>
          <a:p>
            <a:r>
              <a:rPr lang="en-US" sz="4000" dirty="0"/>
              <a:t>RESULTS</a:t>
            </a:r>
          </a:p>
        </p:txBody>
      </p:sp>
      <p:graphicFrame>
        <p:nvGraphicFramePr>
          <p:cNvPr id="5" name="Chart 4"/>
          <p:cNvGraphicFramePr>
            <a:graphicFrameLocks/>
          </p:cNvGraphicFramePr>
          <p:nvPr>
            <p:extLst>
              <p:ext uri="{D42A27DB-BD31-4B8C-83A1-F6EECF244321}">
                <p14:modId xmlns:p14="http://schemas.microsoft.com/office/powerpoint/2010/main" val="3972831948"/>
              </p:ext>
            </p:extLst>
          </p:nvPr>
        </p:nvGraphicFramePr>
        <p:xfrm>
          <a:off x="1210614" y="1828799"/>
          <a:ext cx="8525814" cy="4327301"/>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235" y="-5037"/>
            <a:ext cx="2495148" cy="2622863"/>
          </a:xfrm>
          <a:prstGeom prst="rect">
            <a:avLst/>
          </a:prstGeom>
        </p:spPr>
      </p:pic>
    </p:spTree>
    <p:extLst>
      <p:ext uri="{BB962C8B-B14F-4D97-AF65-F5344CB8AC3E}">
        <p14:creationId xmlns:p14="http://schemas.microsoft.com/office/powerpoint/2010/main" val="32885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240748" y="384423"/>
            <a:ext cx="5658678" cy="707886"/>
          </a:xfrm>
          <a:prstGeom prst="rect">
            <a:avLst/>
          </a:prstGeom>
          <a:noFill/>
        </p:spPr>
        <p:txBody>
          <a:bodyPr wrap="square" rtlCol="0">
            <a:spAutoFit/>
          </a:bodyPr>
          <a:lstStyle/>
          <a:p>
            <a:r>
              <a:rPr lang="en-US" sz="4000" dirty="0"/>
              <a:t>CONCLUSION</a:t>
            </a:r>
          </a:p>
        </p:txBody>
      </p:sp>
      <p:sp>
        <p:nvSpPr>
          <p:cNvPr id="4" name="TextBox 3">
            <a:extLst>
              <a:ext uri="{FF2B5EF4-FFF2-40B4-BE49-F238E27FC236}">
                <a16:creationId xmlns:a16="http://schemas.microsoft.com/office/drawing/2014/main" xmlns="" id="{809A97FA-D5FE-6281-EF6B-08402A0FEE02}"/>
              </a:ext>
            </a:extLst>
          </p:cNvPr>
          <p:cNvSpPr txBox="1"/>
          <p:nvPr/>
        </p:nvSpPr>
        <p:spPr>
          <a:xfrm>
            <a:off x="494747" y="1487597"/>
            <a:ext cx="10722751" cy="4401205"/>
          </a:xfrm>
          <a:prstGeom prst="rect">
            <a:avLst/>
          </a:prstGeom>
          <a:noFill/>
        </p:spPr>
        <p:txBody>
          <a:bodyPr wrap="square">
            <a:spAutoFit/>
          </a:bodyPr>
          <a:lstStyle/>
          <a:p>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In conclusion, our performance evaluation system is a pivotal tool designed to enhance organizational effectiveness by providing a detailed and nuanced understanding of employee performance. By capturing data across various performance categories—such as “Exceeds,” “Fully Meets,” “Needs Improvement,” and “PIP”—the system offers a comprehensive view of how well employees meet their goals and contribute to organizational success. The ability for managers and HR professionals to input and track performance data seamlessly allows for accurate and up-to-date assessments, while personalized dashboards empower employees to engage in self-assessment and </a:t>
            </a:r>
            <a:r>
              <a:rPr lang="en-US" sz="2000" dirty="0" err="1">
                <a:latin typeface="Arial" panose="020B0604020202020204" pitchFamily="34" charset="0"/>
                <a:cs typeface="Arial" panose="020B0604020202020204" pitchFamily="34" charset="0"/>
              </a:rPr>
              <a:t>development.The</a:t>
            </a:r>
            <a:r>
              <a:rPr lang="en-US" sz="2000" dirty="0">
                <a:latin typeface="Arial" panose="020B0604020202020204" pitchFamily="34" charset="0"/>
                <a:cs typeface="Arial" panose="020B0604020202020204" pitchFamily="34" charset="0"/>
              </a:rPr>
              <a:t> system’s real-time insights and aggregate reports facilitate data-driven decision-making, enabling organizations to strategically manage talent, address performance issues proactively, and recognize high achievers. Automated alerts and reminders ensure timely feedback, fostering a culture of continuous improvement. Customization options further tailor the system to specific organizational needs, enhancing its relevance and impact</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707886"/>
          </a:xfrm>
          <a:prstGeom prst="rect">
            <a:avLst/>
          </a:prstGeom>
          <a:noFill/>
        </p:spPr>
        <p:txBody>
          <a:bodyPr wrap="square" rtlCol="0">
            <a:spAutoFit/>
          </a:bodyPr>
          <a:lstStyle/>
          <a:p>
            <a:r>
              <a:rPr lang="en-US" sz="4000" dirty="0"/>
              <a:t>REFERENCE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39" y="1794323"/>
            <a:ext cx="6797870" cy="4187914"/>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dirty="0">
                <a:solidFill>
                  <a:schemeClr val="tx1"/>
                </a:solidFill>
              </a:rPr>
              <a:t>PROBLEM</a:t>
            </a:r>
            <a:r>
              <a:rPr lang="en-US" b="1" dirty="0">
                <a:solidFill>
                  <a:schemeClr val="tx1"/>
                </a:solidFill>
              </a:rPr>
              <a:t> </a:t>
            </a:r>
            <a:r>
              <a:rPr lang="en-US" dirty="0">
                <a:solidFill>
                  <a:schemeClr val="tx1"/>
                </a:solidFill>
              </a:rPr>
              <a:t>STATEMENT</a:t>
            </a:r>
          </a:p>
        </p:txBody>
      </p:sp>
      <p:sp>
        <p:nvSpPr>
          <p:cNvPr id="4" name="Text Placeholder 3"/>
          <p:cNvSpPr>
            <a:spLocks noGrp="1"/>
          </p:cNvSpPr>
          <p:nvPr>
            <p:ph type="body" idx="1"/>
          </p:nvPr>
        </p:nvSpPr>
        <p:spPr>
          <a:xfrm>
            <a:off x="677335" y="1574800"/>
            <a:ext cx="8596668" cy="3813048"/>
          </a:xfrm>
        </p:spPr>
        <p:txBody>
          <a:bodyPr>
            <a:normAutofit/>
          </a:bodyPr>
          <a:lstStyle/>
          <a:p>
            <a:pPr algn="just"/>
            <a:r>
              <a:rPr lang="en-US" b="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 	</a:t>
            </a:r>
          </a:p>
          <a:p>
            <a:pPr algn="just"/>
            <a:r>
              <a:rPr lang="en-US" b="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	</a:t>
            </a:r>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1.</a:t>
            </a:r>
            <a:r>
              <a:rPr lang="en-US" dirty="0">
                <a:solidFill>
                  <a:schemeClr val="tx1"/>
                </a:solidFill>
                <a:latin typeface="Segoe UI" panose="020B0502040204020203" pitchFamily="34" charset="0"/>
                <a:cs typeface="Segoe UI" panose="020B0502040204020203" pitchFamily="34" charset="0"/>
              </a:rPr>
              <a:t> Collect Performance Data</a:t>
            </a:r>
          </a:p>
          <a:p>
            <a:pPr algn="just"/>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2.</a:t>
            </a:r>
            <a:r>
              <a:rPr lang="en-US" dirty="0">
                <a:solidFill>
                  <a:schemeClr val="tx1"/>
                </a:solidFill>
                <a:latin typeface="Segoe UI" panose="020B0502040204020203" pitchFamily="34" charset="0"/>
                <a:cs typeface="Segoe UI" panose="020B0502040204020203" pitchFamily="34" charset="0"/>
              </a:rPr>
              <a:t> Define Metrics and KPIs</a:t>
            </a:r>
          </a:p>
          <a:p>
            <a:pPr algn="just"/>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3.</a:t>
            </a:r>
            <a:r>
              <a:rPr lang="en-US" dirty="0">
                <a:solidFill>
                  <a:schemeClr val="tx1"/>
                </a:solidFill>
                <a:latin typeface="Segoe UI" panose="020B0502040204020203" pitchFamily="34" charset="0"/>
                <a:cs typeface="Segoe UI" panose="020B0502040204020203" pitchFamily="34" charset="0"/>
              </a:rPr>
              <a:t> Implement Performance Monitoring</a:t>
            </a:r>
          </a:p>
          <a:p>
            <a:pPr algn="just"/>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4.</a:t>
            </a:r>
            <a:r>
              <a:rPr lang="en-US" dirty="0">
                <a:solidFill>
                  <a:schemeClr val="tx1"/>
                </a:solidFill>
                <a:latin typeface="Segoe UI" panose="020B0502040204020203" pitchFamily="34" charset="0"/>
                <a:cs typeface="Segoe UI" panose="020B0502040204020203" pitchFamily="34" charset="0"/>
              </a:rPr>
              <a:t> Support Employee Development</a:t>
            </a:r>
          </a:p>
          <a:p>
            <a:pPr algn="just"/>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5.</a:t>
            </a:r>
            <a:r>
              <a:rPr lang="en-US" dirty="0">
                <a:solidFill>
                  <a:schemeClr val="tx1"/>
                </a:solidFill>
                <a:latin typeface="Segoe UI" panose="020B0502040204020203" pitchFamily="34" charset="0"/>
                <a:cs typeface="Segoe UI" panose="020B0502040204020203" pitchFamily="34" charset="0"/>
              </a:rPr>
              <a:t> Facilitate Strategic Planning</a:t>
            </a:r>
          </a:p>
          <a:p>
            <a:pPr algn="just"/>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6.</a:t>
            </a:r>
            <a:r>
              <a:rPr lang="en-US" dirty="0">
                <a:solidFill>
                  <a:schemeClr val="tx1"/>
                </a:solidFill>
                <a:latin typeface="Segoe UI" panose="020B0502040204020203" pitchFamily="34" charset="0"/>
                <a:cs typeface="Segoe UI" panose="020B0502040204020203" pitchFamily="34" charset="0"/>
              </a:rPr>
              <a:t> Communicate Findings</a:t>
            </a:r>
            <a:endPar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00382" y="168870"/>
            <a:ext cx="7142922" cy="707886"/>
          </a:xfrm>
          <a:prstGeom prst="rect">
            <a:avLst/>
          </a:prstGeom>
          <a:noFill/>
        </p:spPr>
        <p:txBody>
          <a:bodyPr wrap="square" rtlCol="0">
            <a:spAutoFit/>
          </a:bodyPr>
          <a:lstStyle/>
          <a:p>
            <a:r>
              <a:rPr lang="en-US" sz="4000" dirty="0"/>
              <a:t>PROJECT OVERVIEW</a:t>
            </a:r>
          </a:p>
        </p:txBody>
      </p:sp>
      <p:sp>
        <p:nvSpPr>
          <p:cNvPr id="3" name="Rectangle: Rounded Corners 2">
            <a:extLst>
              <a:ext uri="{FF2B5EF4-FFF2-40B4-BE49-F238E27FC236}">
                <a16:creationId xmlns:a16="http://schemas.microsoft.com/office/drawing/2014/main" xmlns="" id="{5FBF8C9F-6A77-2DA8-5AF7-CC0B0D288C48}"/>
              </a:ext>
            </a:extLst>
          </p:cNvPr>
          <p:cNvSpPr/>
          <p:nvPr/>
        </p:nvSpPr>
        <p:spPr>
          <a:xfrm>
            <a:off x="1371600" y="1308100"/>
            <a:ext cx="637540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Meeting Expectations a total of 19,150 individuals have achieved the performance level of meeting expectations</a:t>
            </a:r>
            <a:r>
              <a:rPr lang="en-US" b="1" dirty="0">
                <a:solidFill>
                  <a:schemeClr val="tx1"/>
                </a:solidFill>
              </a:rPr>
              <a:t>.</a:t>
            </a:r>
            <a:endParaRPr lang="en-US" b="1" dirty="0">
              <a:solidFill>
                <a:schemeClr val="tx1"/>
              </a:solidFill>
              <a:latin typeface="Segoe UI Black" panose="020B0A02040204020203" pitchFamily="34" charset="0"/>
              <a:ea typeface="Segoe UI Black" panose="020B0A02040204020203" pitchFamily="34" charset="0"/>
            </a:endParaRPr>
          </a:p>
        </p:txBody>
      </p:sp>
      <p:sp>
        <p:nvSpPr>
          <p:cNvPr id="4" name="Rectangle: Rounded Corners 3">
            <a:extLst>
              <a:ext uri="{FF2B5EF4-FFF2-40B4-BE49-F238E27FC236}">
                <a16:creationId xmlns:a16="http://schemas.microsoft.com/office/drawing/2014/main" xmlns="" id="{9FCB1F98-23AE-7F60-61BD-651276F1875C}"/>
              </a:ext>
            </a:extLst>
          </p:cNvPr>
          <p:cNvSpPr/>
          <p:nvPr/>
        </p:nvSpPr>
        <p:spPr>
          <a:xfrm>
            <a:off x="1371600" y="2324100"/>
            <a:ext cx="637540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tx1"/>
                </a:solidFill>
                <a:effectLst/>
                <a:latin typeface="SegoeUIVariable"/>
              </a:rPr>
              <a:t>Performance Improvement Plans (PIP)-11495 instances on Performance Improvement Plans (PIP).</a:t>
            </a:r>
            <a:endParaRPr lang="en-IN" b="1" dirty="0">
              <a:solidFill>
                <a:schemeClr val="tx1"/>
              </a:solidFill>
            </a:endParaRPr>
          </a:p>
          <a:p>
            <a:pPr algn="ctr"/>
            <a:endParaRPr lang="en-US" dirty="0">
              <a:solidFill>
                <a:schemeClr val="tx1"/>
              </a:solidFill>
              <a:latin typeface="Segoe UI Black" panose="020B0A02040204020203" pitchFamily="34" charset="0"/>
              <a:ea typeface="Segoe UI Black" panose="020B0A02040204020203" pitchFamily="34" charset="0"/>
            </a:endParaRPr>
          </a:p>
        </p:txBody>
      </p:sp>
      <p:sp>
        <p:nvSpPr>
          <p:cNvPr id="5" name="Rectangle: Rounded Corners 4">
            <a:extLst>
              <a:ext uri="{FF2B5EF4-FFF2-40B4-BE49-F238E27FC236}">
                <a16:creationId xmlns:a16="http://schemas.microsoft.com/office/drawing/2014/main" xmlns="" id="{AEDFEFC6-4C44-D755-27D7-424E9359ABC1}"/>
              </a:ext>
            </a:extLst>
          </p:cNvPr>
          <p:cNvSpPr/>
          <p:nvPr/>
        </p:nvSpPr>
        <p:spPr>
          <a:xfrm>
            <a:off x="1371600" y="3333751"/>
            <a:ext cx="637540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Top performance is highest numbers of “</a:t>
            </a:r>
            <a:r>
              <a:rPr lang="en-US" b="1" dirty="0" err="1">
                <a:solidFill>
                  <a:schemeClr val="tx1"/>
                </a:solidFill>
                <a:latin typeface="Segoe UI" panose="020B0502040204020203" pitchFamily="34" charset="0"/>
                <a:ea typeface="Segoe UI Black" panose="020B0A02040204020203" pitchFamily="34" charset="0"/>
                <a:cs typeface="Segoe UI" panose="020B0502040204020203" pitchFamily="34" charset="0"/>
              </a:rPr>
              <a:t>Exceeds”rating</a:t>
            </a:r>
            <a:r>
              <a:rPr lang="en-US" b="1" dirty="0">
                <a:solidFill>
                  <a:schemeClr val="tx1"/>
                </a:solidFill>
                <a:latin typeface="Segoe UI" panose="020B0502040204020203" pitchFamily="34" charset="0"/>
                <a:ea typeface="Segoe UI Black" panose="020B0A02040204020203" pitchFamily="34" charset="0"/>
                <a:cs typeface="Segoe UI" panose="020B0502040204020203" pitchFamily="34" charset="0"/>
              </a:rPr>
              <a:t> achieved with 3,829</a:t>
            </a:r>
          </a:p>
        </p:txBody>
      </p:sp>
      <p:sp>
        <p:nvSpPr>
          <p:cNvPr id="6" name="Rectangle: Rounded Corners 5">
            <a:extLst>
              <a:ext uri="{FF2B5EF4-FFF2-40B4-BE49-F238E27FC236}">
                <a16:creationId xmlns:a16="http://schemas.microsoft.com/office/drawing/2014/main" xmlns="" id="{4ECD6CBA-11A8-710E-364E-2257B9A1690E}"/>
              </a:ext>
            </a:extLst>
          </p:cNvPr>
          <p:cNvSpPr/>
          <p:nvPr/>
        </p:nvSpPr>
        <p:spPr>
          <a:xfrm>
            <a:off x="1371600" y="4343402"/>
            <a:ext cx="637540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pPr algn="ctr"/>
            <a:r>
              <a:rPr lang="en-US" b="1" dirty="0">
                <a:solidFill>
                  <a:schemeClr val="tx1"/>
                </a:solidFill>
                <a:latin typeface="Segoe UI" panose="020B0502040204020203" pitchFamily="34" charset="0"/>
                <a:cs typeface="Segoe UI" panose="020B0502040204020203" pitchFamily="34" charset="0"/>
              </a:rPr>
              <a:t>Overall Performance a total of 3,829 employees have surpassed expectations</a:t>
            </a:r>
          </a:p>
          <a:p>
            <a:pPr algn="ctr"/>
            <a:endParaRPr lang="en-US" dirty="0"/>
          </a:p>
        </p:txBody>
      </p:sp>
      <p:sp>
        <p:nvSpPr>
          <p:cNvPr id="7" name="Rectangle: Rounded Corners 6">
            <a:extLst>
              <a:ext uri="{FF2B5EF4-FFF2-40B4-BE49-F238E27FC236}">
                <a16:creationId xmlns:a16="http://schemas.microsoft.com/office/drawing/2014/main" xmlns="" id="{DEB94851-AD91-2378-FA1E-A36C5A435D15}"/>
              </a:ext>
            </a:extLst>
          </p:cNvPr>
          <p:cNvSpPr/>
          <p:nvPr/>
        </p:nvSpPr>
        <p:spPr>
          <a:xfrm>
            <a:off x="1371600" y="5353053"/>
            <a:ext cx="637540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SegoeUIVariable"/>
              </a:rPr>
              <a:t>Lowest count in both “Needs Improvement” (3831) and “PIP” (3830) categories.</a:t>
            </a:r>
            <a:endParaRPr lang="en-IN" b="1" dirty="0">
              <a:solidFill>
                <a:schemeClr val="tx1"/>
              </a:solidFill>
            </a:endParaRPr>
          </a:p>
        </p:txBody>
      </p:sp>
    </p:spTree>
    <p:extLst>
      <p:ext uri="{BB962C8B-B14F-4D97-AF65-F5344CB8AC3E}">
        <p14:creationId xmlns:p14="http://schemas.microsoft.com/office/powerpoint/2010/main" val="7457855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0" y="236746"/>
            <a:ext cx="8334513" cy="707886"/>
          </a:xfrm>
          <a:prstGeom prst="rect">
            <a:avLst/>
          </a:prstGeom>
          <a:noFill/>
        </p:spPr>
        <p:txBody>
          <a:bodyPr wrap="square" rtlCol="0">
            <a:spAutoFit/>
          </a:bodyPr>
          <a:lstStyle/>
          <a:p>
            <a:r>
              <a:rPr lang="en-US" sz="4000" dirty="0"/>
              <a:t>WHO ARE THE END USERS?</a:t>
            </a:r>
          </a:p>
        </p:txBody>
      </p:sp>
      <p:sp>
        <p:nvSpPr>
          <p:cNvPr id="7" name="Arrow: Notched Right 6">
            <a:extLst>
              <a:ext uri="{FF2B5EF4-FFF2-40B4-BE49-F238E27FC236}">
                <a16:creationId xmlns:a16="http://schemas.microsoft.com/office/drawing/2014/main" xmlns="" id="{EC854634-C4F2-86C0-B1B2-496F37B270BE}"/>
              </a:ext>
            </a:extLst>
          </p:cNvPr>
          <p:cNvSpPr/>
          <p:nvPr/>
        </p:nvSpPr>
        <p:spPr>
          <a:xfrm>
            <a:off x="312593" y="1732143"/>
            <a:ext cx="4724400" cy="11049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MANAGER</a:t>
            </a:r>
            <a:endParaRPr lang="en-US" dirty="0"/>
          </a:p>
        </p:txBody>
      </p:sp>
      <p:sp>
        <p:nvSpPr>
          <p:cNvPr id="9" name="Arrow: Notched Right 8">
            <a:extLst>
              <a:ext uri="{FF2B5EF4-FFF2-40B4-BE49-F238E27FC236}">
                <a16:creationId xmlns:a16="http://schemas.microsoft.com/office/drawing/2014/main" xmlns="" id="{1BF99FDE-616A-16C8-A3FB-869E14DA6133}"/>
              </a:ext>
            </a:extLst>
          </p:cNvPr>
          <p:cNvSpPr/>
          <p:nvPr/>
        </p:nvSpPr>
        <p:spPr>
          <a:xfrm>
            <a:off x="5451263" y="1732143"/>
            <a:ext cx="4724400" cy="11049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HUMAN RESOURCES PROFESSIONAL</a:t>
            </a:r>
            <a:endParaRPr lang="en-US" dirty="0"/>
          </a:p>
        </p:txBody>
      </p:sp>
      <p:sp>
        <p:nvSpPr>
          <p:cNvPr id="10" name="Arrow: Notched Right 9">
            <a:extLst>
              <a:ext uri="{FF2B5EF4-FFF2-40B4-BE49-F238E27FC236}">
                <a16:creationId xmlns:a16="http://schemas.microsoft.com/office/drawing/2014/main" xmlns="" id="{E31704E5-DD99-2ED4-E669-CE3ACA058979}"/>
              </a:ext>
            </a:extLst>
          </p:cNvPr>
          <p:cNvSpPr/>
          <p:nvPr/>
        </p:nvSpPr>
        <p:spPr>
          <a:xfrm>
            <a:off x="312593" y="3072104"/>
            <a:ext cx="4724400" cy="11049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EXECUTIVE</a:t>
            </a:r>
          </a:p>
        </p:txBody>
      </p:sp>
      <p:sp>
        <p:nvSpPr>
          <p:cNvPr id="11" name="Arrow: Notched Right 10">
            <a:extLst>
              <a:ext uri="{FF2B5EF4-FFF2-40B4-BE49-F238E27FC236}">
                <a16:creationId xmlns:a16="http://schemas.microsoft.com/office/drawing/2014/main" xmlns="" id="{57F9DD0A-546B-80CF-7CB1-F2FE042DA3C8}"/>
              </a:ext>
            </a:extLst>
          </p:cNvPr>
          <p:cNvSpPr/>
          <p:nvPr/>
        </p:nvSpPr>
        <p:spPr>
          <a:xfrm>
            <a:off x="2881928" y="4177004"/>
            <a:ext cx="4724400" cy="11049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TEAM LEADER</a:t>
            </a:r>
          </a:p>
        </p:txBody>
      </p:sp>
      <p:sp>
        <p:nvSpPr>
          <p:cNvPr id="12" name="Arrow: Notched Right 11">
            <a:extLst>
              <a:ext uri="{FF2B5EF4-FFF2-40B4-BE49-F238E27FC236}">
                <a16:creationId xmlns:a16="http://schemas.microsoft.com/office/drawing/2014/main" xmlns="" id="{F7BE6074-8FE7-46D0-7ABB-3EA5D82C3BAB}"/>
              </a:ext>
            </a:extLst>
          </p:cNvPr>
          <p:cNvSpPr/>
          <p:nvPr/>
        </p:nvSpPr>
        <p:spPr>
          <a:xfrm>
            <a:off x="5451263" y="3072104"/>
            <a:ext cx="4724400" cy="11049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ANALYST AND DATA SCIENTIST</a:t>
            </a: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323439"/>
          </a:xfrm>
          <a:prstGeom prst="rect">
            <a:avLst/>
          </a:prstGeom>
          <a:noFill/>
        </p:spPr>
        <p:txBody>
          <a:bodyPr wrap="square" rtlCol="0">
            <a:spAutoFit/>
          </a:bodyPr>
          <a:lstStyle/>
          <a:p>
            <a:r>
              <a:rPr lang="en-US" sz="4000" dirty="0"/>
              <a:t>OUR SOLUTION AND ITS VALUE PROPOSITION</a:t>
            </a:r>
          </a:p>
        </p:txBody>
      </p:sp>
      <p:sp>
        <p:nvSpPr>
          <p:cNvPr id="6" name="TextBox 5">
            <a:extLst>
              <a:ext uri="{FF2B5EF4-FFF2-40B4-BE49-F238E27FC236}">
                <a16:creationId xmlns:a16="http://schemas.microsoft.com/office/drawing/2014/main" xmlns="" id="{9C5987CD-DD2E-5979-021F-6A345504A676}"/>
              </a:ext>
            </a:extLst>
          </p:cNvPr>
          <p:cNvSpPr txBox="1"/>
          <p:nvPr/>
        </p:nvSpPr>
        <p:spPr>
          <a:xfrm>
            <a:off x="634821" y="1762539"/>
            <a:ext cx="10479646" cy="4401205"/>
          </a:xfrm>
          <a:prstGeom prst="rect">
            <a:avLst/>
          </a:prstGeom>
          <a:noFill/>
        </p:spPr>
        <p:txBody>
          <a:bodyPr wrap="square">
            <a:spAutoFit/>
          </a:bodyPr>
          <a:lstStyle/>
          <a:p>
            <a:pPr algn="just"/>
            <a:r>
              <a:rPr lang="en-US" sz="2000" dirty="0">
                <a:latin typeface="Segoe UI" panose="020B0502040204020203" pitchFamily="34" charset="0"/>
                <a:cs typeface="Segoe UI" panose="020B0502040204020203" pitchFamily="34" charset="0"/>
              </a:rPr>
              <a:t>	Our performance evaluation system offers a comprehensive solution for assessing individual employee performance within organizations. Designed to capture data across key performance categories such as “Exceeds,” “Fully Meets,” “Needs Improvement,” and “PIP” (Performance Improvement Plan), the system provides a thorough view of employee effectiveness. It allows managers and HR professionals to easily input and track performance scores, while employees benefit from personalized dashboards that facilitate self-assessment and growth. The system’s aggregate reports deliver real-time insights, enabling decision-makers to make data-driven talent management decisions with confidence. Automated alerts and reminders ensure that feedback is timely and seamless, fostering continuous improvement. The system’s flexibility and customization options are tailored to meet specific organizational needs, enhancing efficiency and boosting employee engagement. Overall, this solution supports strategic HR planning by integrating performance data into actionable insights, driving both individual and organizational success</a:t>
            </a:r>
            <a:endParaRPr lang="en-US" sz="20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325230" y="562665"/>
            <a:ext cx="8004314" cy="707886"/>
          </a:xfrm>
          <a:prstGeom prst="rect">
            <a:avLst/>
          </a:prstGeom>
          <a:noFill/>
        </p:spPr>
        <p:txBody>
          <a:bodyPr wrap="square" rtlCol="0">
            <a:spAutoFit/>
          </a:bodyPr>
          <a:lstStyle/>
          <a:p>
            <a:r>
              <a:rPr lang="en-US" sz="4000" dirty="0"/>
              <a:t>DATASET DESCRIPTION</a:t>
            </a:r>
          </a:p>
        </p:txBody>
      </p:sp>
      <p:sp>
        <p:nvSpPr>
          <p:cNvPr id="4" name="TextBox 3">
            <a:extLst>
              <a:ext uri="{FF2B5EF4-FFF2-40B4-BE49-F238E27FC236}">
                <a16:creationId xmlns:a16="http://schemas.microsoft.com/office/drawing/2014/main" xmlns="" id="{AFA4AC05-3A70-1252-2E8C-1267669CEE49}"/>
              </a:ext>
            </a:extLst>
          </p:cNvPr>
          <p:cNvSpPr txBox="1"/>
          <p:nvPr/>
        </p:nvSpPr>
        <p:spPr>
          <a:xfrm>
            <a:off x="618633" y="1704793"/>
            <a:ext cx="8370820" cy="3477875"/>
          </a:xfrm>
          <a:prstGeom prst="rect">
            <a:avLst/>
          </a:prstGeom>
          <a:noFill/>
        </p:spPr>
        <p:txBody>
          <a:bodyPr wrap="square">
            <a:spAutoFit/>
          </a:bodyPr>
          <a:lstStyle/>
          <a:p>
            <a:endParaRPr lang="en-US" sz="2000" dirty="0"/>
          </a:p>
          <a:p>
            <a:r>
              <a:rPr lang="en-US" sz="2000" b="1" dirty="0">
                <a:latin typeface="Segoe UI" panose="020B0502040204020203" pitchFamily="34" charset="0"/>
                <a:cs typeface="Segoe UI" panose="020B0502040204020203" pitchFamily="34" charset="0"/>
              </a:rPr>
              <a:t>EMPLOYEE ID:</a:t>
            </a:r>
            <a:r>
              <a:rPr lang="en-US" sz="2000" dirty="0">
                <a:latin typeface="Segoe UI" panose="020B0502040204020203" pitchFamily="34" charset="0"/>
                <a:cs typeface="Segoe UI" panose="020B0502040204020203" pitchFamily="34" charset="0"/>
              </a:rPr>
              <a:t> A distinct code assigned to each employee for identification within the organization.</a:t>
            </a: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FIRST NAME:</a:t>
            </a:r>
            <a:r>
              <a:rPr lang="en-US" sz="2000" dirty="0">
                <a:latin typeface="Segoe UI" panose="020B0502040204020203" pitchFamily="34" charset="0"/>
                <a:cs typeface="Segoe UI" panose="020B0502040204020203" pitchFamily="34" charset="0"/>
              </a:rPr>
              <a:t> The given name of the employee.</a:t>
            </a: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PAY ZONE:</a:t>
            </a:r>
            <a:r>
              <a:rPr lang="en-US" sz="2000" dirty="0">
                <a:latin typeface="Segoe UI" panose="020B0502040204020203" pitchFamily="34" charset="0"/>
                <a:cs typeface="Segoe UI" panose="020B0502040204020203" pitchFamily="34" charset="0"/>
              </a:rPr>
              <a:t> The compensation bracket or salary range applicable to the employee.</a:t>
            </a:r>
          </a:p>
          <a:p>
            <a:endParaRPr lang="en-US" sz="2000" dirty="0" smtClean="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Performance Score</a:t>
            </a:r>
            <a:r>
              <a:rPr lang="en-US" sz="2000" dirty="0">
                <a:latin typeface="Segoe UI" panose="020B0502040204020203" pitchFamily="34" charset="0"/>
                <a:cs typeface="Segoe UI" panose="020B0502040204020203" pitchFamily="34" charset="0"/>
              </a:rPr>
              <a:t>: A score indicating the employee's performance level (e.g., Excellent, Satisfactory, Needs Improvement).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05238" y="447213"/>
            <a:ext cx="6520070" cy="707886"/>
          </a:xfrm>
          <a:prstGeom prst="rect">
            <a:avLst/>
          </a:prstGeom>
          <a:noFill/>
        </p:spPr>
        <p:txBody>
          <a:bodyPr wrap="square" rtlCol="0">
            <a:spAutoFit/>
          </a:bodyPr>
          <a:lstStyle/>
          <a:p>
            <a:r>
              <a:rPr lang="en-US" sz="40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2923877"/>
          </a:xfrm>
          <a:prstGeom prst="rect">
            <a:avLst/>
          </a:prstGeom>
          <a:noFill/>
        </p:spPr>
        <p:txBody>
          <a:bodyPr wrap="square" rtlCol="0">
            <a:spAutoFit/>
          </a:bodyPr>
          <a:lstStyle/>
          <a:p>
            <a:r>
              <a:rPr lang="en-US" sz="2000" b="1" dirty="0"/>
              <a:t>Data set: </a:t>
            </a:r>
            <a:r>
              <a:rPr lang="en-US" sz="2000" dirty="0"/>
              <a:t>Kaggle, Employee dataset.</a:t>
            </a:r>
          </a:p>
          <a:p>
            <a:endParaRPr lang="en-US" sz="2000" dirty="0"/>
          </a:p>
          <a:p>
            <a:r>
              <a:rPr lang="en-US" sz="2000" b="1" dirty="0"/>
              <a:t>Feature Selection:</a:t>
            </a:r>
            <a:r>
              <a:rPr lang="en-US" sz="2000" dirty="0"/>
              <a:t> Slicer, Conditional formatting, designing.</a:t>
            </a:r>
          </a:p>
          <a:p>
            <a:r>
              <a:rPr lang="en-US" sz="2000" dirty="0"/>
              <a:t>Data Cleaning: Missing values, Irrelevant</a:t>
            </a:r>
          </a:p>
          <a:p>
            <a:endParaRPr lang="en-US" sz="2000" dirty="0"/>
          </a:p>
          <a:p>
            <a:r>
              <a:rPr lang="en-US" sz="2000" b="1" dirty="0"/>
              <a:t>Pivot Table:</a:t>
            </a:r>
            <a:r>
              <a:rPr lang="en-US" sz="2000" dirty="0"/>
              <a:t> Employee ID, First Name, </a:t>
            </a:r>
            <a:r>
              <a:rPr lang="en-US" sz="2000" dirty="0" err="1"/>
              <a:t>Payzone</a:t>
            </a:r>
            <a:r>
              <a:rPr lang="en-US" sz="2000" dirty="0"/>
              <a:t>, </a:t>
            </a:r>
            <a:r>
              <a:rPr lang="en-US" sz="2000" dirty="0" smtClean="0"/>
              <a:t>Performance Score</a:t>
            </a:r>
            <a:r>
              <a:rPr lang="en-US" sz="2000" dirty="0" smtClean="0"/>
              <a:t>.  </a:t>
            </a:r>
            <a:endParaRPr lang="en-US" sz="2000" dirty="0"/>
          </a:p>
          <a:p>
            <a:endParaRPr lang="en-US" sz="2000" dirty="0"/>
          </a:p>
          <a:p>
            <a:r>
              <a:rPr lang="en-US" sz="2000" b="1" dirty="0"/>
              <a:t>Chart:</a:t>
            </a:r>
            <a:r>
              <a:rPr lang="en-US" sz="2000" dirty="0"/>
              <a:t> Report of employee performance based on </a:t>
            </a:r>
            <a:r>
              <a:rPr lang="en-US" sz="2000" dirty="0" err="1"/>
              <a:t>thei</a:t>
            </a:r>
            <a:r>
              <a:rPr lang="en-GB" sz="2000" dirty="0"/>
              <a:t>r </a:t>
            </a:r>
            <a:r>
              <a:rPr lang="en-IN" sz="2400" dirty="0"/>
              <a:t> </a:t>
            </a:r>
            <a:r>
              <a:rPr lang="en-IN" sz="2000" dirty="0"/>
              <a:t>is resented as column chart </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422</TotalTime>
  <Words>286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Segoe UI</vt:lpstr>
      <vt:lpstr>Segoe UI Black</vt:lpstr>
      <vt:lpstr>SegoeUIVariable</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25</cp:revision>
  <dcterms:created xsi:type="dcterms:W3CDTF">2024-08-21T00:32:52Z</dcterms:created>
  <dcterms:modified xsi:type="dcterms:W3CDTF">2024-08-27T08:14:47Z</dcterms:modified>
</cp:coreProperties>
</file>