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Lst>
  <p:sldSz cx="9144000" cy="5143500"/>
  <p:notesSz cx="6858000" cy="9144000"/>
  <p:embeddedFontLst>
    <p:embeddedFont>
      <p:font typeface="Open Sans ExtraBold" panose="020B0906030804020204"/>
      <p:bold r:id="rId17"/>
    </p:embeddedFont>
    <p:embeddedFont>
      <p:font typeface="Open Sans Light" panose="020B0606030504020204"/>
      <p:regular r:id="rId18"/>
    </p:embeddedFont>
    <p:embeddedFont>
      <p:font typeface="Lora"/>
      <p:regular r:id="rId19"/>
      <p:bold r:id="rId20"/>
      <p:italic r:id="rId21"/>
      <p:boldItalic r:id="rId22"/>
    </p:embeddedFont>
    <p:embeddedFont>
      <p:font typeface="Open Sans" panose="020B0606030504020204"/>
      <p:regular r:id="rId23"/>
      <p:bold r:id="rId24"/>
      <p:italic r:id="rId25"/>
    </p:embeddedFont>
    <p:embeddedFont>
      <p:font typeface="Calibri" panose="020F0502020204030204"/>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4805BA6-CC0E-4A04-AB1C-FC66D92E5182}" styleName="Table_0">
    <a:wholeTbl>
      <a:tcTxStyle>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Style>
        <a:tcBdr/>
        <a:fill>
          <a:solidFill>
            <a:schemeClr val="accent5">
              <a:alpha val="40000"/>
            </a:schemeClr>
          </a:solidFill>
        </a:fill>
      </a:tcStyle>
    </a:band1H>
    <a:band2H>
      <a:tcStyle>
        <a:tcBdr/>
      </a:tcStyle>
    </a:band2H>
    <a:band1V>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Style>
        <a:tcBdr/>
      </a:tcStyle>
    </a:band2V>
    <a:lastCol>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Style>
        <a:tcBdr/>
      </a:tcStyle>
    </a:seCell>
    <a:swCell>
      <a:tcStyle>
        <a:tcBdr/>
      </a:tcStyle>
    </a:swCell>
    <a:firstRow>
      <a:tcTxStyle b="on">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7"/>
        <p:guide pos="288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eb49ee68a6_2_45: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geb49ee68a6_2_4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eb49ee68a6_2_54: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geb49ee68a6_2_5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eb49ee68a6_0_13: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geb49ee68a6_0_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eb49ee68a6_7_35: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 name="Google Shape;119;geb49ee68a6_7_3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geb49ee68a6_7_44: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8" name="Google Shape;128;geb49ee68a6_7_4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eb49ee68a6_22_0: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geb49ee68a6_22_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eb49ee68a6_7_72: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5" name="Google Shape;145;geb49ee68a6_7_7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eb49ee68a6_7_80: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3" name="Google Shape;153;geb49ee68a6_7_8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eb49ee68a6_7_107:notes"/>
          <p:cNvSpPr txBox="1"/>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1" name="Google Shape;161;geb49ee68a6_7_10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54" name="Shape 54"/>
        <p:cNvGrpSpPr/>
        <p:nvPr/>
      </p:nvGrpSpPr>
      <p:grpSpPr>
        <a:xfrm>
          <a:off x="0" y="0"/>
          <a:ext cx="0" cy="0"/>
          <a:chOff x="0" y="0"/>
          <a:chExt cx="0" cy="0"/>
        </a:xfrm>
      </p:grpSpPr>
      <p:sp>
        <p:nvSpPr>
          <p:cNvPr id="55" name="Google Shape;55;p14"/>
          <p:cNvSpPr txBox="1"/>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panose="020B0604020202020204"/>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56" name="Google Shape;56;p14"/>
          <p:cNvSpPr txBox="1"/>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panose="020B0604020202020204"/>
              <a:buNone/>
              <a:defRPr sz="2800"/>
            </a:lvl1pPr>
            <a:lvl2pPr marL="914400" lvl="1" indent="-228600" algn="ctr">
              <a:lnSpc>
                <a:spcPct val="100000"/>
              </a:lnSpc>
              <a:spcBef>
                <a:spcPts val="0"/>
              </a:spcBef>
              <a:spcAft>
                <a:spcPts val="0"/>
              </a:spcAft>
              <a:buClr>
                <a:srgbClr val="585858"/>
              </a:buClr>
              <a:buSzPts val="2800"/>
              <a:buFont typeface="Arial" panose="020B0604020202020204"/>
              <a:buNone/>
              <a:defRPr sz="2800"/>
            </a:lvl2pPr>
            <a:lvl3pPr marL="1371600" lvl="2" indent="-228600" algn="ctr">
              <a:lnSpc>
                <a:spcPct val="100000"/>
              </a:lnSpc>
              <a:spcBef>
                <a:spcPts val="0"/>
              </a:spcBef>
              <a:spcAft>
                <a:spcPts val="0"/>
              </a:spcAft>
              <a:buClr>
                <a:srgbClr val="585858"/>
              </a:buClr>
              <a:buSzPts val="2800"/>
              <a:buFont typeface="Arial" panose="020B0604020202020204"/>
              <a:buNone/>
              <a:defRPr sz="2800"/>
            </a:lvl3pPr>
            <a:lvl4pPr marL="1828800" lvl="3" indent="-228600" algn="ctr">
              <a:lnSpc>
                <a:spcPct val="100000"/>
              </a:lnSpc>
              <a:spcBef>
                <a:spcPts val="0"/>
              </a:spcBef>
              <a:spcAft>
                <a:spcPts val="0"/>
              </a:spcAft>
              <a:buClr>
                <a:srgbClr val="585858"/>
              </a:buClr>
              <a:buSzPts val="2800"/>
              <a:buFont typeface="Arial" panose="020B0604020202020204"/>
              <a:buNone/>
              <a:defRPr sz="2800"/>
            </a:lvl4pPr>
            <a:lvl5pPr marL="2286000" lvl="4" indent="-228600" algn="ctr">
              <a:lnSpc>
                <a:spcPct val="100000"/>
              </a:lnSpc>
              <a:spcBef>
                <a:spcPts val="0"/>
              </a:spcBef>
              <a:spcAft>
                <a:spcPts val="0"/>
              </a:spcAft>
              <a:buClr>
                <a:srgbClr val="585858"/>
              </a:buClr>
              <a:buSzPts val="2800"/>
              <a:buFont typeface="Arial" panose="020B0604020202020204"/>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57" name="Google Shape;57;p14"/>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matchingName="TITLE_AND_BODY">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0" name="Google Shape;60;p15"/>
          <p:cNvSpPr txBox="1"/>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61" name="Google Shape;61;p15"/>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_HEADER">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panose="020B0604020202020204"/>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4" name="Google Shape;64;p16"/>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_AND_TWO_COLUMNS">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67" name="Google Shape;67;p17"/>
          <p:cNvSpPr txBox="1"/>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68" name="Google Shape;68;p17"/>
          <p:cNvSpPr txBox="1"/>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69" name="Google Shape;69;p17"/>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_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2" name="Google Shape;72;p18"/>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panose="020B0604020202020204"/>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5" name="Google Shape;75;p19"/>
          <p:cNvSpPr txBox="1"/>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76" name="Google Shape;76;p19"/>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panose="020B0604020202020204"/>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79" name="Google Shape;79;p20"/>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21"/>
          <p:cNvSpPr txBox="1"/>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panose="020B0604020202020204"/>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83" name="Google Shape;83;p21"/>
          <p:cNvSpPr txBox="1"/>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panose="020B0604020202020204"/>
              <a:buNone/>
              <a:defRPr sz="2100"/>
            </a:lvl1pPr>
            <a:lvl2pPr marL="914400" lvl="1" indent="-228600" algn="ctr">
              <a:lnSpc>
                <a:spcPct val="100000"/>
              </a:lnSpc>
              <a:spcBef>
                <a:spcPts val="0"/>
              </a:spcBef>
              <a:spcAft>
                <a:spcPts val="0"/>
              </a:spcAft>
              <a:buClr>
                <a:srgbClr val="585858"/>
              </a:buClr>
              <a:buSzPts val="2100"/>
              <a:buFont typeface="Arial" panose="020B0604020202020204"/>
              <a:buNone/>
              <a:defRPr sz="2100"/>
            </a:lvl2pPr>
            <a:lvl3pPr marL="1371600" lvl="2" indent="-228600" algn="ctr">
              <a:lnSpc>
                <a:spcPct val="100000"/>
              </a:lnSpc>
              <a:spcBef>
                <a:spcPts val="0"/>
              </a:spcBef>
              <a:spcAft>
                <a:spcPts val="0"/>
              </a:spcAft>
              <a:buClr>
                <a:srgbClr val="585858"/>
              </a:buClr>
              <a:buSzPts val="2100"/>
              <a:buFont typeface="Arial" panose="020B0604020202020204"/>
              <a:buNone/>
              <a:defRPr sz="2100"/>
            </a:lvl3pPr>
            <a:lvl4pPr marL="1828800" lvl="3" indent="-228600" algn="ctr">
              <a:lnSpc>
                <a:spcPct val="100000"/>
              </a:lnSpc>
              <a:spcBef>
                <a:spcPts val="0"/>
              </a:spcBef>
              <a:spcAft>
                <a:spcPts val="0"/>
              </a:spcAft>
              <a:buClr>
                <a:srgbClr val="585858"/>
              </a:buClr>
              <a:buSzPts val="2100"/>
              <a:buFont typeface="Arial" panose="020B0604020202020204"/>
              <a:buNone/>
              <a:defRPr sz="2100"/>
            </a:lvl4pPr>
            <a:lvl5pPr marL="2286000" lvl="4" indent="-228600" algn="ctr">
              <a:lnSpc>
                <a:spcPct val="100000"/>
              </a:lnSpc>
              <a:spcBef>
                <a:spcPts val="0"/>
              </a:spcBef>
              <a:spcAft>
                <a:spcPts val="0"/>
              </a:spcAft>
              <a:buClr>
                <a:srgbClr val="585858"/>
              </a:buClr>
              <a:buSzPts val="2100"/>
              <a:buFont typeface="Arial" panose="020B0604020202020204"/>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84" name="Google Shape;84;p21"/>
          <p:cNvSpPr txBox="1"/>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85" name="Google Shape;85;p21"/>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86" name="Shape 86"/>
        <p:cNvGrpSpPr/>
        <p:nvPr/>
      </p:nvGrpSpPr>
      <p:grpSpPr>
        <a:xfrm>
          <a:off x="0" y="0"/>
          <a:ext cx="0" cy="0"/>
          <a:chOff x="0" y="0"/>
          <a:chExt cx="0" cy="0"/>
        </a:xfrm>
      </p:grpSpPr>
      <p:sp>
        <p:nvSpPr>
          <p:cNvPr id="87" name="Google Shape;87;p22"/>
          <p:cNvSpPr txBox="1"/>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p:txBody>
      </p:sp>
      <p:sp>
        <p:nvSpPr>
          <p:cNvPr id="88" name="Google Shape;88;p22"/>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89" name="Shape 89"/>
        <p:cNvGrpSpPr/>
        <p:nvPr/>
      </p:nvGrpSpPr>
      <p:grpSpPr>
        <a:xfrm>
          <a:off x="0" y="0"/>
          <a:ext cx="0" cy="0"/>
          <a:chOff x="0" y="0"/>
          <a:chExt cx="0" cy="0"/>
        </a:xfrm>
      </p:grpSpPr>
      <p:sp>
        <p:nvSpPr>
          <p:cNvPr id="90" name="Google Shape;90;p23"/>
          <p:cNvSpPr txBox="1"/>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panose="020B0604020202020204"/>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91" name="Google Shape;91;p23"/>
          <p:cNvSpPr txBox="1"/>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p:txBody>
      </p:sp>
      <p:sp>
        <p:nvSpPr>
          <p:cNvPr id="92" name="Google Shape;92;p23"/>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3" name="Shape 93"/>
        <p:cNvGrpSpPr/>
        <p:nvPr/>
      </p:nvGrpSpPr>
      <p:grpSpPr>
        <a:xfrm>
          <a:off x="0" y="0"/>
          <a:ext cx="0" cy="0"/>
          <a:chOff x="0" y="0"/>
          <a:chExt cx="0" cy="0"/>
        </a:xfrm>
      </p:grpSpPr>
      <p:sp>
        <p:nvSpPr>
          <p:cNvPr id="94" name="Google Shape;94;p24"/>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panose="020B0604020202020204"/>
              <a:buNone/>
              <a:defRPr/>
            </a:lvl1pPr>
            <a:lvl2pPr marL="0" lvl="1" indent="0" algn="r">
              <a:lnSpc>
                <a:spcPct val="100000"/>
              </a:lnSpc>
              <a:spcBef>
                <a:spcPts val="0"/>
              </a:spcBef>
              <a:spcAft>
                <a:spcPts val="0"/>
              </a:spcAft>
              <a:buClr>
                <a:srgbClr val="585858"/>
              </a:buClr>
              <a:buSzPts val="1000"/>
              <a:buFont typeface="Arial" panose="020B0604020202020204"/>
              <a:buNone/>
              <a:defRPr/>
            </a:lvl2pPr>
            <a:lvl3pPr marL="0" lvl="2" indent="0" algn="r">
              <a:lnSpc>
                <a:spcPct val="100000"/>
              </a:lnSpc>
              <a:spcBef>
                <a:spcPts val="0"/>
              </a:spcBef>
              <a:spcAft>
                <a:spcPts val="0"/>
              </a:spcAft>
              <a:buClr>
                <a:srgbClr val="585858"/>
              </a:buClr>
              <a:buSzPts val="1000"/>
              <a:buFont typeface="Arial" panose="020B0604020202020204"/>
              <a:buNone/>
              <a:defRPr/>
            </a:lvl3pPr>
            <a:lvl4pPr marL="0" lvl="3" indent="0" algn="r">
              <a:lnSpc>
                <a:spcPct val="100000"/>
              </a:lnSpc>
              <a:spcBef>
                <a:spcPts val="0"/>
              </a:spcBef>
              <a:spcAft>
                <a:spcPts val="0"/>
              </a:spcAft>
              <a:buClr>
                <a:srgbClr val="585858"/>
              </a:buClr>
              <a:buSzPts val="1000"/>
              <a:buFont typeface="Arial" panose="020B0604020202020204"/>
              <a:buNone/>
              <a:defRPr/>
            </a:lvl4pPr>
            <a:lvl5pPr marL="0" lvl="4" indent="0" algn="r">
              <a:lnSpc>
                <a:spcPct val="100000"/>
              </a:lnSpc>
              <a:spcBef>
                <a:spcPts val="0"/>
              </a:spcBef>
              <a:spcAft>
                <a:spcPts val="0"/>
              </a:spcAft>
              <a:buClr>
                <a:srgbClr val="585858"/>
              </a:buClr>
              <a:buSzPts val="1000"/>
              <a:buFont typeface="Arial" panose="020B0604020202020204"/>
              <a:buNone/>
              <a:defRPr/>
            </a:lvl5pPr>
            <a:lvl6pPr marL="0" lvl="5" indent="0" algn="r">
              <a:lnSpc>
                <a:spcPct val="100000"/>
              </a:lnSpc>
              <a:spcBef>
                <a:spcPts val="0"/>
              </a:spcBef>
              <a:spcAft>
                <a:spcPts val="0"/>
              </a:spcAft>
              <a:buClr>
                <a:srgbClr val="585858"/>
              </a:buClr>
              <a:buSzPts val="1000"/>
              <a:buFont typeface="Arial" panose="020B0604020202020204"/>
              <a:buNone/>
              <a:defRPr/>
            </a:lvl6pPr>
            <a:lvl7pPr marL="0" lvl="6" indent="0" algn="r">
              <a:lnSpc>
                <a:spcPct val="100000"/>
              </a:lnSpc>
              <a:spcBef>
                <a:spcPts val="0"/>
              </a:spcBef>
              <a:spcAft>
                <a:spcPts val="0"/>
              </a:spcAft>
              <a:buClr>
                <a:srgbClr val="585858"/>
              </a:buClr>
              <a:buSzPts val="1000"/>
              <a:buFont typeface="Arial" panose="020B0604020202020204"/>
              <a:buNone/>
              <a:defRPr/>
            </a:lvl7pPr>
            <a:lvl8pPr marL="0" lvl="7" indent="0" algn="r">
              <a:lnSpc>
                <a:spcPct val="100000"/>
              </a:lnSpc>
              <a:spcBef>
                <a:spcPts val="0"/>
              </a:spcBef>
              <a:spcAft>
                <a:spcPts val="0"/>
              </a:spcAft>
              <a:buClr>
                <a:srgbClr val="585858"/>
              </a:buClr>
              <a:buSzPts val="1000"/>
              <a:buFont typeface="Arial" panose="020B0604020202020204"/>
              <a:buNone/>
              <a:defRPr/>
            </a:lvl8pPr>
            <a:lvl9pPr marL="0" lvl="8" indent="0" algn="r">
              <a:lnSpc>
                <a:spcPct val="100000"/>
              </a:lnSpc>
              <a:spcBef>
                <a:spcPts val="0"/>
              </a:spcBef>
              <a:spcAft>
                <a:spcPts val="0"/>
              </a:spcAft>
              <a:buClr>
                <a:srgbClr val="585858"/>
              </a:buClr>
              <a:buSzPts val="1000"/>
              <a:buFont typeface="Arial" panose="020B0604020202020204"/>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2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3"/>
          <p:cNvSpPr txBox="1"/>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115000"/>
              </a:lnSpc>
              <a:spcBef>
                <a:spcPts val="0"/>
              </a:spcBef>
              <a:spcAft>
                <a:spcPts val="0"/>
              </a:spcAft>
              <a:buClr>
                <a:srgbClr val="585858"/>
              </a:buClr>
              <a:buSzPts val="1800"/>
              <a:buFont typeface="Arial" panose="020B0604020202020204"/>
              <a:buChar char="■"/>
              <a:defRPr sz="1800" b="0" i="0" u="none" strike="noStrike" cap="none">
                <a:solidFill>
                  <a:srgbClr val="585858"/>
                </a:solidFill>
                <a:latin typeface="Arial" panose="020B0604020202020204"/>
                <a:ea typeface="Arial" panose="020B0604020202020204"/>
                <a:cs typeface="Arial" panose="020B0604020202020204"/>
                <a:sym typeface="Arial" panose="020B0604020202020204"/>
              </a:defRPr>
            </a:lvl9pPr>
          </a:lstStyle>
          <a:p/>
        </p:txBody>
      </p:sp>
      <p:sp>
        <p:nvSpPr>
          <p:cNvPr id="53" name="Google Shape;53;p13"/>
          <p:cNvSpPr txBox="1"/>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585858"/>
              </a:buClr>
              <a:buSzPts val="1000"/>
              <a:buFont typeface="Arial" panose="020B0604020202020204"/>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8" name="Shape 98"/>
        <p:cNvGrpSpPr/>
        <p:nvPr/>
      </p:nvGrpSpPr>
      <p:grpSpPr>
        <a:xfrm>
          <a:off x="0" y="0"/>
          <a:ext cx="0" cy="0"/>
          <a:chOff x="0" y="0"/>
          <a:chExt cx="0" cy="0"/>
        </a:xfrm>
      </p:grpSpPr>
      <p:sp>
        <p:nvSpPr>
          <p:cNvPr id="100" name="Google Shape;100;p25"/>
          <p:cNvSpPr/>
          <p:nvPr/>
        </p:nvSpPr>
        <p:spPr>
          <a:xfrm>
            <a:off x="537898" y="1895175"/>
            <a:ext cx="6548701"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panose="020B0906030804020204"/>
              <a:buNone/>
            </a:pPr>
            <a:r>
              <a:rPr lang="en-GB" sz="3500" b="1"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rPr>
              <a:t>Sprocket Central Pty Ltd</a:t>
            </a:r>
            <a:endParaRPr lang="en-GB" sz="3500" b="1"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panose="020B0606030504020204"/>
              <a:buNone/>
            </a:pPr>
            <a:r>
              <a:rPr lang="en-GB" sz="2800" b="0" i="0" u="none" strike="noStrike" cap="none">
                <a:solidFill>
                  <a:srgbClr val="FFFFFF"/>
                </a:solidFill>
                <a:latin typeface="Open Sans Light" panose="020B0606030504020204"/>
                <a:ea typeface="Open Sans Light" panose="020B0606030504020204"/>
                <a:cs typeface="Open Sans Light" panose="020B0606030504020204"/>
                <a:sym typeface="Open Sans Light" panose="020B0606030504020204"/>
              </a:rPr>
              <a:t>Data analytics approach</a:t>
            </a:r>
            <a:endParaRPr lang="en-GB" sz="2800" b="0" i="0" u="none" strike="noStrike" cap="none">
              <a:solidFill>
                <a:srgbClr val="FFFFFF"/>
              </a:solidFill>
              <a:latin typeface="Open Sans Light" panose="020B0606030504020204"/>
              <a:ea typeface="Open Sans Light" panose="020B0606030504020204"/>
              <a:cs typeface="Open Sans Light" panose="020B0606030504020204"/>
              <a:sym typeface="Open Sans Light" panose="020B0606030504020204"/>
            </a:endParaRPr>
          </a:p>
        </p:txBody>
      </p:sp>
      <p:pic>
        <p:nvPicPr>
          <p:cNvPr id="102" name="Google Shape;102;p25" descr="Shape 57"/>
          <p:cNvPicPr preferRelativeResize="0"/>
          <p:nvPr/>
        </p:nvPicPr>
        <p:blipFill rotWithShape="1">
          <a:blip r:embed="rId1"/>
          <a:srcRect/>
          <a:stretch>
            <a:fillRect/>
          </a:stretch>
        </p:blipFill>
        <p:spPr>
          <a:xfrm>
            <a:off x="614100" y="1275524"/>
            <a:ext cx="3170886" cy="381826"/>
          </a:xfrm>
          <a:prstGeom prst="rect">
            <a:avLst/>
          </a:prstGeom>
          <a:noFill/>
          <a:ln>
            <a:noFill/>
          </a:ln>
        </p:spPr>
      </p:pic>
      <p:sp>
        <p:nvSpPr>
          <p:cNvPr id="109" name="Shape 54"/>
          <p:cNvSpPr/>
          <p:nvPr/>
        </p:nvSpPr>
        <p:spPr>
          <a:xfrm rot="10800000" flipH="1">
            <a:off x="-1905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p/>
        </p:txBody>
      </p:sp>
      <p:sp>
        <p:nvSpPr>
          <p:cNvPr id="110" name="Shape 55"/>
          <p:cNvSpPr/>
          <p:nvPr/>
        </p:nvSpPr>
        <p:spPr>
          <a:xfrm>
            <a:off x="537899" y="1895175"/>
            <a:ext cx="3953102" cy="1376651"/>
          </a:xfrm>
          <a:prstGeom prst="rect">
            <a:avLst/>
          </a:prstGeom>
          <a:ln w="12700">
            <a:miter lim="400000"/>
          </a:ln>
        </p:spPr>
        <p:txBody>
          <a:bodyPr lIns="91424" tIns="91424" rIns="91424" bIns="91424">
            <a:spAutoFit/>
          </a:bodyPr>
          <a:lstStyle>
            <a:lvl1pPr>
              <a:defRPr sz="3500">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defRPr>
            </a:lvl1pPr>
          </a:lstStyle>
          <a:p>
            <a:r>
              <a:t>Sprocket Central Pty Ltd</a:t>
            </a:r>
          </a:p>
        </p:txBody>
      </p:sp>
      <p:sp>
        <p:nvSpPr>
          <p:cNvPr id="111" name="Shape 56"/>
          <p:cNvSpPr/>
          <p:nvPr/>
        </p:nvSpPr>
        <p:spPr>
          <a:xfrm>
            <a:off x="537900" y="3315475"/>
            <a:ext cx="5550600" cy="525751"/>
          </a:xfrm>
          <a:prstGeom prst="rect">
            <a:avLst/>
          </a:prstGeom>
          <a:ln w="12700">
            <a:miter lim="400000"/>
          </a:ln>
        </p:spPr>
        <p:txBody>
          <a:bodyPr lIns="91424" tIns="91424" rIns="91424" bIns="91424">
            <a:spAutoFit/>
          </a:bodyPr>
          <a:lstStyle>
            <a:lvl1pPr>
              <a:defRPr sz="2000">
                <a:solidFill>
                  <a:srgbClr val="FFFFFF"/>
                </a:solidFill>
                <a:latin typeface="Open Sans Light" panose="020B0606030504020204"/>
                <a:ea typeface="Open Sans Light" panose="020B0606030504020204"/>
                <a:cs typeface="Open Sans Light" panose="020B0606030504020204"/>
                <a:sym typeface="Open Sans Light" panose="020B0606030504020204"/>
              </a:defRPr>
            </a:lvl1pPr>
          </a:lstStyle>
          <a:p>
            <a:r>
              <a:t>Data analytics approach</a:t>
            </a:r>
          </a:p>
        </p:txBody>
      </p:sp>
      <p:pic>
        <p:nvPicPr>
          <p:cNvPr id="112" name="Shape 57" descr="Shape 57"/>
          <p:cNvPicPr>
            <a:picLocks noChangeAspect="1"/>
          </p:cNvPicPr>
          <p:nvPr/>
        </p:nvPicPr>
        <p:blipFill>
          <a:blip r:embed="rId1"/>
          <a:stretch>
            <a:fillRect/>
          </a:stretch>
        </p:blipFill>
        <p:spPr>
          <a:xfrm>
            <a:off x="614100" y="1275524"/>
            <a:ext cx="1982300" cy="238701"/>
          </a:xfrm>
          <a:prstGeom prst="rect">
            <a:avLst/>
          </a:prstGeom>
          <a:ln w="12700">
            <a:miter lim="400000"/>
            <a:headEnd/>
            <a:tailEnd/>
          </a:ln>
        </p:spPr>
      </p:pic>
      <p:sp>
        <p:nvSpPr>
          <p:cNvPr id="113" name="Shape 58"/>
          <p:cNvSpPr/>
          <p:nvPr/>
        </p:nvSpPr>
        <p:spPr>
          <a:xfrm>
            <a:off x="537900" y="3666599"/>
            <a:ext cx="6249600" cy="365760"/>
          </a:xfrm>
          <a:prstGeom prst="rect">
            <a:avLst/>
          </a:prstGeom>
          <a:ln w="12700">
            <a:miter lim="400000"/>
          </a:ln>
        </p:spPr>
        <p:txBody>
          <a:bodyPr lIns="91424" tIns="91424" rIns="91424" bIns="91424">
            <a:spAutoFit/>
          </a:bodyPr>
          <a:lstStyle>
            <a:lvl1pPr>
              <a:defRPr sz="1200">
                <a:solidFill>
                  <a:srgbClr val="FFFFFF"/>
                </a:solidFill>
                <a:latin typeface="Open Sans Light" panose="020B0606030504020204"/>
                <a:ea typeface="Open Sans Light" panose="020B0606030504020204"/>
                <a:cs typeface="Open Sans Light" panose="020B0606030504020204"/>
                <a:sym typeface="Open Sans Light" panose="020B0606030504020204"/>
              </a:defRPr>
            </a:lvl1pPr>
          </a:lstStyle>
          <a:p>
            <a:r>
              <a:rPr lang="en-IN" dirty="0" smtClean="0">
                <a:sym typeface="+mn-ea"/>
              </a:rPr>
              <a:t>KPMG Virtual Internship</a:t>
            </a:r>
            <a:r>
              <a:rPr dirty="0" smtClean="0">
                <a:sym typeface="+mn-ea"/>
              </a:rPr>
              <a:t> </a:t>
            </a:r>
            <a:r>
              <a:rPr lang="en-IN" dirty="0" smtClean="0">
                <a:sym typeface="+mn-ea"/>
              </a:rPr>
              <a:t>– A E JEEVA</a:t>
            </a:r>
            <a:endParaRPr lang="en-IN" dirty="0" smtClean="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6"/>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 name="Google Shape;108;p26"/>
          <p:cNvSpPr/>
          <p:nvPr/>
        </p:nvSpPr>
        <p:spPr>
          <a:xfrm>
            <a:off x="205025" y="111403"/>
            <a:ext cx="8565600" cy="6192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Agenda</a:t>
            </a:r>
            <a:endPar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9" name="Google Shape;109;p26"/>
          <p:cNvSpPr/>
          <p:nvPr/>
        </p:nvSpPr>
        <p:spPr>
          <a:xfrm>
            <a:off x="326850" y="1225725"/>
            <a:ext cx="8490300" cy="35061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GB" sz="2200">
                <a:latin typeface="Lora"/>
                <a:ea typeface="Lora"/>
                <a:cs typeface="Lora"/>
                <a:sym typeface="Lora"/>
              </a:rPr>
              <a:t>The approach will be implemented in three stages : </a:t>
            </a:r>
            <a:endParaRPr sz="2200" i="0" u="none" strike="noStrike" cap="none">
              <a:solidFill>
                <a:srgbClr val="000000"/>
              </a:solidFill>
              <a:latin typeface="Lora"/>
              <a:ea typeface="Lora"/>
              <a:cs typeface="Lora"/>
              <a:sym typeface="Lora"/>
            </a:endParaRPr>
          </a:p>
          <a:p>
            <a:pPr marL="0" marR="0" lvl="0" indent="0" algn="l" rtl="0">
              <a:lnSpc>
                <a:spcPct val="115000"/>
              </a:lnSpc>
              <a:spcBef>
                <a:spcPts val="0"/>
              </a:spcBef>
              <a:spcAft>
                <a:spcPts val="0"/>
              </a:spcAft>
              <a:buNone/>
            </a:pPr>
            <a:endParaRPr sz="2400">
              <a:latin typeface="Lora"/>
              <a:ea typeface="Lora"/>
              <a:cs typeface="Lora"/>
              <a:sym typeface="Lora"/>
            </a:endParaRPr>
          </a:p>
          <a:p>
            <a:pPr marL="457200" marR="0" lvl="0" indent="-355600" algn="l" rtl="0">
              <a:lnSpc>
                <a:spcPct val="115000"/>
              </a:lnSpc>
              <a:spcBef>
                <a:spcPts val="0"/>
              </a:spcBef>
              <a:spcAft>
                <a:spcPts val="0"/>
              </a:spcAft>
              <a:buClr>
                <a:srgbClr val="000000"/>
              </a:buClr>
              <a:buSzPts val="2000"/>
              <a:buFont typeface="Wingdings" panose="05000000000000000000" charset="0"/>
              <a:buChar char="v"/>
            </a:pPr>
            <a:r>
              <a:rPr lang="en-GB"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rPr>
              <a:t>Data Exploration</a:t>
            </a:r>
            <a:endParaRPr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a:p>
            <a:pPr marL="342900" marR="0" lvl="0" indent="-342900" algn="l" rtl="0">
              <a:lnSpc>
                <a:spcPct val="115000"/>
              </a:lnSpc>
              <a:spcBef>
                <a:spcPts val="0"/>
              </a:spcBef>
              <a:spcAft>
                <a:spcPts val="0"/>
              </a:spcAft>
              <a:buFont typeface="Wingdings" panose="05000000000000000000" charset="0"/>
              <a:buChar char="v"/>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Clr>
                <a:srgbClr val="000000"/>
              </a:buClr>
              <a:buSzPts val="2000"/>
              <a:buFont typeface="Wingdings" panose="05000000000000000000" charset="0"/>
              <a:buChar char="v"/>
            </a:pPr>
            <a:r>
              <a:rPr lang="en-GB"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rPr>
              <a:t>Model Development</a:t>
            </a:r>
            <a:endParaRPr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a:p>
            <a:pPr marL="342900" marR="0" lvl="0" indent="-342900" algn="l" rtl="0">
              <a:lnSpc>
                <a:spcPct val="115000"/>
              </a:lnSpc>
              <a:spcBef>
                <a:spcPts val="0"/>
              </a:spcBef>
              <a:spcAft>
                <a:spcPts val="0"/>
              </a:spcAft>
              <a:buFont typeface="Wingdings" panose="05000000000000000000" charset="0"/>
              <a:buChar char="v"/>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Clr>
                <a:srgbClr val="000000"/>
              </a:buClr>
              <a:buSzPts val="2000"/>
              <a:buFont typeface="Wingdings" panose="05000000000000000000" charset="0"/>
              <a:buChar char="v"/>
            </a:pPr>
            <a:r>
              <a:rPr lang="en-GB" sz="2000" i="0" u="none" strike="noStrike" cap="none">
                <a:solidFill>
                  <a:srgbClr val="000000"/>
                </a:solidFill>
                <a:latin typeface="Open Sans" panose="020B0606030504020204"/>
                <a:ea typeface="Open Sans" panose="020B0606030504020204"/>
                <a:cs typeface="Open Sans" panose="020B0606030504020204"/>
                <a:sym typeface="Open Sans" panose="020B0606030504020204"/>
              </a:rPr>
              <a:t>Interpretation</a:t>
            </a:r>
            <a:endParaRPr sz="1000">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7"/>
          <p:cNvSpPr/>
          <p:nvPr/>
        </p:nvSpPr>
        <p:spPr>
          <a:xfrm>
            <a:off x="-15501" y="-19475"/>
            <a:ext cx="9191400"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27"/>
          <p:cNvSpPr/>
          <p:nvPr/>
        </p:nvSpPr>
        <p:spPr>
          <a:xfrm>
            <a:off x="205025" y="140450"/>
            <a:ext cx="8565600" cy="5901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Agenda</a:t>
            </a:r>
            <a:endPar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6" name="Google Shape;116;p27"/>
          <p:cNvSpPr/>
          <p:nvPr/>
        </p:nvSpPr>
        <p:spPr>
          <a:xfrm>
            <a:off x="213900" y="1125650"/>
            <a:ext cx="8716200" cy="3954900"/>
          </a:xfrm>
          <a:prstGeom prst="rect">
            <a:avLst/>
          </a:prstGeom>
          <a:noFill/>
          <a:ln>
            <a:noFill/>
          </a:ln>
        </p:spPr>
        <p:txBody>
          <a:bodyPr spcFirstLastPara="1" wrap="square" lIns="91400" tIns="91400" rIns="91400" bIns="91400" anchor="t" anchorCtr="0">
            <a:noAutofit/>
          </a:bodyPr>
          <a:lstStyle/>
          <a:p>
            <a:pPr marL="0" marR="0" lvl="0" indent="0" algn="l" rtl="0">
              <a:lnSpc>
                <a:spcPct val="115000"/>
              </a:lnSpc>
              <a:spcBef>
                <a:spcPts val="0"/>
              </a:spcBef>
              <a:spcAft>
                <a:spcPts val="0"/>
              </a:spcAft>
              <a:buNone/>
            </a:pPr>
            <a:r>
              <a:rPr lang="en-GB" sz="2200">
                <a:latin typeface="Lora"/>
                <a:ea typeface="Lora"/>
                <a:cs typeface="Lora"/>
                <a:sym typeface="Lora"/>
              </a:rPr>
              <a:t>Approach for New Customer Data analysis :</a:t>
            </a:r>
            <a:endParaRPr sz="2200">
              <a:latin typeface="Lora"/>
              <a:ea typeface="Lora"/>
              <a:cs typeface="Lora"/>
              <a:sym typeface="Lora"/>
            </a:endParaRPr>
          </a:p>
          <a:p>
            <a:pPr marL="457200" marR="0" lvl="0" indent="0" algn="l" rtl="0">
              <a:lnSpc>
                <a:spcPct val="115000"/>
              </a:lnSpc>
              <a:spcBef>
                <a:spcPts val="0"/>
              </a:spcBef>
              <a:spcAft>
                <a:spcPts val="0"/>
              </a:spcAft>
              <a:buNone/>
            </a:pPr>
            <a:r>
              <a:rPr lang="en-GB" sz="2400">
                <a:latin typeface="Lora"/>
                <a:ea typeface="Lora"/>
                <a:cs typeface="Lora"/>
                <a:sym typeface="Lora"/>
              </a:rPr>
              <a:t> </a:t>
            </a:r>
            <a:endParaRPr sz="2400">
              <a:latin typeface="Lora"/>
              <a:ea typeface="Lora"/>
              <a:cs typeface="Lora"/>
              <a:sym typeface="Lora"/>
            </a:endParaRPr>
          </a:p>
          <a:p>
            <a:pPr marL="457200" marR="0" lvl="0" indent="-355600" algn="l" rtl="0">
              <a:lnSpc>
                <a:spcPct val="115000"/>
              </a:lnSpc>
              <a:spcBef>
                <a:spcPts val="0"/>
              </a:spcBef>
              <a:spcAft>
                <a:spcPts val="0"/>
              </a:spcAft>
              <a:buSzPts val="2000"/>
              <a:buFont typeface="Wingdings" panose="05000000000000000000" charset="0"/>
              <a:buChar char="v"/>
            </a:pPr>
            <a:r>
              <a:rPr lang="en-GB" sz="2000">
                <a:latin typeface="Open Sans" panose="020B0606030504020204"/>
                <a:ea typeface="Open Sans" panose="020B0606030504020204"/>
                <a:cs typeface="Open Sans" panose="020B0606030504020204"/>
                <a:sym typeface="Open Sans" panose="020B0606030504020204"/>
              </a:rPr>
              <a:t>Age distribution </a:t>
            </a:r>
            <a:endParaRPr sz="2000">
              <a:latin typeface="Open Sans" panose="020B0606030504020204"/>
              <a:ea typeface="Open Sans" panose="020B0606030504020204"/>
              <a:cs typeface="Open Sans" panose="020B0606030504020204"/>
              <a:sym typeface="Open Sans" panose="020B0606030504020204"/>
            </a:endParaRPr>
          </a:p>
          <a:p>
            <a:pPr marL="1714500" marR="0" lvl="0" indent="-342900" algn="l" rtl="0">
              <a:lnSpc>
                <a:spcPct val="115000"/>
              </a:lnSpc>
              <a:spcBef>
                <a:spcPts val="0"/>
              </a:spcBef>
              <a:spcAft>
                <a:spcPts val="0"/>
              </a:spcAft>
              <a:buFont typeface="Wingdings" panose="05000000000000000000" charset="0"/>
              <a:buChar char="v"/>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SzPts val="2000"/>
              <a:buFont typeface="Wingdings" panose="05000000000000000000" charset="0"/>
              <a:buChar char="v"/>
            </a:pPr>
            <a:r>
              <a:rPr lang="en-GB" sz="2000">
                <a:latin typeface="Open Sans" panose="020B0606030504020204"/>
                <a:ea typeface="Open Sans" panose="020B0606030504020204"/>
                <a:cs typeface="Open Sans" panose="020B0606030504020204"/>
                <a:sym typeface="Open Sans" panose="020B0606030504020204"/>
              </a:rPr>
              <a:t>Bike purchase </a:t>
            </a:r>
            <a:endParaRPr sz="2000">
              <a:latin typeface="Open Sans" panose="020B0606030504020204"/>
              <a:ea typeface="Open Sans" panose="020B0606030504020204"/>
              <a:cs typeface="Open Sans" panose="020B0606030504020204"/>
              <a:sym typeface="Open Sans" panose="020B0606030504020204"/>
            </a:endParaRPr>
          </a:p>
          <a:p>
            <a:pPr marL="1714500" marR="0" lvl="0" indent="-342900" algn="l" rtl="0">
              <a:lnSpc>
                <a:spcPct val="115000"/>
              </a:lnSpc>
              <a:spcBef>
                <a:spcPts val="0"/>
              </a:spcBef>
              <a:spcAft>
                <a:spcPts val="0"/>
              </a:spcAft>
              <a:buFont typeface="Wingdings" panose="05000000000000000000" charset="0"/>
              <a:buChar char="v"/>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SzPts val="2000"/>
              <a:buFont typeface="Wingdings" panose="05000000000000000000" charset="0"/>
              <a:buChar char="v"/>
            </a:pPr>
            <a:r>
              <a:rPr lang="en-GB" sz="2000">
                <a:latin typeface="Open Sans" panose="020B0606030504020204"/>
                <a:ea typeface="Open Sans" panose="020B0606030504020204"/>
                <a:cs typeface="Open Sans" panose="020B0606030504020204"/>
                <a:sym typeface="Open Sans" panose="020B0606030504020204"/>
              </a:rPr>
              <a:t>Job industry</a:t>
            </a:r>
            <a:endParaRPr sz="2000">
              <a:latin typeface="Open Sans" panose="020B0606030504020204"/>
              <a:ea typeface="Open Sans" panose="020B0606030504020204"/>
              <a:cs typeface="Open Sans" panose="020B0606030504020204"/>
              <a:sym typeface="Open Sans" panose="020B0606030504020204"/>
            </a:endParaRPr>
          </a:p>
          <a:p>
            <a:pPr marL="1714500" marR="0" lvl="0" indent="-342900" algn="l" rtl="0">
              <a:lnSpc>
                <a:spcPct val="115000"/>
              </a:lnSpc>
              <a:spcBef>
                <a:spcPts val="0"/>
              </a:spcBef>
              <a:spcAft>
                <a:spcPts val="0"/>
              </a:spcAft>
              <a:buFont typeface="Wingdings" panose="05000000000000000000" charset="0"/>
              <a:buChar char="v"/>
            </a:pPr>
            <a:endParaRPr sz="2000">
              <a:latin typeface="Open Sans" panose="020B0606030504020204"/>
              <a:ea typeface="Open Sans" panose="020B0606030504020204"/>
              <a:cs typeface="Open Sans" panose="020B0606030504020204"/>
              <a:sym typeface="Open Sans" panose="020B0606030504020204"/>
            </a:endParaRPr>
          </a:p>
          <a:p>
            <a:pPr marL="457200" marR="0" lvl="0" indent="-355600" algn="l" rtl="0">
              <a:lnSpc>
                <a:spcPct val="115000"/>
              </a:lnSpc>
              <a:spcBef>
                <a:spcPts val="0"/>
              </a:spcBef>
              <a:spcAft>
                <a:spcPts val="0"/>
              </a:spcAft>
              <a:buSzPts val="2000"/>
              <a:buFont typeface="Wingdings" panose="05000000000000000000" charset="0"/>
              <a:buChar char="v"/>
            </a:pPr>
            <a:r>
              <a:rPr lang="en-GB" sz="2000">
                <a:latin typeface="Open Sans" panose="020B0606030504020204"/>
                <a:ea typeface="Open Sans" panose="020B0606030504020204"/>
                <a:cs typeface="Open Sans" panose="020B0606030504020204"/>
                <a:sym typeface="Open Sans" panose="020B0606030504020204"/>
              </a:rPr>
              <a:t>Number of cars owned</a:t>
            </a:r>
            <a:endParaRPr sz="2000">
              <a:latin typeface="Open Sans" panose="020B0606030504020204"/>
              <a:ea typeface="Open Sans" panose="020B0606030504020204"/>
              <a:cs typeface="Open Sans" panose="020B0606030504020204"/>
              <a:sym typeface="Open Sans" panose="020B0606030504020204"/>
            </a:endParaRPr>
          </a:p>
          <a:p>
            <a:pPr marL="342900" marR="0" lvl="0" indent="-342900" algn="l" rtl="0">
              <a:lnSpc>
                <a:spcPct val="115000"/>
              </a:lnSpc>
              <a:spcBef>
                <a:spcPts val="0"/>
              </a:spcBef>
              <a:spcAft>
                <a:spcPts val="0"/>
              </a:spcAft>
              <a:buNone/>
            </a:pPr>
            <a:endParaRPr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28"/>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28"/>
          <p:cNvSpPr/>
          <p:nvPr/>
        </p:nvSpPr>
        <p:spPr>
          <a:xfrm>
            <a:off x="205025" y="140450"/>
            <a:ext cx="8565600" cy="5229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Data Exploration </a:t>
            </a:r>
            <a:r>
              <a:rPr lang="en-GB" sz="2000" b="1">
                <a:solidFill>
                  <a:srgbClr val="FFFFFF"/>
                </a:solidFill>
              </a:rPr>
              <a:t>: Age Distribution &amp; Bike Purchases</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23" name="Google Shape;123;p28"/>
          <p:cNvSpPr/>
          <p:nvPr/>
        </p:nvSpPr>
        <p:spPr>
          <a:xfrm>
            <a:off x="132375" y="1128475"/>
            <a:ext cx="4439700"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15000"/>
              </a:lnSpc>
              <a:spcBef>
                <a:spcPts val="0"/>
              </a:spcBef>
              <a:spcAft>
                <a:spcPts val="0"/>
              </a:spcAft>
              <a:buSzPts val="1500"/>
              <a:buFont typeface="Wingdings" panose="05000000000000000000" charset="0"/>
              <a:buChar char="v"/>
            </a:pPr>
            <a:r>
              <a:rPr lang="en-GB" sz="1500">
                <a:latin typeface="Open Sans" panose="020B0606030504020204"/>
                <a:ea typeface="Open Sans" panose="020B0606030504020204"/>
                <a:cs typeface="Open Sans" panose="020B0606030504020204"/>
                <a:sym typeface="Open Sans" panose="020B0606030504020204"/>
              </a:rPr>
              <a:t>New customers are more from the age group of 40-49 , followed by 50-59 &amp; 60-69. </a:t>
            </a:r>
            <a:endParaRPr sz="1500">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Font typeface="Wingdings" panose="05000000000000000000" charset="0"/>
              <a:buChar char="v"/>
            </a:pPr>
            <a:endParaRPr sz="1500">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SzPts val="1500"/>
              <a:buFont typeface="Wingdings" panose="05000000000000000000" charset="0"/>
              <a:buChar char="v"/>
            </a:pPr>
            <a:r>
              <a:rPr lang="en-GB" sz="1500">
                <a:latin typeface="Open Sans" panose="020B0606030504020204"/>
                <a:ea typeface="Open Sans" panose="020B0606030504020204"/>
                <a:cs typeface="Open Sans" panose="020B0606030504020204"/>
                <a:sym typeface="Open Sans" panose="020B0606030504020204"/>
              </a:rPr>
              <a:t>Fewer customer are from 10-19 &amp; 90-99 for obvious reasons.</a:t>
            </a:r>
            <a:endParaRPr sz="1500">
              <a:latin typeface="Open Sans" panose="020B0606030504020204"/>
              <a:ea typeface="Open Sans" panose="020B0606030504020204"/>
              <a:cs typeface="Open Sans" panose="020B0606030504020204"/>
              <a:sym typeface="Open Sans" panose="020B0606030504020204"/>
            </a:endParaRPr>
          </a:p>
          <a:p>
            <a:pPr marL="742950" marR="0" lvl="0" indent="-285750" algn="l" rtl="0">
              <a:lnSpc>
                <a:spcPct val="115000"/>
              </a:lnSpc>
              <a:spcBef>
                <a:spcPts val="0"/>
              </a:spcBef>
              <a:spcAft>
                <a:spcPts val="0"/>
              </a:spcAft>
              <a:buFont typeface="Wingdings" panose="05000000000000000000" charset="0"/>
              <a:buChar char="v"/>
            </a:pPr>
            <a:endParaRPr sz="1500">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Clr>
                <a:schemeClr val="dk1"/>
              </a:buClr>
              <a:buSzPts val="1500"/>
              <a:buFont typeface="Wingdings" panose="05000000000000000000" charset="0"/>
              <a:buChar char="v"/>
            </a:pPr>
            <a:r>
              <a:rPr lang="en-GB" sz="15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Data shows age group </a:t>
            </a:r>
            <a:r>
              <a:rPr lang="en-GB" sz="1500" b="1"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40-50</a:t>
            </a:r>
            <a:r>
              <a:rPr lang="en-GB" sz="1500" b="0" i="0" u="none" strike="noStrike" cap="none">
                <a:solidFill>
                  <a:schemeClr val="dk1"/>
                </a:solidFill>
                <a:latin typeface="Open Sans" panose="020B0606030504020204"/>
                <a:ea typeface="Open Sans" panose="020B0606030504020204"/>
                <a:cs typeface="Open Sans" panose="020B0606030504020204"/>
                <a:sym typeface="Open Sans" panose="020B0606030504020204"/>
              </a:rPr>
              <a:t> has high count in terms of bike purchased in last 3 years wit</a:t>
            </a:r>
            <a:r>
              <a:rPr lang="en-GB" sz="1500">
                <a:solidFill>
                  <a:schemeClr val="dk1"/>
                </a:solidFill>
                <a:latin typeface="Open Sans" panose="020B0606030504020204"/>
                <a:ea typeface="Open Sans" panose="020B0606030504020204"/>
                <a:cs typeface="Open Sans" panose="020B0606030504020204"/>
                <a:sym typeface="Open Sans" panose="020B0606030504020204"/>
              </a:rPr>
              <a:t>h a slightly greater female ratio. </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742950" marR="0" lvl="0" indent="-285750" algn="l" rtl="0">
              <a:lnSpc>
                <a:spcPct val="115000"/>
              </a:lnSpc>
              <a:spcBef>
                <a:spcPts val="0"/>
              </a:spcBef>
              <a:spcAft>
                <a:spcPts val="0"/>
              </a:spcAft>
              <a:buFont typeface="Wingdings" panose="05000000000000000000" charset="0"/>
              <a:buChar char="v"/>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Clr>
                <a:schemeClr val="dk1"/>
              </a:buClr>
              <a:buSzPts val="1500"/>
              <a:buFont typeface="Wingdings" panose="05000000000000000000" charset="0"/>
              <a:buChar char="v"/>
            </a:pPr>
            <a:r>
              <a:rPr lang="en-GB" sz="1500">
                <a:solidFill>
                  <a:schemeClr val="dk1"/>
                </a:solidFill>
                <a:latin typeface="Open Sans" panose="020B0606030504020204"/>
                <a:ea typeface="Open Sans" panose="020B0606030504020204"/>
                <a:cs typeface="Open Sans" panose="020B0606030504020204"/>
                <a:sym typeface="Open Sans" panose="020B0606030504020204"/>
              </a:rPr>
              <a:t>The target audience for our marketing and advertising should be inclined to provide focus on females than males.</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457200" marR="0" lvl="0" indent="0" algn="l" rtl="0">
              <a:lnSpc>
                <a:spcPct val="115000"/>
              </a:lnSpc>
              <a:spcBef>
                <a:spcPts val="0"/>
              </a:spcBef>
              <a:spcAft>
                <a:spcPts val="0"/>
              </a:spcAft>
              <a:buNone/>
            </a:pP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pic>
        <p:nvPicPr>
          <p:cNvPr id="124" name="Google Shape;124;p28"/>
          <p:cNvPicPr preferRelativeResize="0"/>
          <p:nvPr/>
        </p:nvPicPr>
        <p:blipFill rotWithShape="1">
          <a:blip r:embed="rId1"/>
          <a:srcRect/>
          <a:stretch>
            <a:fillRect/>
          </a:stretch>
        </p:blipFill>
        <p:spPr>
          <a:xfrm>
            <a:off x="4733626" y="3060550"/>
            <a:ext cx="4284025" cy="2042825"/>
          </a:xfrm>
          <a:prstGeom prst="rect">
            <a:avLst/>
          </a:prstGeom>
          <a:noFill/>
          <a:ln w="9525" cap="flat" cmpd="sng">
            <a:solidFill>
              <a:schemeClr val="dk1"/>
            </a:solidFill>
            <a:prstDash val="solid"/>
            <a:round/>
            <a:headEnd type="none" w="sm" len="sm"/>
            <a:tailEnd type="none" w="sm" len="sm"/>
          </a:ln>
        </p:spPr>
      </p:pic>
      <p:pic>
        <p:nvPicPr>
          <p:cNvPr id="125" name="Google Shape;125;p28"/>
          <p:cNvPicPr preferRelativeResize="0"/>
          <p:nvPr/>
        </p:nvPicPr>
        <p:blipFill rotWithShape="1">
          <a:blip r:embed="rId2"/>
          <a:srcRect/>
          <a:stretch>
            <a:fillRect/>
          </a:stretch>
        </p:blipFill>
        <p:spPr>
          <a:xfrm>
            <a:off x="4722150" y="872600"/>
            <a:ext cx="4284025" cy="20428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29"/>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29"/>
          <p:cNvSpPr/>
          <p:nvPr/>
        </p:nvSpPr>
        <p:spPr>
          <a:xfrm>
            <a:off x="205025" y="198575"/>
            <a:ext cx="8565600" cy="6414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Data Exploration : Job Industry</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FFFFFF"/>
              </a:buClr>
              <a:buSzPts val="2000"/>
              <a:buFont typeface="Arial" panose="020B0604020202020204"/>
              <a:buNone/>
            </a:pPr>
            <a:endParaRPr sz="2000" b="1">
              <a:solidFill>
                <a:srgbClr val="FFFFFF"/>
              </a:solidFill>
            </a:endParaRPr>
          </a:p>
          <a:p>
            <a:pPr marL="0" marR="0" lvl="0" indent="0" algn="ctr" rtl="0">
              <a:lnSpc>
                <a:spcPct val="100000"/>
              </a:lnSpc>
              <a:spcBef>
                <a:spcPts val="0"/>
              </a:spcBef>
              <a:spcAft>
                <a:spcPts val="0"/>
              </a:spcAft>
              <a:buClr>
                <a:srgbClr val="FFFFFF"/>
              </a:buClr>
              <a:buSzPts val="2000"/>
              <a:buFont typeface="Arial" panose="020B0604020202020204"/>
              <a:buNone/>
            </a:pP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2" name="Google Shape;132;p29"/>
          <p:cNvSpPr/>
          <p:nvPr/>
        </p:nvSpPr>
        <p:spPr>
          <a:xfrm>
            <a:off x="117900" y="1433575"/>
            <a:ext cx="4454100" cy="3312900"/>
          </a:xfrm>
          <a:prstGeom prst="rect">
            <a:avLst/>
          </a:prstGeom>
          <a:noFill/>
          <a:ln>
            <a:noFill/>
          </a:ln>
        </p:spPr>
        <p:txBody>
          <a:bodyPr spcFirstLastPara="1" wrap="square" lIns="91400" tIns="91400" rIns="91400" bIns="91400" anchor="t" anchorCtr="0">
            <a:noAutofit/>
          </a:bodyPr>
          <a:lstStyle/>
          <a:p>
            <a:pPr marL="457200" marR="0" lvl="0" indent="-323850" algn="l" rtl="0">
              <a:lnSpc>
                <a:spcPct val="115000"/>
              </a:lnSpc>
              <a:spcBef>
                <a:spcPts val="0"/>
              </a:spcBef>
              <a:spcAft>
                <a:spcPts val="0"/>
              </a:spcAft>
              <a:buSzPts val="1500"/>
              <a:buFont typeface="Wingdings" panose="05000000000000000000" charset="0"/>
              <a:buChar char="v"/>
            </a:pPr>
            <a:r>
              <a:rPr lang="en-GB" sz="1500">
                <a:latin typeface="Open Sans" panose="020B0606030504020204"/>
                <a:ea typeface="Open Sans" panose="020B0606030504020204"/>
                <a:cs typeface="Open Sans" panose="020B0606030504020204"/>
                <a:sym typeface="Open Sans" panose="020B0606030504020204"/>
              </a:rPr>
              <a:t>Financial Services, Manufacturing, and Health are the top three profit-generating industries, followed by retail and property.</a:t>
            </a:r>
            <a:endParaRPr sz="1500">
              <a:latin typeface="Open Sans" panose="020B0606030504020204"/>
              <a:ea typeface="Open Sans" panose="020B0606030504020204"/>
              <a:cs typeface="Open Sans" panose="020B0606030504020204"/>
              <a:sym typeface="Open Sans" panose="020B0606030504020204"/>
            </a:endParaRPr>
          </a:p>
          <a:p>
            <a:pPr marL="742950" marR="0" lvl="0" indent="-285750" algn="l" rtl="0">
              <a:lnSpc>
                <a:spcPct val="115000"/>
              </a:lnSpc>
              <a:spcBef>
                <a:spcPts val="0"/>
              </a:spcBef>
              <a:spcAft>
                <a:spcPts val="0"/>
              </a:spcAft>
              <a:buFont typeface="Wingdings" panose="05000000000000000000" charset="0"/>
              <a:buChar char="v"/>
            </a:pPr>
            <a:endParaRPr sz="1500">
              <a:latin typeface="Open Sans" panose="020B0606030504020204"/>
              <a:ea typeface="Open Sans" panose="020B0606030504020204"/>
              <a:cs typeface="Open Sans" panose="020B0606030504020204"/>
              <a:sym typeface="Open Sans" panose="020B0606030504020204"/>
            </a:endParaRPr>
          </a:p>
          <a:p>
            <a:pPr marL="742950" marR="0" lvl="0" indent="-285750" algn="l" rtl="0">
              <a:lnSpc>
                <a:spcPct val="115000"/>
              </a:lnSpc>
              <a:spcBef>
                <a:spcPts val="0"/>
              </a:spcBef>
              <a:spcAft>
                <a:spcPts val="0"/>
              </a:spcAft>
              <a:buFont typeface="Wingdings" panose="05000000000000000000" charset="0"/>
              <a:buChar char="v"/>
            </a:pPr>
            <a:endParaRPr sz="1500">
              <a:latin typeface="Open Sans" panose="020B0606030504020204"/>
              <a:ea typeface="Open Sans" panose="020B0606030504020204"/>
              <a:cs typeface="Open Sans" panose="020B0606030504020204"/>
              <a:sym typeface="Open Sans" panose="020B0606030504020204"/>
            </a:endParaRPr>
          </a:p>
          <a:p>
            <a:pPr marL="457200" marR="0" lvl="0" indent="-323850" algn="l" rtl="0">
              <a:lnSpc>
                <a:spcPct val="115000"/>
              </a:lnSpc>
              <a:spcBef>
                <a:spcPts val="0"/>
              </a:spcBef>
              <a:spcAft>
                <a:spcPts val="0"/>
              </a:spcAft>
              <a:buSzPts val="1500"/>
              <a:buFont typeface="Wingdings" panose="05000000000000000000" charset="0"/>
              <a:buChar char="v"/>
            </a:pPr>
            <a:r>
              <a:rPr lang="en-GB" sz="1500">
                <a:latin typeface="Open Sans" panose="020B0606030504020204"/>
                <a:ea typeface="Open Sans" panose="020B0606030504020204"/>
                <a:cs typeface="Open Sans" panose="020B0606030504020204"/>
                <a:sym typeface="Open Sans" panose="020B0606030504020204"/>
              </a:rPr>
              <a:t>The highest profits are also </a:t>
            </a:r>
            <a:r>
              <a:rPr lang="en-GB" sz="1500">
                <a:solidFill>
                  <a:schemeClr val="dk1"/>
                </a:solidFill>
                <a:latin typeface="Open Sans" panose="020B0606030504020204"/>
                <a:ea typeface="Open Sans" panose="020B0606030504020204"/>
                <a:cs typeface="Open Sans" panose="020B0606030504020204"/>
                <a:sym typeface="Open Sans" panose="020B0606030504020204"/>
              </a:rPr>
              <a:t>Financial Services, Manufacturing, and Health as seen in the second chart. </a:t>
            </a:r>
            <a:endParaRPr sz="1500">
              <a:latin typeface="Open Sans" panose="020B0606030504020204"/>
              <a:ea typeface="Open Sans" panose="020B0606030504020204"/>
              <a:cs typeface="Open Sans" panose="020B0606030504020204"/>
              <a:sym typeface="Open Sans" panose="020B0606030504020204"/>
            </a:endParaRPr>
          </a:p>
          <a:p>
            <a:pPr marL="0" marR="0" lvl="0" indent="0" algn="l" rtl="0">
              <a:lnSpc>
                <a:spcPct val="115000"/>
              </a:lnSpc>
              <a:spcBef>
                <a:spcPts val="0"/>
              </a:spcBef>
              <a:spcAft>
                <a:spcPts val="0"/>
              </a:spcAft>
              <a:buNone/>
            </a:pPr>
            <a:endParaRPr sz="1500" i="0" u="none" strike="noStrike" cap="none">
              <a:solidFill>
                <a:srgbClr val="000000"/>
              </a:solidFill>
              <a:latin typeface="Open Sans" panose="020B0606030504020204"/>
              <a:ea typeface="Open Sans" panose="020B0606030504020204"/>
              <a:cs typeface="Open Sans" panose="020B0606030504020204"/>
              <a:sym typeface="Open Sans" panose="020B0606030504020204"/>
            </a:endParaRPr>
          </a:p>
        </p:txBody>
      </p:sp>
      <p:pic>
        <p:nvPicPr>
          <p:cNvPr id="133" name="Google Shape;133;p29"/>
          <p:cNvPicPr preferRelativeResize="0"/>
          <p:nvPr/>
        </p:nvPicPr>
        <p:blipFill rotWithShape="1">
          <a:blip r:embed="rId1"/>
          <a:srcRect/>
          <a:stretch>
            <a:fillRect/>
          </a:stretch>
        </p:blipFill>
        <p:spPr>
          <a:xfrm>
            <a:off x="4664025" y="2973725"/>
            <a:ext cx="4350324" cy="2106825"/>
          </a:xfrm>
          <a:prstGeom prst="rect">
            <a:avLst/>
          </a:prstGeom>
          <a:noFill/>
          <a:ln>
            <a:noFill/>
          </a:ln>
        </p:spPr>
      </p:pic>
      <p:pic>
        <p:nvPicPr>
          <p:cNvPr id="134" name="Google Shape;134;p29"/>
          <p:cNvPicPr preferRelativeResize="0"/>
          <p:nvPr/>
        </p:nvPicPr>
        <p:blipFill rotWithShape="1">
          <a:blip r:embed="rId2"/>
          <a:srcRect/>
          <a:stretch>
            <a:fillRect/>
          </a:stretch>
        </p:blipFill>
        <p:spPr>
          <a:xfrm>
            <a:off x="4671050" y="820525"/>
            <a:ext cx="4350324" cy="19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30"/>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30"/>
          <p:cNvSpPr/>
          <p:nvPr/>
        </p:nvSpPr>
        <p:spPr>
          <a:xfrm>
            <a:off x="205025" y="182727"/>
            <a:ext cx="85656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a:solidFill>
                  <a:srgbClr val="FFFFFF"/>
                </a:solidFill>
              </a:rPr>
              <a:t>Data Exploration : Number of cars owned</a:t>
            </a:r>
            <a:endParaRPr lang="en-GB" sz="2000" b="1">
              <a:solidFill>
                <a:srgbClr val="FFFFFF"/>
              </a:solidFill>
            </a:endParaRPr>
          </a:p>
        </p:txBody>
      </p:sp>
      <p:sp>
        <p:nvSpPr>
          <p:cNvPr id="141" name="Google Shape;141;p30"/>
          <p:cNvSpPr/>
          <p:nvPr/>
        </p:nvSpPr>
        <p:spPr>
          <a:xfrm>
            <a:off x="101700" y="986325"/>
            <a:ext cx="4470300" cy="3960300"/>
          </a:xfrm>
          <a:prstGeom prst="rect">
            <a:avLst/>
          </a:prstGeom>
          <a:noFill/>
          <a:ln>
            <a:noFill/>
          </a:ln>
        </p:spPr>
        <p:txBody>
          <a:bodyPr spcFirstLastPara="1" wrap="square" lIns="91400" tIns="91400" rIns="91400" bIns="91400" anchor="t" anchorCtr="0">
            <a:noAutofit/>
          </a:bodyPr>
          <a:lstStyle/>
          <a:p>
            <a:pPr marL="457200" lvl="0" indent="-323850" algn="l" rtl="0">
              <a:lnSpc>
                <a:spcPct val="115000"/>
              </a:lnSpc>
              <a:spcBef>
                <a:spcPts val="0"/>
              </a:spcBef>
              <a:spcAft>
                <a:spcPts val="0"/>
              </a:spcAft>
              <a:buClr>
                <a:schemeClr val="dk1"/>
              </a:buClr>
              <a:buSzPts val="1500"/>
              <a:buFont typeface="Wingdings" panose="05000000000000000000" charset="0"/>
              <a:buChar char="v"/>
            </a:pPr>
            <a:r>
              <a:rPr lang="en-GB" sz="1500">
                <a:solidFill>
                  <a:schemeClr val="dk1"/>
                </a:solidFill>
                <a:latin typeface="Open Sans" panose="020B0606030504020204"/>
                <a:ea typeface="Open Sans" panose="020B0606030504020204"/>
                <a:cs typeface="Open Sans" panose="020B0606030504020204"/>
                <a:sym typeface="Open Sans" panose="020B0606030504020204"/>
              </a:rPr>
              <a:t>Out of three states, New South Wales, could be potential market opportunities for the company.</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742950" lvl="0" indent="-285750" algn="l" rtl="0">
              <a:lnSpc>
                <a:spcPct val="115000"/>
              </a:lnSpc>
              <a:spcBef>
                <a:spcPts val="0"/>
              </a:spcBef>
              <a:spcAft>
                <a:spcPts val="0"/>
              </a:spcAft>
              <a:buFont typeface="Wingdings" panose="05000000000000000000" charset="0"/>
              <a:buChar char="v"/>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457200" lvl="0" indent="-323850" algn="l" rtl="0">
              <a:lnSpc>
                <a:spcPct val="115000"/>
              </a:lnSpc>
              <a:spcBef>
                <a:spcPts val="0"/>
              </a:spcBef>
              <a:spcAft>
                <a:spcPts val="0"/>
              </a:spcAft>
              <a:buClr>
                <a:schemeClr val="dk1"/>
              </a:buClr>
              <a:buSzPts val="1500"/>
              <a:buFont typeface="Wingdings" panose="05000000000000000000" charset="0"/>
              <a:buChar char="v"/>
            </a:pPr>
            <a:r>
              <a:rPr lang="en-GB" sz="1500">
                <a:solidFill>
                  <a:schemeClr val="dk1"/>
                </a:solidFill>
                <a:latin typeface="Open Sans" panose="020B0606030504020204"/>
                <a:ea typeface="Open Sans" panose="020B0606030504020204"/>
                <a:cs typeface="Open Sans" panose="020B0606030504020204"/>
                <a:sym typeface="Open Sans" panose="020B0606030504020204"/>
              </a:rPr>
              <a:t>New South Wales has the biggest potential since the number of people who own vehicles is nearly equal to the number of individuals who do not own cars, indicating that there is room for value customers there.</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285750" marR="0" lvl="0" indent="-285750" algn="l" rtl="0">
              <a:lnSpc>
                <a:spcPct val="115000"/>
              </a:lnSpc>
              <a:spcBef>
                <a:spcPts val="0"/>
              </a:spcBef>
              <a:spcAft>
                <a:spcPts val="0"/>
              </a:spcAft>
              <a:buFont typeface="Wingdings" panose="05000000000000000000" charset="0"/>
              <a:buChar char="v"/>
            </a:pPr>
            <a:endParaRPr sz="1500">
              <a:latin typeface="Open Sans" panose="020B0606030504020204"/>
              <a:ea typeface="Open Sans" panose="020B0606030504020204"/>
              <a:cs typeface="Open Sans" panose="020B0606030504020204"/>
              <a:sym typeface="Open Sans" panose="020B0606030504020204"/>
            </a:endParaRPr>
          </a:p>
          <a:p>
            <a:pPr marL="457200" marR="0" lvl="0" indent="-323850" algn="l" rtl="0">
              <a:lnSpc>
                <a:spcPct val="115000"/>
              </a:lnSpc>
              <a:spcBef>
                <a:spcPts val="0"/>
              </a:spcBef>
              <a:spcAft>
                <a:spcPts val="0"/>
              </a:spcAft>
              <a:buClr>
                <a:srgbClr val="000000"/>
              </a:buClr>
              <a:buSzPts val="1500"/>
              <a:buFont typeface="Wingdings" panose="05000000000000000000" charset="0"/>
              <a:buChar char="v"/>
            </a:pPr>
            <a:r>
              <a:rPr lang="en-GB" sz="1500" i="0" u="none" strike="noStrike" cap="none">
                <a:solidFill>
                  <a:srgbClr val="000000"/>
                </a:solidFill>
                <a:latin typeface="Open Sans" panose="020B0606030504020204"/>
                <a:ea typeface="Open Sans" panose="020B0606030504020204"/>
                <a:cs typeface="Open Sans" panose="020B0606030504020204"/>
                <a:sym typeface="Open Sans" panose="020B0606030504020204"/>
              </a:rPr>
              <a:t>VIC and QLD has more customers that own car that who don’t but we can try to have something so that those owns car will buy bikes.</a:t>
            </a:r>
            <a:endParaRPr sz="1500">
              <a:latin typeface="Open Sans" panose="020B0606030504020204"/>
              <a:ea typeface="Open Sans" panose="020B0606030504020204"/>
              <a:cs typeface="Open Sans" panose="020B0606030504020204"/>
              <a:sym typeface="Open Sans" panose="020B0606030504020204"/>
            </a:endParaRPr>
          </a:p>
          <a:p>
            <a:pPr marL="342900" marR="0" lvl="0" indent="-254000" algn="l" rtl="0">
              <a:lnSpc>
                <a:spcPct val="115000"/>
              </a:lnSpc>
              <a:spcBef>
                <a:spcPts val="0"/>
              </a:spcBef>
              <a:spcAft>
                <a:spcPts val="0"/>
              </a:spcAft>
              <a:buClr>
                <a:srgbClr val="000000"/>
              </a:buClr>
              <a:buSzPts val="1400"/>
              <a:buFont typeface="Noto Sans Symbols"/>
              <a:buNone/>
            </a:pPr>
            <a:endParaRPr sz="1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endParaRPr>
          </a:p>
        </p:txBody>
      </p:sp>
      <p:pic>
        <p:nvPicPr>
          <p:cNvPr id="142" name="Google Shape;142;p30" descr="A picture containing screenshot&#10;&#10;Description automatically generated"/>
          <p:cNvPicPr preferRelativeResize="0"/>
          <p:nvPr/>
        </p:nvPicPr>
        <p:blipFill rotWithShape="1">
          <a:blip r:embed="rId1"/>
          <a:srcRect/>
          <a:stretch>
            <a:fillRect/>
          </a:stretch>
        </p:blipFill>
        <p:spPr>
          <a:xfrm>
            <a:off x="4664025" y="1375475"/>
            <a:ext cx="4381650" cy="318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31"/>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31"/>
          <p:cNvSpPr/>
          <p:nvPr/>
        </p:nvSpPr>
        <p:spPr>
          <a:xfrm>
            <a:off x="205025" y="213099"/>
            <a:ext cx="8565600" cy="5433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Model Development </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49" name="Google Shape;149;p31"/>
          <p:cNvSpPr/>
          <p:nvPr/>
        </p:nvSpPr>
        <p:spPr>
          <a:xfrm>
            <a:off x="0" y="820525"/>
            <a:ext cx="9144000" cy="8400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panose="020B0606030504020204"/>
              <a:buNone/>
            </a:pPr>
            <a:endParaRPr sz="2200" b="1">
              <a:solidFill>
                <a:srgbClr val="073763"/>
              </a:solidFill>
              <a:latin typeface="Lora"/>
              <a:ea typeface="Lora"/>
              <a:cs typeface="Lora"/>
              <a:sym typeface="Lora"/>
            </a:endParaRPr>
          </a:p>
          <a:p>
            <a:pPr marL="0" marR="0" lvl="0" indent="0" algn="l" rtl="0">
              <a:lnSpc>
                <a:spcPct val="115000"/>
              </a:lnSpc>
              <a:spcBef>
                <a:spcPts val="0"/>
              </a:spcBef>
              <a:spcAft>
                <a:spcPts val="0"/>
              </a:spcAft>
              <a:buClr>
                <a:srgbClr val="000000"/>
              </a:buClr>
              <a:buSzPts val="2000"/>
              <a:buFont typeface="Open Sans" panose="020B0606030504020204"/>
              <a:buNone/>
            </a:pPr>
            <a:r>
              <a:rPr lang="en-GB" sz="2200" b="1" i="0" u="none" strike="noStrike" cap="none">
                <a:solidFill>
                  <a:srgbClr val="073763"/>
                </a:solidFill>
                <a:latin typeface="Lora"/>
                <a:ea typeface="Lora"/>
                <a:cs typeface="Lora"/>
                <a:sym typeface="Lora"/>
              </a:rPr>
              <a:t>C</a:t>
            </a:r>
            <a:r>
              <a:rPr lang="en-GB" sz="2200" b="1">
                <a:solidFill>
                  <a:srgbClr val="073763"/>
                </a:solidFill>
                <a:latin typeface="Lora"/>
                <a:ea typeface="Lora"/>
                <a:cs typeface="Lora"/>
                <a:sym typeface="Lora"/>
              </a:rPr>
              <a:t>USTOMER CLASSIFICATION</a:t>
            </a:r>
            <a:r>
              <a:rPr lang="en-GB" sz="2200" b="1" i="0" u="none" strike="noStrike" cap="none">
                <a:solidFill>
                  <a:srgbClr val="073763"/>
                </a:solidFill>
                <a:latin typeface="Lora"/>
                <a:ea typeface="Lora"/>
                <a:cs typeface="Lora"/>
                <a:sym typeface="Lora"/>
              </a:rPr>
              <a:t> – </a:t>
            </a:r>
            <a:r>
              <a:rPr lang="en-GB" sz="2200" b="1" i="1" u="none" strike="noStrike" cap="none">
                <a:solidFill>
                  <a:srgbClr val="073763"/>
                </a:solidFill>
                <a:latin typeface="Lora"/>
                <a:ea typeface="Lora"/>
                <a:cs typeface="Lora"/>
                <a:sym typeface="Lora"/>
              </a:rPr>
              <a:t>Targeting High Value Customers</a:t>
            </a:r>
            <a:endParaRPr sz="2200" b="1" i="1" u="none" strike="noStrike" cap="none">
              <a:solidFill>
                <a:srgbClr val="073763"/>
              </a:solidFill>
              <a:latin typeface="Lora"/>
              <a:ea typeface="Lora"/>
              <a:cs typeface="Lora"/>
              <a:sym typeface="Lora"/>
            </a:endParaRPr>
          </a:p>
        </p:txBody>
      </p:sp>
      <p:sp>
        <p:nvSpPr>
          <p:cNvPr id="150" name="Google Shape;150;p31"/>
          <p:cNvSpPr txBox="1"/>
          <p:nvPr>
            <p:ph type="body" idx="1"/>
          </p:nvPr>
        </p:nvSpPr>
        <p:spPr>
          <a:xfrm>
            <a:off x="130775" y="1549825"/>
            <a:ext cx="8906700" cy="3472500"/>
          </a:xfrm>
          <a:prstGeom prst="rect">
            <a:avLst/>
          </a:prstGeom>
          <a:noFill/>
          <a:ln>
            <a:noFill/>
          </a:ln>
        </p:spPr>
        <p:txBody>
          <a:bodyPr spcFirstLastPara="1" wrap="square" lIns="91400" tIns="91400" rIns="91400" bIns="91400" anchor="t" anchorCtr="0">
            <a:normAutofit/>
          </a:bodyPr>
          <a:lstStyle/>
          <a:p>
            <a:pPr marL="0" lvl="0" indent="0" algn="l" rtl="0">
              <a:lnSpc>
                <a:spcPct val="115000"/>
              </a:lnSpc>
              <a:spcBef>
                <a:spcPts val="0"/>
              </a:spcBef>
              <a:spcAft>
                <a:spcPts val="0"/>
              </a:spcAft>
              <a:buNone/>
            </a:pPr>
            <a:endParaRPr sz="2000" b="1">
              <a:solidFill>
                <a:schemeClr val="dk1"/>
              </a:solidFill>
              <a:latin typeface="Open Sans" panose="020B0606030504020204"/>
              <a:ea typeface="Open Sans" panose="020B0606030504020204"/>
              <a:cs typeface="Open Sans" panose="020B0606030504020204"/>
              <a:sym typeface="Open Sans" panose="020B0606030504020204"/>
            </a:endParaRPr>
          </a:p>
          <a:p>
            <a:pPr marL="0" lvl="0" indent="0" algn="l" rtl="0">
              <a:lnSpc>
                <a:spcPct val="115000"/>
              </a:lnSpc>
              <a:spcBef>
                <a:spcPts val="0"/>
              </a:spcBef>
              <a:spcAft>
                <a:spcPts val="0"/>
              </a:spcAft>
              <a:buNone/>
            </a:pPr>
            <a:r>
              <a:rPr lang="en-GB" sz="2000" b="1">
                <a:solidFill>
                  <a:srgbClr val="073763"/>
                </a:solidFill>
                <a:latin typeface="Open Sans" panose="020B0606030504020204"/>
                <a:ea typeface="Open Sans" panose="020B0606030504020204"/>
                <a:cs typeface="Open Sans" panose="020B0606030504020204"/>
                <a:sym typeface="Open Sans" panose="020B0606030504020204"/>
              </a:rPr>
              <a:t>The following are the high-value clients to target from the new list :</a:t>
            </a:r>
            <a:endParaRPr sz="2000">
              <a:solidFill>
                <a:srgbClr val="073763"/>
              </a:solidFill>
              <a:latin typeface="Open Sans" panose="020B0606030504020204"/>
              <a:ea typeface="Open Sans" panose="020B0606030504020204"/>
              <a:cs typeface="Open Sans" panose="020B0606030504020204"/>
              <a:sym typeface="Open Sans" panose="020B0606030504020204"/>
            </a:endParaRPr>
          </a:p>
          <a:p>
            <a:pPr marL="139700" lvl="0" indent="0" algn="l" rtl="0">
              <a:lnSpc>
                <a:spcPct val="115000"/>
              </a:lnSpc>
              <a:spcBef>
                <a:spcPts val="0"/>
              </a:spcBef>
              <a:spcAft>
                <a:spcPts val="0"/>
              </a:spcAft>
              <a:buSzPts val="1400"/>
              <a:buNone/>
            </a:pPr>
            <a:endParaRPr sz="1500" b="1" u="sng">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lnSpc>
                <a:spcPct val="115000"/>
              </a:lnSpc>
              <a:spcBef>
                <a:spcPts val="0"/>
              </a:spcBef>
              <a:spcAft>
                <a:spcPts val="0"/>
              </a:spcAft>
              <a:buClr>
                <a:schemeClr val="dk1"/>
              </a:buClr>
              <a:buSzPts val="1500"/>
              <a:buFont typeface="Wingdings" panose="05000000000000000000" charset="0"/>
              <a:buChar char="v"/>
            </a:pPr>
            <a:r>
              <a:rPr lang="en-GB" sz="1500">
                <a:solidFill>
                  <a:schemeClr val="dk1"/>
                </a:solidFill>
                <a:latin typeface="Open Sans" panose="020B0606030504020204"/>
                <a:ea typeface="Open Sans" panose="020B0606030504020204"/>
                <a:cs typeface="Open Sans" panose="020B0606030504020204"/>
                <a:sym typeface="Open Sans" panose="020B0606030504020204"/>
              </a:rPr>
              <a:t>Aged between 40 – 50.</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1250950" lvl="0" indent="-285750" algn="l" rtl="0">
              <a:lnSpc>
                <a:spcPct val="115000"/>
              </a:lnSpc>
              <a:spcBef>
                <a:spcPts val="0"/>
              </a:spcBef>
              <a:spcAft>
                <a:spcPts val="0"/>
              </a:spcAft>
              <a:buFont typeface="Wingdings" panose="05000000000000000000" charset="0"/>
              <a:buChar char="v"/>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spcBef>
                <a:spcPts val="0"/>
              </a:spcBef>
              <a:spcAft>
                <a:spcPts val="0"/>
              </a:spcAft>
              <a:buClr>
                <a:schemeClr val="dk1"/>
              </a:buClr>
              <a:buSzPts val="1500"/>
              <a:buFont typeface="Wingdings" panose="05000000000000000000" charset="0"/>
              <a:buChar char="v"/>
            </a:pPr>
            <a:r>
              <a:rPr lang="en-GB" sz="1500">
                <a:solidFill>
                  <a:schemeClr val="dk1"/>
                </a:solidFill>
                <a:latin typeface="Open Sans" panose="020B0606030504020204"/>
                <a:ea typeface="Open Sans" panose="020B0606030504020204"/>
                <a:cs typeface="Open Sans" panose="020B0606030504020204"/>
                <a:sym typeface="Open Sans" panose="020B0606030504020204"/>
              </a:rPr>
              <a:t>Most of the high value customers are female compared to male</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1250950" lvl="0" indent="-285750" algn="l" rtl="0">
              <a:spcBef>
                <a:spcPts val="0"/>
              </a:spcBef>
              <a:spcAft>
                <a:spcPts val="0"/>
              </a:spcAft>
              <a:buFont typeface="Wingdings" panose="05000000000000000000" charset="0"/>
              <a:buChar char="v"/>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lnSpc>
                <a:spcPct val="115000"/>
              </a:lnSpc>
              <a:spcBef>
                <a:spcPts val="0"/>
              </a:spcBef>
              <a:spcAft>
                <a:spcPts val="0"/>
              </a:spcAft>
              <a:buClr>
                <a:schemeClr val="dk1"/>
              </a:buClr>
              <a:buSzPts val="1500"/>
              <a:buFont typeface="Wingdings" panose="05000000000000000000" charset="0"/>
              <a:buChar char="v"/>
            </a:pPr>
            <a:r>
              <a:rPr lang="en-GB" sz="1500">
                <a:solidFill>
                  <a:schemeClr val="dk1"/>
                </a:solidFill>
                <a:latin typeface="Open Sans" panose="020B0606030504020204"/>
                <a:ea typeface="Open Sans" panose="020B0606030504020204"/>
                <a:cs typeface="Open Sans" panose="020B0606030504020204"/>
                <a:sym typeface="Open Sans" panose="020B0606030504020204"/>
              </a:rPr>
              <a:t>Working in Financial Service, Manufacturing and Health.</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1250950" lvl="0" indent="-285750" algn="l" rtl="0">
              <a:lnSpc>
                <a:spcPct val="115000"/>
              </a:lnSpc>
              <a:spcBef>
                <a:spcPts val="0"/>
              </a:spcBef>
              <a:spcAft>
                <a:spcPts val="0"/>
              </a:spcAft>
              <a:buFont typeface="Wingdings" panose="05000000000000000000" charset="0"/>
              <a:buChar char="v"/>
            </a:pP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spcBef>
                <a:spcPts val="0"/>
              </a:spcBef>
              <a:spcAft>
                <a:spcPts val="0"/>
              </a:spcAft>
              <a:buClr>
                <a:schemeClr val="dk1"/>
              </a:buClr>
              <a:buSzPts val="1500"/>
              <a:buFont typeface="Wingdings" panose="05000000000000000000" charset="0"/>
              <a:buChar char="v"/>
            </a:pPr>
            <a:r>
              <a:rPr lang="en-GB" sz="1500">
                <a:solidFill>
                  <a:schemeClr val="dk1"/>
                </a:solidFill>
                <a:latin typeface="Open Sans" panose="020B0606030504020204"/>
                <a:ea typeface="Open Sans" panose="020B0606030504020204"/>
                <a:cs typeface="Open Sans" panose="020B0606030504020204"/>
                <a:sym typeface="Open Sans" panose="020B0606030504020204"/>
              </a:rPr>
              <a:t>Who are currently living in New South Wales and Victoria.</a:t>
            </a:r>
            <a:endParaRPr sz="1500">
              <a:solidFill>
                <a:schemeClr val="dk1"/>
              </a:solidFill>
              <a:latin typeface="Open Sans" panose="020B0606030504020204"/>
              <a:ea typeface="Open Sans" panose="020B0606030504020204"/>
              <a:cs typeface="Open Sans" panose="020B0606030504020204"/>
              <a:sym typeface="Open Sans" panose="020B0606030504020204"/>
            </a:endParaRPr>
          </a:p>
          <a:p>
            <a:pPr marL="1250950" lvl="0" indent="-285750" algn="l" rtl="0">
              <a:lnSpc>
                <a:spcPct val="115000"/>
              </a:lnSpc>
              <a:spcBef>
                <a:spcPts val="0"/>
              </a:spcBef>
              <a:spcAft>
                <a:spcPts val="0"/>
              </a:spcAft>
              <a:buNone/>
            </a:pPr>
            <a:endParaRPr sz="1500">
              <a:latin typeface="Open Sans" panose="020B0606030504020204"/>
              <a:ea typeface="Open Sans" panose="020B0606030504020204"/>
              <a:cs typeface="Open Sans" panose="020B0606030504020204"/>
              <a:sym typeface="Open Sans" panose="020B0606030504020204"/>
            </a:endParaRPr>
          </a:p>
          <a:p>
            <a:pPr marL="965200" lvl="0" indent="0" algn="l" rtl="0">
              <a:lnSpc>
                <a:spcPct val="115000"/>
              </a:lnSpc>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32"/>
          <p:cNvSpPr/>
          <p:nvPr/>
        </p:nvSpPr>
        <p:spPr>
          <a:xfrm>
            <a:off x="-15501" y="-19475"/>
            <a:ext cx="9191402" cy="840000"/>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32"/>
          <p:cNvSpPr/>
          <p:nvPr/>
        </p:nvSpPr>
        <p:spPr>
          <a:xfrm>
            <a:off x="205025" y="169523"/>
            <a:ext cx="8565600" cy="5868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panose="020B0604020202020204"/>
              <a:buNone/>
            </a:pPr>
            <a:r>
              <a:rPr lang="en-GB" sz="2000" b="1" i="0" u="none" strike="noStrike" cap="none">
                <a:solidFill>
                  <a:srgbClr val="FFFFFF"/>
                </a:solidFill>
                <a:latin typeface="Arial" panose="020B0604020202020204"/>
                <a:ea typeface="Arial" panose="020B0604020202020204"/>
                <a:cs typeface="Arial" panose="020B0604020202020204"/>
                <a:sym typeface="Arial" panose="020B0604020202020204"/>
              </a:rPr>
              <a:t>Interpretation</a:t>
            </a:r>
            <a:endParaRPr sz="20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57" name="Google Shape;157;p32"/>
          <p:cNvSpPr/>
          <p:nvPr/>
        </p:nvSpPr>
        <p:spPr>
          <a:xfrm>
            <a:off x="205025" y="851003"/>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panose="020B0606030504020204"/>
              <a:buNone/>
            </a:pPr>
            <a:r>
              <a:rPr lang="en-GB" sz="2000" b="1">
                <a:solidFill>
                  <a:srgbClr val="073763"/>
                </a:solidFill>
                <a:latin typeface="Open Sans" panose="020B0606030504020204"/>
                <a:ea typeface="Open Sans" panose="020B0606030504020204"/>
                <a:cs typeface="Open Sans" panose="020B0606030504020204"/>
                <a:sym typeface="Open Sans" panose="020B0606030504020204"/>
              </a:rPr>
              <a:t>HIGH-VALUE CUSTOMER SUMMARY TABLE</a:t>
            </a:r>
            <a:endParaRPr sz="2000" b="1" i="0" u="none" strike="noStrike" cap="none">
              <a:solidFill>
                <a:srgbClr val="073763"/>
              </a:solidFill>
              <a:latin typeface="Open Sans" panose="020B0606030504020204"/>
              <a:ea typeface="Open Sans" panose="020B0606030504020204"/>
              <a:cs typeface="Open Sans" panose="020B0606030504020204"/>
              <a:sym typeface="Open Sans" panose="020B0606030504020204"/>
            </a:endParaRPr>
          </a:p>
        </p:txBody>
      </p:sp>
      <p:graphicFrame>
        <p:nvGraphicFramePr>
          <p:cNvPr id="158" name="Google Shape;158;p32"/>
          <p:cNvGraphicFramePr/>
          <p:nvPr/>
        </p:nvGraphicFramePr>
        <p:xfrm>
          <a:off x="113820" y="1592266"/>
          <a:ext cx="8896550" cy="3430875"/>
        </p:xfrm>
        <a:graphic>
          <a:graphicData uri="http://schemas.openxmlformats.org/drawingml/2006/table">
            <a:tbl>
              <a:tblPr firstRow="1" bandRow="1">
                <a:noFill/>
                <a:tableStyleId>{D4805BA6-CC0E-4A04-AB1C-FC66D92E5182}</a:tableStyleId>
              </a:tblPr>
              <a:tblGrid>
                <a:gridCol w="1005775"/>
                <a:gridCol w="1536100"/>
                <a:gridCol w="587175"/>
                <a:gridCol w="1796100"/>
                <a:gridCol w="1429525"/>
                <a:gridCol w="980825"/>
                <a:gridCol w="1561050"/>
              </a:tblGrid>
              <a:tr h="753850">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Customer ID</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Bike Related Purchases for the last 3 years</a:t>
                      </a:r>
                      <a:endParaRPr sz="1000" u="none" strike="noStrike" cap="none">
                        <a:solidFill>
                          <a:srgbClr val="07376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Age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Job Industry</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Wealth Segment</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Owns Cars</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rgbClr val="FFFF00"/>
                        </a:buClr>
                        <a:buSzPts val="1000"/>
                        <a:buFont typeface="Arial" panose="020B0604020202020204"/>
                        <a:buNone/>
                      </a:pPr>
                      <a:r>
                        <a:rPr lang="en-GB" sz="1000" u="none" strike="noStrike" cap="none">
                          <a:solidFill>
                            <a:srgbClr val="FFFF00"/>
                          </a:solidFill>
                        </a:rPr>
                        <a:t>State</a:t>
                      </a:r>
                      <a:endParaRPr sz="1000" u="none" strike="noStrike" cap="none">
                        <a:solidFill>
                          <a:srgbClr val="FFFF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1842</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445</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Financial Services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2001</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168</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panose="020B0604020202020204"/>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650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486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Health</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New South Wales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211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3297</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234</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No</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Victoria</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r h="556825">
                <a:tc>
                  <a:txBody>
                    <a:bodyPr/>
                    <a:lstStyle/>
                    <a:p>
                      <a:pPr marL="0" marR="0" lvl="0" indent="0" algn="ctr" rtl="0">
                        <a:lnSpc>
                          <a:spcPct val="100000"/>
                        </a:lnSpc>
                        <a:spcBef>
                          <a:spcPts val="0"/>
                        </a:spcBef>
                        <a:spcAft>
                          <a:spcPts val="0"/>
                        </a:spcAft>
                        <a:buClr>
                          <a:schemeClr val="lt1"/>
                        </a:buClr>
                        <a:buSzPts val="1000"/>
                        <a:buFont typeface="Arial" panose="020B0604020202020204"/>
                        <a:buNone/>
                      </a:pPr>
                      <a:r>
                        <a:rPr lang="en-GB" sz="1000" b="1" i="0" u="none" strike="noStrike" cap="none">
                          <a:solidFill>
                            <a:schemeClr val="lt1"/>
                          </a:solidFill>
                          <a:latin typeface="Arial" panose="020B0604020202020204"/>
                          <a:ea typeface="Arial" panose="020B0604020202020204"/>
                          <a:cs typeface="Arial" panose="020B0604020202020204"/>
                          <a:sym typeface="Arial" panose="020B0604020202020204"/>
                        </a:rPr>
                        <a:t>50</a:t>
                      </a:r>
                      <a:endParaRPr sz="1000" b="1"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266</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41</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Manufacturing</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Mass Customer</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u="none" strike="noStrike" cap="none"/>
                        <a:t>Yes</a:t>
                      </a: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c>
                  <a:txBody>
                    <a:bodyPr/>
                    <a:lstStyle/>
                    <a:p>
                      <a:pPr marL="0" marR="0" lvl="0" indent="0" algn="ctr" rtl="0">
                        <a:lnSpc>
                          <a:spcPct val="100000"/>
                        </a:lnSpc>
                        <a:spcBef>
                          <a:spcPts val="0"/>
                        </a:spcBef>
                        <a:spcAft>
                          <a:spcPts val="0"/>
                        </a:spcAft>
                        <a:buClr>
                          <a:schemeClr val="dk1"/>
                        </a:buClr>
                        <a:buSzPts val="1000"/>
                        <a:buFont typeface="Arial" panose="020B0604020202020204"/>
                        <a:buNone/>
                      </a:pPr>
                      <a:r>
                        <a:rPr lang="en-GB" sz="1000" b="0" i="0" u="none" strike="noStrike" cap="none">
                          <a:solidFill>
                            <a:schemeClr val="dk1"/>
                          </a:solidFill>
                          <a:latin typeface="Arial" panose="020B0604020202020204"/>
                          <a:ea typeface="Arial" panose="020B0604020202020204"/>
                          <a:cs typeface="Arial" panose="020B0604020202020204"/>
                          <a:sym typeface="Arial" panose="020B0604020202020204"/>
                        </a:rPr>
                        <a:t>New South Wales</a:t>
                      </a:r>
                      <a:endParaRPr sz="1000" u="none" strike="noStrike" cap="none"/>
                    </a:p>
                    <a:p>
                      <a:pPr marL="0" marR="0" lvl="0" indent="0" algn="ctr" rtl="0">
                        <a:lnSpc>
                          <a:spcPct val="100000"/>
                        </a:lnSpc>
                        <a:spcBef>
                          <a:spcPts val="0"/>
                        </a:spcBef>
                        <a:spcAft>
                          <a:spcPts val="0"/>
                        </a:spcAft>
                        <a:buClr>
                          <a:schemeClr val="dk1"/>
                        </a:buClr>
                        <a:buSzPts val="1000"/>
                        <a:buFont typeface="Arial" panose="020B0604020202020204"/>
                        <a:buNone/>
                      </a:pPr>
                      <a:endParaRPr sz="10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FA8DC"/>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p33"/>
          <p:cNvSpPr/>
          <p:nvPr/>
        </p:nvSpPr>
        <p:spPr>
          <a:xfrm>
            <a:off x="537899" y="1895175"/>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panose="020B0906030804020204"/>
              <a:buNone/>
            </a:pPr>
            <a:r>
              <a:rPr lang="en-GB" sz="3500" b="0"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rPr>
              <a:t>THANK YOU</a:t>
            </a:r>
            <a:endParaRPr sz="3500" b="0" i="0" u="none" strike="noStrike" cap="none">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endParaRPr>
          </a:p>
        </p:txBody>
      </p:sp>
      <p:sp>
        <p:nvSpPr>
          <p:cNvPr id="165" name="Google Shape;165;p33"/>
          <p:cNvSpPr/>
          <p:nvPr/>
        </p:nvSpPr>
        <p:spPr>
          <a:xfrm>
            <a:off x="-6201" y="-6350"/>
            <a:ext cx="9175601" cy="238700"/>
          </a:xfrm>
          <a:prstGeom prst="rect">
            <a:avLst/>
          </a:prstGeom>
          <a:solidFill>
            <a:schemeClr val="accent3"/>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500"/>
              <a:buFont typeface="Calibri" panose="020F0502020204030204"/>
              <a:buNone/>
            </a:pPr>
            <a:r>
              <a:rPr lang="en-GB" sz="500" b="1" i="0" u="none" strike="noStrike" cap="none">
                <a:solidFill>
                  <a:srgbClr val="000000"/>
                </a:solidFill>
                <a:latin typeface="Calibri" panose="020F0502020204030204"/>
                <a:ea typeface="Calibri" panose="020F0502020204030204"/>
                <a:cs typeface="Calibri" panose="020F0502020204030204"/>
                <a:sym typeface="Calibri" panose="020F0502020204030204"/>
              </a:rPr>
              <a:t>       Note: </a:t>
            </a:r>
            <a:r>
              <a:rPr lang="en-GB" sz="5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data and information in this document is reflective of a hypothetical situation and client. This document is to be used for KPMG Virtual Internship purposes only. </a:t>
            </a:r>
            <a:endParaRPr lang="en-GB" sz="5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2423</Words>
  <Application>WPS Presentation</Application>
  <PresentationFormat/>
  <Paragraphs>174</Paragraphs>
  <Slides>9</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9</vt:i4>
      </vt:variant>
    </vt:vector>
  </HeadingPairs>
  <TitlesOfParts>
    <vt:vector size="29" baseType="lpstr">
      <vt:lpstr>Arial</vt:lpstr>
      <vt:lpstr>SimSun</vt:lpstr>
      <vt:lpstr>Wingdings</vt:lpstr>
      <vt:lpstr>Arial</vt:lpstr>
      <vt:lpstr>Open Sans ExtraBold</vt:lpstr>
      <vt:lpstr>Open Sans Light</vt:lpstr>
      <vt:lpstr>Lora</vt:lpstr>
      <vt:lpstr>Open Sans</vt:lpstr>
      <vt:lpstr>Noto Sans Symbols</vt:lpstr>
      <vt:lpstr>Segoe Print</vt:lpstr>
      <vt:lpstr>Comic Sans MS</vt:lpstr>
      <vt:lpstr>Calibri</vt:lpstr>
      <vt:lpstr>Microsoft YaHei</vt:lpstr>
      <vt:lpstr>Arial Unicode MS</vt:lpstr>
      <vt:lpstr>Wingdings</vt:lpstr>
      <vt:lpstr>Arial Black</vt:lpstr>
      <vt:lpstr>Algerian</vt:lpstr>
      <vt:lpstr>Agency FB</vt:lpstr>
      <vt:lpstr>Simple Light</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jeeva</cp:lastModifiedBy>
  <cp:revision>1</cp:revision>
  <dcterms:created xsi:type="dcterms:W3CDTF">2022-12-20T10:24:28Z</dcterms:created>
  <dcterms:modified xsi:type="dcterms:W3CDTF">2022-12-20T10:24:29Z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D5BF7F43E1924D4EA687BAF31F64E31C</vt:lpwstr>
  </property>
  <property fmtid="{D5CDD505-2E9C-101B-9397-08002B2CF9AE}" pid="3" name="KSOProductBuildVer">
    <vt:lpwstr>1033-11.2.0.11214</vt:lpwstr>
  </property>
</Properties>
</file>