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01" r:id="rId2"/>
    <p:sldId id="256" r:id="rId3"/>
    <p:sldId id="307" r:id="rId4"/>
    <p:sldId id="261" r:id="rId5"/>
    <p:sldId id="257" r:id="rId6"/>
    <p:sldId id="259" r:id="rId7"/>
    <p:sldId id="303" r:id="rId8"/>
    <p:sldId id="304" r:id="rId9"/>
    <p:sldId id="305" r:id="rId10"/>
    <p:sldId id="306"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5882D-CD7D-454E-87CB-8E6F0FF2674E}">
          <p14:sldIdLst>
            <p14:sldId id="301"/>
            <p14:sldId id="256"/>
            <p14:sldId id="307"/>
          </p14:sldIdLst>
        </p14:section>
        <p14:section name="Untitled Section" id="{B5AC0CFC-0C5D-4DE5-B0BF-FDC8983BE2A2}">
          <p14:sldIdLst>
            <p14:sldId id="261"/>
            <p14:sldId id="257"/>
            <p14:sldId id="259"/>
            <p14:sldId id="303"/>
            <p14:sldId id="304"/>
            <p14:sldId id="305"/>
            <p14:sldId id="306"/>
            <p14:sldId id="26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snapToGrid="0" snapToObjects="1">
      <p:cViewPr>
        <p:scale>
          <a:sx n="98" d="100"/>
          <a:sy n="98" d="100"/>
        </p:scale>
        <p:origin x="-862" y="-2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967EAA-5AD8-4F21-A9A0-3659954EE022}" type="datetimeFigureOut">
              <a:rPr lang="en-IN" smtClean="0"/>
              <a:t>24-05-2025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FFD1A-F0E9-428A-AA60-E7FAB0332FE2}" type="slidenum">
              <a:rPr lang="en-IN" smtClean="0"/>
              <a:t>‹#›</a:t>
            </a:fld>
            <a:endParaRPr lang="en-IN"/>
          </a:p>
        </p:txBody>
      </p:sp>
    </p:spTree>
    <p:extLst>
      <p:ext uri="{BB962C8B-B14F-4D97-AF65-F5344CB8AC3E}">
        <p14:creationId xmlns:p14="http://schemas.microsoft.com/office/powerpoint/2010/main" val="4244476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F429ACE-E5FE-42EC-8EB4-F7034E259DD6}" type="datetime1">
              <a:rPr lang="en-US" smtClean="0"/>
              <a:t>5/24/2025</a:t>
            </a:fld>
            <a:endParaRPr lang="en-US"/>
          </a:p>
        </p:txBody>
      </p:sp>
      <p:sp>
        <p:nvSpPr>
          <p:cNvPr id="5" name="Footer Placeholder 4"/>
          <p:cNvSpPr>
            <a:spLocks noGrp="1"/>
          </p:cNvSpPr>
          <p:nvPr>
            <p:ph type="ftr" sz="quarter" idx="11"/>
          </p:nvPr>
        </p:nvSpPr>
        <p:spPr/>
        <p:txBody>
          <a:bodyPr/>
          <a:lstStyle/>
          <a:p>
            <a:r>
              <a:rPr lang="en-US"/>
              <a:t>PAAVAI COLLEGE OF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D5BC5A-8618-4B92-A746-5303D0FD6DB2}" type="datetime1">
              <a:rPr lang="en-US" smtClean="0"/>
              <a:t>5/24/2025</a:t>
            </a:fld>
            <a:endParaRPr lang="en-US"/>
          </a:p>
        </p:txBody>
      </p:sp>
      <p:sp>
        <p:nvSpPr>
          <p:cNvPr id="5" name="Footer Placeholder 4"/>
          <p:cNvSpPr>
            <a:spLocks noGrp="1"/>
          </p:cNvSpPr>
          <p:nvPr>
            <p:ph type="ftr" sz="quarter" idx="11"/>
          </p:nvPr>
        </p:nvSpPr>
        <p:spPr/>
        <p:txBody>
          <a:bodyPr/>
          <a:lstStyle/>
          <a:p>
            <a:r>
              <a:rPr lang="en-US"/>
              <a:t>PAAVAI COLLEGE OF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D5ACB9-94CE-4B0D-AC43-5354CB84721C}" type="datetime1">
              <a:rPr lang="en-US" smtClean="0"/>
              <a:t>5/24/2025</a:t>
            </a:fld>
            <a:endParaRPr lang="en-US"/>
          </a:p>
        </p:txBody>
      </p:sp>
      <p:sp>
        <p:nvSpPr>
          <p:cNvPr id="5" name="Footer Placeholder 4"/>
          <p:cNvSpPr>
            <a:spLocks noGrp="1"/>
          </p:cNvSpPr>
          <p:nvPr>
            <p:ph type="ftr" sz="quarter" idx="11"/>
          </p:nvPr>
        </p:nvSpPr>
        <p:spPr/>
        <p:txBody>
          <a:bodyPr/>
          <a:lstStyle/>
          <a:p>
            <a:r>
              <a:rPr lang="en-US"/>
              <a:t>PAAVAI COLLEGE OF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p:cNvSpPr>
            <a:spLocks noGrp="1"/>
          </p:cNvSpPr>
          <p:nvPr>
            <p:ph type="ftr" sz="quarter" idx="11"/>
          </p:nvPr>
        </p:nvSpPr>
        <p:spPr/>
        <p:txBody>
          <a:bodyPr/>
          <a:lstStyle/>
          <a:p>
            <a:r>
              <a:rPr lang="en-US"/>
              <a:t>PAAVAI COLLEGE OF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44EA9-D526-439F-B148-8EAE2204265C}" type="datetime1">
              <a:rPr lang="en-US" smtClean="0"/>
              <a:t>5/24/2025</a:t>
            </a:fld>
            <a:endParaRPr lang="en-US"/>
          </a:p>
        </p:txBody>
      </p:sp>
      <p:sp>
        <p:nvSpPr>
          <p:cNvPr id="5" name="Footer Placeholder 4"/>
          <p:cNvSpPr>
            <a:spLocks noGrp="1"/>
          </p:cNvSpPr>
          <p:nvPr>
            <p:ph type="ftr" sz="quarter" idx="11"/>
          </p:nvPr>
        </p:nvSpPr>
        <p:spPr/>
        <p:txBody>
          <a:bodyPr/>
          <a:lstStyle/>
          <a:p>
            <a:r>
              <a:rPr lang="en-US"/>
              <a:t>PAAVAI COLLEGE OF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8C4D9F-D6D1-4D61-99EF-631D83346284}" type="datetime1">
              <a:rPr lang="en-US" smtClean="0"/>
              <a:t>5/24/2025</a:t>
            </a:fld>
            <a:endParaRPr lang="en-US"/>
          </a:p>
        </p:txBody>
      </p:sp>
      <p:sp>
        <p:nvSpPr>
          <p:cNvPr id="6" name="Footer Placeholder 5"/>
          <p:cNvSpPr>
            <a:spLocks noGrp="1"/>
          </p:cNvSpPr>
          <p:nvPr>
            <p:ph type="ftr" sz="quarter" idx="11"/>
          </p:nvPr>
        </p:nvSpPr>
        <p:spPr/>
        <p:txBody>
          <a:bodyPr/>
          <a:lstStyle/>
          <a:p>
            <a:r>
              <a:rPr lang="en-US"/>
              <a:t>PAAVAI COLLEGE OF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740520-53EB-42B7-847B-CE715F7DD459}" type="datetime1">
              <a:rPr lang="en-US" smtClean="0"/>
              <a:t>5/24/2025</a:t>
            </a:fld>
            <a:endParaRPr lang="en-US"/>
          </a:p>
        </p:txBody>
      </p:sp>
      <p:sp>
        <p:nvSpPr>
          <p:cNvPr id="8" name="Footer Placeholder 7"/>
          <p:cNvSpPr>
            <a:spLocks noGrp="1"/>
          </p:cNvSpPr>
          <p:nvPr>
            <p:ph type="ftr" sz="quarter" idx="11"/>
          </p:nvPr>
        </p:nvSpPr>
        <p:spPr/>
        <p:txBody>
          <a:bodyPr/>
          <a:lstStyle/>
          <a:p>
            <a:r>
              <a:rPr lang="en-US"/>
              <a:t>PAAVAI COLLEGE OF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5120CF-5D48-4C4B-9DEF-C8A9B7835069}" type="datetime1">
              <a:rPr lang="en-US" smtClean="0"/>
              <a:t>5/24/2025</a:t>
            </a:fld>
            <a:endParaRPr lang="en-US"/>
          </a:p>
        </p:txBody>
      </p:sp>
      <p:sp>
        <p:nvSpPr>
          <p:cNvPr id="4" name="Footer Placeholder 3"/>
          <p:cNvSpPr>
            <a:spLocks noGrp="1"/>
          </p:cNvSpPr>
          <p:nvPr>
            <p:ph type="ftr" sz="quarter" idx="11"/>
          </p:nvPr>
        </p:nvSpPr>
        <p:spPr/>
        <p:txBody>
          <a:bodyPr/>
          <a:lstStyle/>
          <a:p>
            <a:r>
              <a:rPr lang="en-US"/>
              <a:t>PAAVAI COLLEGE OF ENGINEERING</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40A787-8626-469D-B83D-41ED5315376C}" type="datetime1">
              <a:rPr lang="en-US" smtClean="0"/>
              <a:t>5/24/2025</a:t>
            </a:fld>
            <a:endParaRPr lang="en-US"/>
          </a:p>
        </p:txBody>
      </p:sp>
      <p:sp>
        <p:nvSpPr>
          <p:cNvPr id="3" name="Footer Placeholder 2"/>
          <p:cNvSpPr>
            <a:spLocks noGrp="1"/>
          </p:cNvSpPr>
          <p:nvPr>
            <p:ph type="ftr" sz="quarter" idx="11"/>
          </p:nvPr>
        </p:nvSpPr>
        <p:spPr/>
        <p:txBody>
          <a:bodyPr/>
          <a:lstStyle/>
          <a:p>
            <a:r>
              <a:rPr lang="en-US"/>
              <a:t>PAAVAI COLLEGE OF ENGINEERING</a:t>
            </a:r>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F6AA01-0D56-4B66-9426-A2110AAB4A69}" type="datetime1">
              <a:rPr lang="en-US" smtClean="0"/>
              <a:t>5/24/2025</a:t>
            </a:fld>
            <a:endParaRPr lang="en-US"/>
          </a:p>
        </p:txBody>
      </p:sp>
      <p:sp>
        <p:nvSpPr>
          <p:cNvPr id="6" name="Footer Placeholder 5"/>
          <p:cNvSpPr>
            <a:spLocks noGrp="1"/>
          </p:cNvSpPr>
          <p:nvPr>
            <p:ph type="ftr" sz="quarter" idx="11"/>
          </p:nvPr>
        </p:nvSpPr>
        <p:spPr/>
        <p:txBody>
          <a:bodyPr/>
          <a:lstStyle/>
          <a:p>
            <a:r>
              <a:rPr lang="en-US"/>
              <a:t>PAAVAI COLLEGE OF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15C9F-CEE6-4C0D-8B9D-BAC701D18F93}" type="datetime1">
              <a:rPr lang="en-US" smtClean="0"/>
              <a:t>5/24/2025</a:t>
            </a:fld>
            <a:endParaRPr lang="en-US"/>
          </a:p>
        </p:txBody>
      </p:sp>
      <p:sp>
        <p:nvSpPr>
          <p:cNvPr id="6" name="Footer Placeholder 5"/>
          <p:cNvSpPr>
            <a:spLocks noGrp="1"/>
          </p:cNvSpPr>
          <p:nvPr>
            <p:ph type="ftr" sz="quarter" idx="11"/>
          </p:nvPr>
        </p:nvSpPr>
        <p:spPr/>
        <p:txBody>
          <a:bodyPr/>
          <a:lstStyle/>
          <a:p>
            <a:r>
              <a:rPr lang="en-US"/>
              <a:t>PAAVAI COLLEGE OF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FDFC9-6FF7-45EC-99B3-4BE988B5FC1B}" type="datetime1">
              <a:rPr lang="en-US" smtClean="0"/>
              <a:t>5/24/2025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PAAVAI COLLEGE OF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2" y="1825194"/>
            <a:ext cx="7886700" cy="994172"/>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AI-DRIVEN PROTEIN STRUCTURE PREDICTION USING GRAPH NEURAL NETWORKS(GNNs)</a:t>
            </a:r>
          </a:p>
        </p:txBody>
      </p:sp>
      <p:sp>
        <p:nvSpPr>
          <p:cNvPr id="9" name="Content Placeholder 8">
            <a:extLst>
              <a:ext uri="{FF2B5EF4-FFF2-40B4-BE49-F238E27FC236}">
                <a16:creationId xmlns:a16="http://schemas.microsoft.com/office/drawing/2014/main" xmlns="" id="{E12E834B-7050-EEEF-4AB8-4CAD90D6181F}"/>
              </a:ext>
            </a:extLst>
          </p:cNvPr>
          <p:cNvSpPr>
            <a:spLocks noGrp="1"/>
          </p:cNvSpPr>
          <p:nvPr>
            <p:ph sz="half" idx="2"/>
          </p:nvPr>
        </p:nvSpPr>
        <p:spPr>
          <a:xfrm>
            <a:off x="875110" y="3459203"/>
            <a:ext cx="3868340" cy="2897147"/>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PRESENTED BY</a:t>
            </a:r>
          </a:p>
          <a:p>
            <a:pPr marL="0" indent="0">
              <a:buNone/>
            </a:pPr>
            <a:r>
              <a:rPr lang="en-US" sz="1600" dirty="0">
                <a:latin typeface="Times New Roman" panose="02020603050405020304" pitchFamily="18" charset="0"/>
                <a:cs typeface="Times New Roman" panose="02020603050405020304" pitchFamily="18" charset="0"/>
              </a:rPr>
              <a:t>MANIKANDAN N(622021243035)</a:t>
            </a:r>
          </a:p>
          <a:p>
            <a:pPr marL="0" indent="0">
              <a:buNone/>
            </a:pPr>
            <a:r>
              <a:rPr lang="en-US" sz="1600" dirty="0">
                <a:latin typeface="Times New Roman" panose="02020603050405020304" pitchFamily="18" charset="0"/>
                <a:cs typeface="Times New Roman" panose="02020603050405020304" pitchFamily="18" charset="0"/>
              </a:rPr>
              <a:t>LOHITH V U(622021243032)</a:t>
            </a:r>
          </a:p>
          <a:p>
            <a:pPr marL="0" indent="0">
              <a:buNone/>
            </a:pPr>
            <a:r>
              <a:rPr lang="en-US" sz="1600" dirty="0">
                <a:latin typeface="Times New Roman" panose="02020603050405020304" pitchFamily="18" charset="0"/>
                <a:cs typeface="Times New Roman" panose="02020603050405020304" pitchFamily="18" charset="0"/>
              </a:rPr>
              <a:t>JEEVA B(622021243024)</a:t>
            </a: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xmlns="" id="{5E0354ED-126C-3096-F8EB-91E8148E9556}"/>
              </a:ext>
            </a:extLst>
          </p:cNvPr>
          <p:cNvSpPr>
            <a:spLocks noGrp="1"/>
          </p:cNvSpPr>
          <p:nvPr>
            <p:ph sz="quarter" idx="4"/>
          </p:nvPr>
        </p:nvSpPr>
        <p:spPr>
          <a:xfrm>
            <a:off x="5010150" y="3343317"/>
            <a:ext cx="4514850" cy="2897146"/>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GUIDED BY</a:t>
            </a:r>
          </a:p>
          <a:p>
            <a:pPr marL="0" indent="0">
              <a:buNone/>
            </a:pPr>
            <a:r>
              <a:rPr lang="en-IN" sz="1600" dirty="0">
                <a:latin typeface="Times New Roman" panose="02020603050405020304" pitchFamily="18" charset="0"/>
                <a:cs typeface="Times New Roman" panose="02020603050405020304" pitchFamily="18" charset="0"/>
              </a:rPr>
              <a:t>MR. ASHOK KUMAR.,</a:t>
            </a:r>
            <a:r>
              <a:rPr lang="en-IN" sz="1600" dirty="0" err="1">
                <a:latin typeface="Times New Roman" panose="02020603050405020304" pitchFamily="18" charset="0"/>
                <a:cs typeface="Times New Roman" panose="02020603050405020304" pitchFamily="18" charset="0"/>
              </a:rPr>
              <a:t>M.Tech</a:t>
            </a:r>
            <a:r>
              <a:rPr lang="en-IN" sz="1600" dirty="0">
                <a:latin typeface="Times New Roman" panose="02020603050405020304" pitchFamily="18" charset="0"/>
                <a:cs typeface="Times New Roman" panose="02020603050405020304" pitchFamily="18" charset="0"/>
              </a:rPr>
              <a:t> .,</a:t>
            </a:r>
          </a:p>
          <a:p>
            <a:pPr marL="0" indent="0">
              <a:buNone/>
            </a:pPr>
            <a:r>
              <a:rPr lang="en-IN" sz="1600" dirty="0">
                <a:latin typeface="Times New Roman" panose="02020603050405020304" pitchFamily="18" charset="0"/>
                <a:cs typeface="Times New Roman" panose="02020603050405020304" pitchFamily="18" charset="0"/>
              </a:rPr>
              <a:t>ASSISTANT PROFESSOR, </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DEPARTMENT OF ARTIFICIAL </a:t>
            </a:r>
          </a:p>
          <a:p>
            <a:pPr marL="0" indent="0">
              <a:buNone/>
            </a:pPr>
            <a:r>
              <a:rPr lang="en-US" sz="1600" dirty="0">
                <a:latin typeface="Times New Roman" panose="02020603050405020304" pitchFamily="18" charset="0"/>
                <a:cs typeface="Times New Roman" panose="02020603050405020304" pitchFamily="18" charset="0"/>
              </a:rPr>
              <a:t>INTELLIGENCE &amp; DATA SCIENCE</a:t>
            </a: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a:p>
            <a:pPr marL="0" indent="0" algn="ctr">
              <a:buNone/>
            </a:pPr>
            <a:endParaRPr lang="en-IN" sz="1600" dirty="0">
              <a:latin typeface="Times New Roman" panose="02020603050405020304" pitchFamily="18" charset="0"/>
              <a:cs typeface="Times New Roman" panose="02020603050405020304" pitchFamily="18" charset="0"/>
            </a:endParaRPr>
          </a:p>
          <a:p>
            <a:pPr marL="0" indent="0" algn="ctr">
              <a:buNone/>
            </a:pPr>
            <a:endParaRPr lang="en-US"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1647851" y="226877"/>
            <a:ext cx="5700663" cy="1123384"/>
          </a:xfrm>
          <a:prstGeom prst="rect">
            <a:avLst/>
          </a:prstGeom>
        </p:spPr>
        <p:txBody>
          <a:bodyPr wrap="none">
            <a:spAutoFit/>
          </a:bodyPr>
          <a:lstStyle/>
          <a:p>
            <a:pPr algn="ctr"/>
            <a:r>
              <a:rPr lang="en-IN" sz="2400" b="1" dirty="0">
                <a:latin typeface="Times New Roman" panose="02020603050405020304" pitchFamily="18" charset="0"/>
                <a:cs typeface="Times New Roman" panose="02020603050405020304" pitchFamily="18" charset="0"/>
              </a:rPr>
              <a:t>PAAVAI COLLEGE OF ENGINEERING</a:t>
            </a:r>
          </a:p>
          <a:p>
            <a:pPr algn="ctr"/>
            <a:r>
              <a:rPr lang="en-IN" sz="1100" b="1" dirty="0">
                <a:latin typeface="Times New Roman" panose="02020603050405020304" pitchFamily="18" charset="0"/>
                <a:cs typeface="Times New Roman" panose="02020603050405020304" pitchFamily="18" charset="0"/>
              </a:rPr>
              <a:t>Approved By AICTE Government of India | Afflicted to Anna University, Chennai</a:t>
            </a:r>
          </a:p>
          <a:p>
            <a:pPr algn="ctr"/>
            <a:r>
              <a:rPr lang="en-US" sz="1100" b="1" dirty="0">
                <a:latin typeface="Times New Roman" panose="02020603050405020304" pitchFamily="18" charset="0"/>
                <a:cs typeface="Times New Roman" panose="02020603050405020304" pitchFamily="18" charset="0"/>
              </a:rPr>
              <a:t>(Department of Computer Science and Engineering)</a:t>
            </a:r>
          </a:p>
          <a:p>
            <a:endParaRPr lang="en-US" sz="2100" dirty="0"/>
          </a:p>
        </p:txBody>
      </p:sp>
      <p:pic>
        <p:nvPicPr>
          <p:cNvPr id="7" name="Picture 6" descr="https://encrypted-tbn0.gstatic.com/images?q=tbn:ANd9GcSQQzFOPXehWgCVK4ZYZkf4h28wWn9PT_ndbJZxZUlEo2_XrPmYMCoHpAacDw&amp;s"/>
          <p:cNvPicPr/>
          <p:nvPr/>
        </p:nvPicPr>
        <p:blipFill>
          <a:blip r:embed="rId2" cstate="print"/>
          <a:srcRect/>
          <a:stretch>
            <a:fillRect/>
          </a:stretch>
        </p:blipFill>
        <p:spPr bwMode="auto">
          <a:xfrm>
            <a:off x="7834745" y="136525"/>
            <a:ext cx="852055" cy="846870"/>
          </a:xfrm>
          <a:prstGeom prst="rect">
            <a:avLst/>
          </a:prstGeom>
          <a:noFill/>
        </p:spPr>
      </p:pic>
      <p:pic>
        <p:nvPicPr>
          <p:cNvPr id="7170" name="Picture 2" descr="https://pce.paavai.edu.in/wp-content/uploads/2019/03/3.png"/>
          <p:cNvPicPr>
            <a:picLocks noChangeAspect="1" noChangeArrowheads="1"/>
          </p:cNvPicPr>
          <p:nvPr/>
        </p:nvPicPr>
        <p:blipFill>
          <a:blip r:embed="rId3"/>
          <a:srcRect/>
          <a:stretch>
            <a:fillRect/>
          </a:stretch>
        </p:blipFill>
        <p:spPr bwMode="auto">
          <a:xfrm>
            <a:off x="457200" y="188906"/>
            <a:ext cx="923157" cy="881615"/>
          </a:xfrm>
          <a:prstGeom prst="rect">
            <a:avLst/>
          </a:prstGeom>
          <a:noFill/>
        </p:spPr>
      </p:pic>
      <p:sp>
        <p:nvSpPr>
          <p:cNvPr id="15" name="Date Placeholder 14">
            <a:extLst>
              <a:ext uri="{FF2B5EF4-FFF2-40B4-BE49-F238E27FC236}">
                <a16:creationId xmlns:a16="http://schemas.microsoft.com/office/drawing/2014/main" xmlns="" id="{EBA69C75-0FA1-FA20-3FBD-19D6E86A3AEE}"/>
              </a:ext>
            </a:extLst>
          </p:cNvPr>
          <p:cNvSpPr>
            <a:spLocks noGrp="1"/>
          </p:cNvSpPr>
          <p:nvPr>
            <p:ph type="dt" sz="half" idx="10"/>
          </p:nvPr>
        </p:nvSpPr>
        <p:spPr/>
        <p:txBody>
          <a:bodyPr/>
          <a:lstStyle/>
          <a:p>
            <a:fld id="{810D79D5-D88D-4503-815F-93C72AEA8770}" type="datetime1">
              <a:rPr lang="en-US" smtClean="0"/>
              <a:t>5/24/2025</a:t>
            </a:fld>
            <a:endParaRPr lang="en-IN"/>
          </a:p>
        </p:txBody>
      </p:sp>
      <p:sp>
        <p:nvSpPr>
          <p:cNvPr id="16" name="Footer Placeholder 15">
            <a:extLst>
              <a:ext uri="{FF2B5EF4-FFF2-40B4-BE49-F238E27FC236}">
                <a16:creationId xmlns:a16="http://schemas.microsoft.com/office/drawing/2014/main" xmlns="" id="{0227E415-9D8B-B2DA-0F84-6B483560B265}"/>
              </a:ext>
            </a:extLst>
          </p:cNvPr>
          <p:cNvSpPr>
            <a:spLocks noGrp="1"/>
          </p:cNvSpPr>
          <p:nvPr>
            <p:ph type="ftr" sz="quarter" idx="11"/>
          </p:nvPr>
        </p:nvSpPr>
        <p:spPr/>
        <p:txBody>
          <a:bodyPr/>
          <a:lstStyle/>
          <a:p>
            <a:r>
              <a:rPr lang="en-IN"/>
              <a:t>PAAVAI COLLEGE OF ENGINEERING</a:t>
            </a:r>
          </a:p>
        </p:txBody>
      </p:sp>
      <p:sp>
        <p:nvSpPr>
          <p:cNvPr id="17" name="Slide Number Placeholder 16">
            <a:extLst>
              <a:ext uri="{FF2B5EF4-FFF2-40B4-BE49-F238E27FC236}">
                <a16:creationId xmlns:a16="http://schemas.microsoft.com/office/drawing/2014/main" xmlns="" id="{16058A89-F671-9A7D-B8F6-1B34B5021382}"/>
              </a:ext>
            </a:extLst>
          </p:cNvPr>
          <p:cNvSpPr>
            <a:spLocks noGrp="1"/>
          </p:cNvSpPr>
          <p:nvPr>
            <p:ph type="sldNum" sz="quarter" idx="12"/>
          </p:nvPr>
        </p:nvSpPr>
        <p:spPr/>
        <p:txBody>
          <a:bodyPr/>
          <a:lstStyle/>
          <a:p>
            <a:fld id="{5C9A1BFF-6EEE-456F-82F9-188A2B1E9E36}" type="slidenum">
              <a:rPr lang="en-IN" smtClean="0"/>
              <a:t>1</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9795D-91DD-8B1A-2D70-FDE944FD1FC9}"/>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FAC071B-8DB3-9864-A7D0-55BD55DCC55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Data preprocessing &amp; Graph construction</a:t>
            </a:r>
          </a:p>
          <a:p>
            <a:r>
              <a:rPr lang="en-US" sz="2400" dirty="0">
                <a:latin typeface="Times New Roman" panose="02020603050405020304" pitchFamily="18" charset="0"/>
                <a:cs typeface="Times New Roman" panose="02020603050405020304" pitchFamily="18" charset="0"/>
              </a:rPr>
              <a:t>Graph Neural Network (GNN) model development</a:t>
            </a:r>
          </a:p>
          <a:p>
            <a:r>
              <a:rPr lang="en-US" sz="2400" dirty="0">
                <a:latin typeface="Times New Roman" panose="02020603050405020304" pitchFamily="18" charset="0"/>
                <a:cs typeface="Times New Roman" panose="02020603050405020304" pitchFamily="18" charset="0"/>
              </a:rPr>
              <a:t>Training &amp; optimization modules </a:t>
            </a:r>
          </a:p>
          <a:p>
            <a:r>
              <a:rPr lang="en-US" sz="2400" dirty="0">
                <a:latin typeface="Times New Roman" panose="02020603050405020304" pitchFamily="18" charset="0"/>
                <a:cs typeface="Times New Roman" panose="02020603050405020304" pitchFamily="18" charset="0"/>
              </a:rPr>
              <a:t>Structure prediction &amp; refinement</a:t>
            </a:r>
          </a:p>
          <a:p>
            <a:r>
              <a:rPr lang="en-US" sz="2400" dirty="0">
                <a:latin typeface="Times New Roman" panose="02020603050405020304" pitchFamily="18" charset="0"/>
                <a:cs typeface="Times New Roman" panose="02020603050405020304" pitchFamily="18" charset="0"/>
              </a:rPr>
              <a:t>Evaluation &amp; validation</a:t>
            </a:r>
          </a:p>
          <a:p>
            <a:r>
              <a:rPr lang="en-US" sz="2400" dirty="0">
                <a:latin typeface="Times New Roman" panose="02020603050405020304" pitchFamily="18" charset="0"/>
                <a:cs typeface="Times New Roman" panose="02020603050405020304" pitchFamily="18" charset="0"/>
              </a:rPr>
              <a:t>Deployment &amp; application module</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F35F9A96-E819-B147-53BE-988DACB5F8C4}"/>
              </a:ext>
            </a:extLst>
          </p:cNvPr>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a:extLst>
              <a:ext uri="{FF2B5EF4-FFF2-40B4-BE49-F238E27FC236}">
                <a16:creationId xmlns:a16="http://schemas.microsoft.com/office/drawing/2014/main" xmlns="" id="{189D2628-EED7-67EB-3A75-559E1B405FBE}"/>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FE7D2CBC-E27B-D955-FA76-3A4923E93405}"/>
              </a:ext>
            </a:extLst>
          </p:cNvPr>
          <p:cNvSpPr>
            <a:spLocks noGrp="1"/>
          </p:cNvSpPr>
          <p:nvPr>
            <p:ph type="sldNum" sz="quarter" idx="12"/>
          </p:nvPr>
        </p:nvSpPr>
        <p:spPr/>
        <p:txBody>
          <a:bodyPr/>
          <a:lstStyle/>
          <a:p>
            <a:fld id="{C1FF6DA9-008F-8B48-92A6-B652298478BF}" type="slidenum">
              <a:rPr lang="en-US" smtClean="0"/>
              <a:t>10</a:t>
            </a:fld>
            <a:endParaRPr lang="en-US"/>
          </a:p>
        </p:txBody>
      </p:sp>
    </p:spTree>
    <p:extLst>
      <p:ext uri="{BB962C8B-B14F-4D97-AF65-F5344CB8AC3E}">
        <p14:creationId xmlns:p14="http://schemas.microsoft.com/office/powerpoint/2010/main" val="2129528201"/>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844"/>
            <a:ext cx="8229600" cy="1143000"/>
          </a:xfrm>
        </p:spPr>
        <p:txBody>
          <a:bodyPr>
            <a:normAutofit/>
          </a:bodyPr>
          <a:lstStyle/>
          <a:p>
            <a:r>
              <a:rPr lang="en-IN" sz="2800" b="1" dirty="0">
                <a:latin typeface="Times New Roman" panose="02020603050405020304" pitchFamily="18" charset="0"/>
                <a:cs typeface="Times New Roman" panose="02020603050405020304" pitchFamily="18" charset="0"/>
              </a:rPr>
              <a:t>REFERENENCES</a:t>
            </a:r>
          </a:p>
        </p:txBody>
      </p:sp>
      <p:sp>
        <p:nvSpPr>
          <p:cNvPr id="5" name="Rectangle 2">
            <a:extLst>
              <a:ext uri="{FF2B5EF4-FFF2-40B4-BE49-F238E27FC236}">
                <a16:creationId xmlns:a16="http://schemas.microsoft.com/office/drawing/2014/main" xmlns="" id="{B579C63D-0065-5E3A-C8E2-A9906CADFB2D}"/>
              </a:ext>
            </a:extLst>
          </p:cNvPr>
          <p:cNvSpPr>
            <a:spLocks noGrp="1" noChangeArrowheads="1"/>
          </p:cNvSpPr>
          <p:nvPr>
            <p:ph idx="1"/>
          </p:nvPr>
        </p:nvSpPr>
        <p:spPr bwMode="auto">
          <a:xfrm>
            <a:off x="457200" y="913272"/>
            <a:ext cx="841149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A. Jain, “Machine Learning Techniques For Medical Diagnosis: A Review,” Int. Conf. Sci. </a:t>
            </a:r>
            <a:r>
              <a:rPr lang="en-US" sz="1800" dirty="0" err="1">
                <a:latin typeface="Times New Roman" panose="02020603050405020304" pitchFamily="18" charset="0"/>
                <a:cs typeface="Times New Roman" panose="02020603050405020304" pitchFamily="18" charset="0"/>
              </a:rPr>
              <a:t>Manag</a:t>
            </a:r>
            <a:r>
              <a:rPr lang="en-US" sz="1800" dirty="0">
                <a:latin typeface="Times New Roman" panose="02020603050405020304" pitchFamily="18" charset="0"/>
                <a:cs typeface="Times New Roman" panose="02020603050405020304" pitchFamily="18" charset="0"/>
              </a:rPr>
              <a:t>., pp. 2449–2459, 2015</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Y. Qiu and G. W. Wei, “Artificial intelligence-aided protein engineering: from topological data analysis to deep protein language models,” Brief. </a:t>
            </a:r>
            <a:r>
              <a:rPr lang="en-IN" sz="1800" dirty="0" err="1">
                <a:latin typeface="Times New Roman" panose="02020603050405020304" pitchFamily="18" charset="0"/>
                <a:cs typeface="Times New Roman" panose="02020603050405020304" pitchFamily="18" charset="0"/>
              </a:rPr>
              <a:t>Bioinform</a:t>
            </a:r>
            <a:r>
              <a:rPr lang="en-IN" sz="1800" dirty="0">
                <a:latin typeface="Times New Roman" panose="02020603050405020304" pitchFamily="18" charset="0"/>
                <a:cs typeface="Times New Roman" panose="02020603050405020304" pitchFamily="18" charset="0"/>
              </a:rPr>
              <a:t>., vol. 24, no. 5, pp. 1–13, 2023,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10.1093/bib/bbad289.</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S. Choudhuri et al., “Recent Advancements in Computational Drug Design Algorithms through Machine Learning and Optimization,” Kinases and Phosphatases, vol. 1, no. 2, pp. 117 140, 2023,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10.3390/kinasesphosphatases1020008.</a:t>
            </a:r>
          </a:p>
          <a:p>
            <a:pPr marL="457200" indent="-457200">
              <a:buFont typeface="+mj-lt"/>
              <a:buAutoNum type="arabicPeriod"/>
            </a:pPr>
            <a:r>
              <a:rPr lang="en-US" sz="1800" dirty="0">
                <a:latin typeface="Times New Roman" panose="02020603050405020304" pitchFamily="18" charset="0"/>
                <a:cs typeface="Times New Roman" panose="02020603050405020304" pitchFamily="18" charset="0"/>
              </a:rPr>
              <a:t>D. Shiny Irene, V. Surya, D. Kavitha, R. Shankar, and S. John Justin Thangaraj, “An Intellectual Methodology for Secure Health Record Mining and Risk Forecasting Using Clustering and Graph-Based Classification,” J. Circuits, Syst. </a:t>
            </a:r>
            <a:r>
              <a:rPr lang="en-US" sz="1800" dirty="0" err="1">
                <a:latin typeface="Times New Roman" panose="02020603050405020304" pitchFamily="18" charset="0"/>
                <a:cs typeface="Times New Roman" panose="02020603050405020304" pitchFamily="18" charset="0"/>
              </a:rPr>
              <a:t>Comput</a:t>
            </a:r>
            <a:r>
              <a:rPr lang="en-US" sz="1800" dirty="0">
                <a:latin typeface="Times New Roman" panose="02020603050405020304" pitchFamily="18" charset="0"/>
                <a:cs typeface="Times New Roman" panose="02020603050405020304" pitchFamily="18" charset="0"/>
              </a:rPr>
              <a:t>., vol. 30, no. 8, pp. 1–19, 2021,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10.1142/S0218126621501358.</a:t>
            </a:r>
          </a:p>
          <a:p>
            <a:pPr marL="457200" indent="-457200">
              <a:buFont typeface="+mj-lt"/>
              <a:buAutoNum type="arabicPeriod"/>
            </a:pPr>
            <a:r>
              <a:rPr lang="en-IN" sz="1800" dirty="0">
                <a:latin typeface="Times New Roman" panose="02020603050405020304" pitchFamily="18" charset="0"/>
                <a:cs typeface="Times New Roman" panose="02020603050405020304" pitchFamily="18" charset="0"/>
              </a:rPr>
              <a:t>Ramakrishna, M.T.; Venkatesan, V.K.; </a:t>
            </a:r>
            <a:r>
              <a:rPr lang="en-IN" sz="1800" dirty="0" err="1">
                <a:latin typeface="Times New Roman" panose="02020603050405020304" pitchFamily="18" charset="0"/>
                <a:cs typeface="Times New Roman" panose="02020603050405020304" pitchFamily="18" charset="0"/>
              </a:rPr>
              <a:t>Izonin</a:t>
            </a:r>
            <a:r>
              <a:rPr lang="en-IN" sz="1800" dirty="0">
                <a:latin typeface="Times New Roman" panose="02020603050405020304" pitchFamily="18" charset="0"/>
                <a:cs typeface="Times New Roman" panose="02020603050405020304" pitchFamily="18" charset="0"/>
              </a:rPr>
              <a:t>, I.; </a:t>
            </a:r>
            <a:r>
              <a:rPr lang="en-IN" sz="1800" dirty="0" err="1">
                <a:latin typeface="Times New Roman" panose="02020603050405020304" pitchFamily="18" charset="0"/>
                <a:cs typeface="Times New Roman" panose="02020603050405020304" pitchFamily="18" charset="0"/>
              </a:rPr>
              <a:t>Havryliuk</a:t>
            </a:r>
            <a:r>
              <a:rPr lang="en-IN" sz="1800" dirty="0">
                <a:latin typeface="Times New Roman" panose="02020603050405020304" pitchFamily="18" charset="0"/>
                <a:cs typeface="Times New Roman" panose="02020603050405020304" pitchFamily="18" charset="0"/>
              </a:rPr>
              <a:t>, M.; Bhat, C.R. Homogeneous </a:t>
            </a:r>
            <a:r>
              <a:rPr lang="en-IN" sz="1800" dirty="0" err="1">
                <a:latin typeface="Times New Roman" panose="02020603050405020304" pitchFamily="18" charset="0"/>
                <a:cs typeface="Times New Roman" panose="02020603050405020304" pitchFamily="18" charset="0"/>
              </a:rPr>
              <a:t>Adaboost</a:t>
            </a:r>
            <a:r>
              <a:rPr lang="en-IN" sz="1800" dirty="0">
                <a:latin typeface="Times New Roman" panose="02020603050405020304" pitchFamily="18" charset="0"/>
                <a:cs typeface="Times New Roman" panose="02020603050405020304" pitchFamily="18" charset="0"/>
              </a:rPr>
              <a:t> Ensemble Machine Learning Algorithms with Reduced Entropy on Balanced Data. Entropy 2023, 25, 245. https://doi.org/10.3390/e25020245</a:t>
            </a:r>
            <a:endParaRPr lang="en-US" sz="18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1800" dirty="0">
              <a:latin typeface="Times New Roman" panose="02020603050405020304" pitchFamily="18" charset="0"/>
              <a:cs typeface="Times New Roman" pitchFamily="18" charset="0"/>
            </a:endParaRPr>
          </a:p>
        </p:txBody>
      </p:sp>
      <p:sp>
        <p:nvSpPr>
          <p:cNvPr id="6" name="Date Placeholder 5">
            <a:extLst>
              <a:ext uri="{FF2B5EF4-FFF2-40B4-BE49-F238E27FC236}">
                <a16:creationId xmlns:a16="http://schemas.microsoft.com/office/drawing/2014/main" xmlns="" id="{D45397A3-D6F4-72CA-BB60-3D1C0D8045A1}"/>
              </a:ext>
            </a:extLst>
          </p:cNvPr>
          <p:cNvSpPr>
            <a:spLocks noGrp="1"/>
          </p:cNvSpPr>
          <p:nvPr>
            <p:ph type="dt" sz="half" idx="10"/>
          </p:nvPr>
        </p:nvSpPr>
        <p:spPr/>
        <p:txBody>
          <a:bodyPr/>
          <a:lstStyle/>
          <a:p>
            <a:fld id="{28BB72A8-3DE5-40EC-BD34-CEDD120AA1E3}" type="datetime1">
              <a:rPr lang="en-US" smtClean="0"/>
              <a:t>5/24/2025</a:t>
            </a:fld>
            <a:endParaRPr lang="en-US"/>
          </a:p>
        </p:txBody>
      </p:sp>
      <p:sp>
        <p:nvSpPr>
          <p:cNvPr id="7" name="Footer Placeholder 6">
            <a:extLst>
              <a:ext uri="{FF2B5EF4-FFF2-40B4-BE49-F238E27FC236}">
                <a16:creationId xmlns:a16="http://schemas.microsoft.com/office/drawing/2014/main" xmlns="" id="{BA091BFF-18D2-066D-10F3-799B06F10605}"/>
              </a:ext>
            </a:extLst>
          </p:cNvPr>
          <p:cNvSpPr>
            <a:spLocks noGrp="1"/>
          </p:cNvSpPr>
          <p:nvPr>
            <p:ph type="ftr" sz="quarter" idx="11"/>
          </p:nvPr>
        </p:nvSpPr>
        <p:spPr/>
        <p:txBody>
          <a:bodyPr/>
          <a:lstStyle/>
          <a:p>
            <a:r>
              <a:rPr lang="en-US"/>
              <a:t>PAAVAI COLLEGE OF ENGINEERING</a:t>
            </a:r>
          </a:p>
        </p:txBody>
      </p:sp>
      <p:sp>
        <p:nvSpPr>
          <p:cNvPr id="8" name="Slide Number Placeholder 7">
            <a:extLst>
              <a:ext uri="{FF2B5EF4-FFF2-40B4-BE49-F238E27FC236}">
                <a16:creationId xmlns:a16="http://schemas.microsoft.com/office/drawing/2014/main" xmlns="" id="{2216A81D-0432-E8FC-92D4-94496360FC46}"/>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a:bodyPr>
          <a:lstStyle/>
          <a:p>
            <a:pPr marL="0" indent="0">
              <a:buNone/>
            </a:pPr>
            <a:endParaRPr lang="en-GB" sz="1400" dirty="0">
              <a:latin typeface="Times New Roman" pitchFamily="18" charset="0"/>
              <a:cs typeface="Times New Roman" pitchFamily="18" charset="0"/>
            </a:endParaRPr>
          </a:p>
          <a:p>
            <a:pPr algn="just"/>
            <a:r>
              <a:rPr lang="en-US" sz="1800" dirty="0">
                <a:latin typeface="Times New Roman" panose="02020603050405020304" pitchFamily="18" charset="0"/>
                <a:cs typeface="Times New Roman" panose="02020603050405020304" pitchFamily="18" charset="0"/>
              </a:rPr>
              <a:t>This research proposes a Graph Neural Network (GNN)-based method for predicting protein structures directly from amino acid sequences, bypassing the need for Multiple Sequence Alignments (MSA) and evolutionary data. </a:t>
            </a:r>
          </a:p>
          <a:p>
            <a:pPr algn="just"/>
            <a:r>
              <a:rPr lang="en-US" sz="1800" dirty="0">
                <a:latin typeface="Times New Roman" panose="02020603050405020304" pitchFamily="18" charset="0"/>
                <a:cs typeface="Times New Roman" panose="02020603050405020304" pitchFamily="18" charset="0"/>
              </a:rPr>
              <a:t>The model represents proteins as molecular graphs, where nodes are amino acids and edges capture chemical and spatial interactions. Using Graph Convolutional Networks (GCN) and Graph Attention Networks (GAT), the model predicts 3D atomic coordinates by learning residue-residue relationships. </a:t>
            </a:r>
          </a:p>
          <a:p>
            <a:pPr algn="just"/>
            <a:r>
              <a:rPr lang="en-US" sz="1800" dirty="0">
                <a:latin typeface="Times New Roman" panose="02020603050405020304" pitchFamily="18" charset="0"/>
                <a:cs typeface="Times New Roman" panose="02020603050405020304" pitchFamily="18" charset="0"/>
              </a:rPr>
              <a:t>The approach is lightweight, scalable, and computationally efficient, enabling real-time predictions without requiring extensive computational resources. This GNN method offers an alternative to traditional Transformer-based models, balancing accuracy and efficiency.</a:t>
            </a:r>
            <a:endParaRPr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2F62207-BDEC-E734-ABE7-DA9B9CEA09CD}"/>
              </a:ext>
            </a:extLst>
          </p:cNvPr>
          <p:cNvSpPr>
            <a:spLocks noGrp="1"/>
          </p:cNvSpPr>
          <p:nvPr>
            <p:ph type="dt" sz="half" idx="10"/>
          </p:nvPr>
        </p:nvSpPr>
        <p:spPr/>
        <p:txBody>
          <a:bodyPr/>
          <a:lstStyle/>
          <a:p>
            <a:fld id="{10EB0D8D-829D-42DB-8B90-4680F32B0167}" type="datetime1">
              <a:rPr lang="en-US" smtClean="0"/>
              <a:t>5/24/2025</a:t>
            </a:fld>
            <a:endParaRPr lang="en-US"/>
          </a:p>
        </p:txBody>
      </p:sp>
      <p:sp>
        <p:nvSpPr>
          <p:cNvPr id="5" name="Footer Placeholder 4">
            <a:extLst>
              <a:ext uri="{FF2B5EF4-FFF2-40B4-BE49-F238E27FC236}">
                <a16:creationId xmlns:a16="http://schemas.microsoft.com/office/drawing/2014/main" xmlns="" id="{7C0D4E23-0C79-6741-BF28-0012071D84F2}"/>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2FD20384-AA71-EB62-D4C8-5C33531F1CA4}"/>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Times New Roman" pitchFamily="18" charset="0"/>
                <a:cs typeface="Times New Roman" pitchFamily="18" charset="0"/>
              </a:rPr>
              <a:t>LITERATURE REVIEW</a:t>
            </a:r>
            <a:endParaRPr lang="en-GB" sz="2800" dirty="0"/>
          </a:p>
        </p:txBody>
      </p:sp>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combined Transformers and GNNs to model sequence and structural dependencies, achieving high accuracy in structure-function prediction tasks.</a:t>
            </a:r>
          </a:p>
          <a:p>
            <a:r>
              <a:rPr lang="en-GB" sz="2400" dirty="0">
                <a:latin typeface="Times New Roman" pitchFamily="18" charset="0"/>
                <a:cs typeface="Times New Roman" pitchFamily="18" charset="0"/>
              </a:rPr>
              <a:t>used GNNs to capture 3D folding patterns. Their model improved folding prediction especially for proteins without template structures.</a:t>
            </a:r>
          </a:p>
          <a:p>
            <a:r>
              <a:rPr lang="en-GB" sz="2400" dirty="0">
                <a:latin typeface="Times New Roman" pitchFamily="18" charset="0"/>
                <a:cs typeface="Times New Roman" pitchFamily="18" charset="0"/>
              </a:rPr>
              <a:t>applied GNNs for </a:t>
            </a:r>
            <a:r>
              <a:rPr lang="en-GB" sz="2400" dirty="0" err="1">
                <a:latin typeface="Times New Roman" pitchFamily="18" charset="0"/>
                <a:cs typeface="Times New Roman" pitchFamily="18" charset="0"/>
              </a:rPr>
              <a:t>modeling</a:t>
            </a:r>
            <a:r>
              <a:rPr lang="en-GB" sz="2400" dirty="0">
                <a:latin typeface="Times New Roman" pitchFamily="18" charset="0"/>
                <a:cs typeface="Times New Roman" pitchFamily="18" charset="0"/>
              </a:rPr>
              <a:t> protein-ligand and protein-protein interactions. Their method outperformed classical ML models in binding site prediction.</a:t>
            </a:r>
          </a:p>
          <a:p>
            <a:endParaRPr lang="en-GB" sz="2400" dirty="0">
              <a:latin typeface="Times New Roman" pitchFamily="18" charset="0"/>
              <a:cs typeface="Times New Roman" pitchFamily="18" charset="0"/>
            </a:endParaRPr>
          </a:p>
          <a:p>
            <a:endParaRPr lang="en-GB" sz="2400" dirty="0"/>
          </a:p>
        </p:txBody>
      </p:sp>
      <p:sp>
        <p:nvSpPr>
          <p:cNvPr id="4" name="Date Placeholder 3"/>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p:cNvSpPr>
            <a:spLocks noGrp="1"/>
          </p:cNvSpPr>
          <p:nvPr>
            <p:ph type="ftr" sz="quarter" idx="11"/>
          </p:nvPr>
        </p:nvSpPr>
        <p:spPr/>
        <p:txBody>
          <a:bodyPr/>
          <a:lstStyle/>
          <a:p>
            <a:r>
              <a:rPr lang="en-US" smtClean="0"/>
              <a:t>PAAVAI COLLEGE OF ENGINEERING</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3</a:t>
            </a:fld>
            <a:endParaRPr lang="en-US"/>
          </a:p>
        </p:txBody>
      </p:sp>
    </p:spTree>
    <p:extLst>
      <p:ext uri="{BB962C8B-B14F-4D97-AF65-F5344CB8AC3E}">
        <p14:creationId xmlns:p14="http://schemas.microsoft.com/office/powerpoint/2010/main" val="553542062"/>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latin typeface="Times New Roman" pitchFamily="18" charset="0"/>
                <a:cs typeface="Times New Roman" pitchFamily="18" charset="0"/>
              </a:rPr>
              <a:t>PREDICTION PIPELINE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Data Preparation</a:t>
            </a:r>
          </a:p>
          <a:p>
            <a:r>
              <a:rPr lang="en-GB" sz="2400" dirty="0">
                <a:latin typeface="Times New Roman" pitchFamily="18" charset="0"/>
                <a:cs typeface="Times New Roman" pitchFamily="18" charset="0"/>
              </a:rPr>
              <a:t>Graph Construction</a:t>
            </a:r>
          </a:p>
          <a:p>
            <a:r>
              <a:rPr lang="en-GB" sz="2400" dirty="0">
                <a:latin typeface="Times New Roman" pitchFamily="18" charset="0"/>
                <a:cs typeface="Times New Roman" pitchFamily="18" charset="0"/>
              </a:rPr>
              <a:t>GNN Training</a:t>
            </a:r>
          </a:p>
          <a:p>
            <a:r>
              <a:rPr lang="en-GB" sz="2400" dirty="0">
                <a:latin typeface="Times New Roman" pitchFamily="18" charset="0"/>
                <a:cs typeface="Times New Roman" pitchFamily="18" charset="0"/>
              </a:rPr>
              <a:t>Structure Prediction &amp; Refinement</a:t>
            </a:r>
          </a:p>
          <a:p>
            <a:r>
              <a:rPr lang="en-GB" sz="2400" dirty="0">
                <a:latin typeface="Times New Roman" pitchFamily="18" charset="0"/>
                <a:cs typeface="Times New Roman" pitchFamily="18" charset="0"/>
              </a:rPr>
              <a:t>Visualization and Evaluation</a:t>
            </a:r>
            <a:endParaRPr lang="en-GB" sz="24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xmlns="" id="{57A654B3-CBA5-3CB8-DCF2-42A59F133F13}"/>
              </a:ext>
            </a:extLst>
          </p:cNvPr>
          <p:cNvSpPr>
            <a:spLocks noGrp="1"/>
          </p:cNvSpPr>
          <p:nvPr>
            <p:ph type="dt" sz="half" idx="10"/>
          </p:nvPr>
        </p:nvSpPr>
        <p:spPr/>
        <p:txBody>
          <a:bodyPr/>
          <a:lstStyle/>
          <a:p>
            <a:fld id="{46B33108-7021-4F8A-8A0B-94C6A0ADF3ED}" type="datetime1">
              <a:rPr lang="en-US" smtClean="0"/>
              <a:t>5/24/2025</a:t>
            </a:fld>
            <a:endParaRPr lang="en-US"/>
          </a:p>
        </p:txBody>
      </p:sp>
      <p:sp>
        <p:nvSpPr>
          <p:cNvPr id="8" name="Footer Placeholder 7">
            <a:extLst>
              <a:ext uri="{FF2B5EF4-FFF2-40B4-BE49-F238E27FC236}">
                <a16:creationId xmlns:a16="http://schemas.microsoft.com/office/drawing/2014/main" xmlns="" id="{EB8F3598-9D28-FA98-9697-E65647711DBD}"/>
              </a:ext>
            </a:extLst>
          </p:cNvPr>
          <p:cNvSpPr>
            <a:spLocks noGrp="1"/>
          </p:cNvSpPr>
          <p:nvPr>
            <p:ph type="ftr" sz="quarter" idx="11"/>
          </p:nvPr>
        </p:nvSpPr>
        <p:spPr/>
        <p:txBody>
          <a:bodyPr/>
          <a:lstStyle/>
          <a:p>
            <a:r>
              <a:rPr lang="en-US"/>
              <a:t>PAAVAI COLLEGE OF ENGINEERING</a:t>
            </a:r>
          </a:p>
        </p:txBody>
      </p:sp>
      <p:sp>
        <p:nvSpPr>
          <p:cNvPr id="9" name="Slide Number Placeholder 8">
            <a:extLst>
              <a:ext uri="{FF2B5EF4-FFF2-40B4-BE49-F238E27FC236}">
                <a16:creationId xmlns:a16="http://schemas.microsoft.com/office/drawing/2014/main" xmlns="" id="{E6ECEED2-367D-93F2-7808-2720A7E92C3B}"/>
              </a:ext>
            </a:extLst>
          </p:cNvPr>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Limitations in current protein structure prediction methods</a:t>
            </a:r>
          </a:p>
          <a:p>
            <a:pPr lvl="1">
              <a:buFont typeface="Courier New" pitchFamily="49" charset="0"/>
              <a:buChar char="o"/>
            </a:pPr>
            <a:r>
              <a:rPr lang="en-US" sz="1600" dirty="0">
                <a:latin typeface="Times New Roman" panose="02020603050405020304" pitchFamily="18" charset="0"/>
                <a:cs typeface="Times New Roman" panose="02020603050405020304" pitchFamily="18" charset="0"/>
              </a:rPr>
              <a:t>Models like MSA have </a:t>
            </a:r>
            <a:r>
              <a:rPr lang="en-GB" sz="1600" dirty="0">
                <a:latin typeface="Times New Roman" pitchFamily="18" charset="0"/>
                <a:cs typeface="Times New Roman" pitchFamily="18" charset="0"/>
              </a:rPr>
              <a:t>challenges in accuracy, particularly for novel protein folds.</a:t>
            </a:r>
            <a:endParaRPr lang="en-US" sz="1600" dirty="0">
              <a:latin typeface="Times New Roman" panose="02020603050405020304" pitchFamily="18" charset="0"/>
              <a:cs typeface="Times New Roman" panose="02020603050405020304" pitchFamily="18" charset="0"/>
            </a:endParaRPr>
          </a:p>
          <a:p>
            <a:pPr lvl="1">
              <a:buFont typeface="Courier New" pitchFamily="49" charset="0"/>
              <a:buChar char="o"/>
            </a:pPr>
            <a:r>
              <a:rPr lang="en-GB" sz="1600" dirty="0">
                <a:latin typeface="Times New Roman" pitchFamily="18" charset="0"/>
                <a:cs typeface="Times New Roman" pitchFamily="18" charset="0"/>
              </a:rPr>
              <a:t>Computational costs associated with traditional methods scale poorly for large proteins.</a:t>
            </a:r>
            <a:endParaRPr lang="en-US" sz="1600" dirty="0">
              <a:latin typeface="Times New Roman" panose="02020603050405020304" pitchFamily="18" charset="0"/>
              <a:cs typeface="Times New Roman" panose="02020603050405020304" pitchFamily="18" charset="0"/>
            </a:endParaRPr>
          </a:p>
          <a:p>
            <a:pPr marL="457200" lvl="1" indent="0">
              <a:buNone/>
            </a:pPr>
            <a:endParaRPr lang="en-IN" dirty="0"/>
          </a:p>
          <a:p>
            <a:r>
              <a:rPr lang="en-GB" sz="2400" dirty="0">
                <a:latin typeface="Times New Roman" pitchFamily="18" charset="0"/>
                <a:cs typeface="Times New Roman" pitchFamily="18" charset="0"/>
              </a:rPr>
              <a:t>Justification for using GNNs</a:t>
            </a:r>
            <a:endParaRPr lang="en-IN" sz="2400" dirty="0">
              <a:latin typeface="Times New Roman" panose="02020603050405020304" pitchFamily="18" charset="0"/>
              <a:cs typeface="Times New Roman" panose="02020603050405020304" pitchFamily="18" charset="0"/>
            </a:endParaRPr>
          </a:p>
          <a:p>
            <a:pPr lvl="1">
              <a:buFont typeface="Courier New" pitchFamily="49" charset="0"/>
              <a:buChar char="o"/>
            </a:pPr>
            <a:r>
              <a:rPr lang="en-US" sz="1600" dirty="0">
                <a:latin typeface="Times New Roman" panose="02020603050405020304" pitchFamily="18" charset="0"/>
                <a:cs typeface="Times New Roman" panose="02020603050405020304" pitchFamily="18" charset="0"/>
              </a:rPr>
              <a:t>Ability to model proteins as graphs.</a:t>
            </a:r>
          </a:p>
          <a:p>
            <a:pPr lvl="1">
              <a:buFont typeface="Courier New" pitchFamily="49" charset="0"/>
              <a:buChar char="o"/>
            </a:pPr>
            <a:r>
              <a:rPr lang="en-US" sz="1600" dirty="0">
                <a:latin typeface="Times New Roman" panose="02020603050405020304" pitchFamily="18" charset="0"/>
                <a:cs typeface="Times New Roman" panose="02020603050405020304" pitchFamily="18" charset="0"/>
              </a:rPr>
              <a:t>Capturing complex relationships between amino acids.</a:t>
            </a:r>
          </a:p>
          <a:p>
            <a:pPr lvl="1">
              <a:buFont typeface="Courier New" pitchFamily="49" charset="0"/>
              <a:buChar char="o"/>
            </a:pPr>
            <a:r>
              <a:rPr lang="en-US" sz="1600" dirty="0">
                <a:latin typeface="Times New Roman" panose="02020603050405020304" pitchFamily="18" charset="0"/>
                <a:cs typeface="Times New Roman" panose="02020603050405020304" pitchFamily="18" charset="0"/>
              </a:rPr>
              <a:t>Potential to learn structural patterns from data.</a:t>
            </a:r>
          </a:p>
          <a:p>
            <a:pPr marL="0" indent="0">
              <a:buNone/>
            </a:pPr>
            <a:endParaRPr dirty="0"/>
          </a:p>
          <a:p>
            <a:r>
              <a:rPr lang="en-IN" sz="2400" dirty="0">
                <a:latin typeface="Times New Roman" panose="02020603050405020304" pitchFamily="18" charset="0"/>
                <a:cs typeface="Times New Roman" panose="02020603050405020304" pitchFamily="18" charset="0"/>
              </a:rPr>
              <a:t>Issues in the proposed method</a:t>
            </a:r>
          </a:p>
          <a:p>
            <a:pPr lvl="1">
              <a:buFont typeface="Courier New" pitchFamily="49" charset="0"/>
              <a:buChar char="o"/>
            </a:pPr>
            <a:r>
              <a:rPr lang="en-GB" sz="1600" dirty="0">
                <a:latin typeface="Times New Roman" pitchFamily="18" charset="0"/>
                <a:cs typeface="Times New Roman" pitchFamily="18" charset="0"/>
              </a:rPr>
              <a:t>Computational Complexity in Large Proteins.</a:t>
            </a:r>
            <a:endParaRPr lang="en-US" sz="1600" dirty="0">
              <a:latin typeface="Times New Roman" panose="02020603050405020304" pitchFamily="18" charset="0"/>
              <a:cs typeface="Times New Roman" panose="02020603050405020304" pitchFamily="18" charset="0"/>
            </a:endParaRPr>
          </a:p>
          <a:p>
            <a:pPr lvl="1">
              <a:buFont typeface="Courier New" pitchFamily="49" charset="0"/>
              <a:buChar char="o"/>
            </a:pPr>
            <a:r>
              <a:rPr lang="en-GB" sz="1600" dirty="0">
                <a:latin typeface="Times New Roman" pitchFamily="18" charset="0"/>
                <a:cs typeface="Times New Roman" pitchFamily="18" charset="0"/>
              </a:rPr>
              <a:t>Data </a:t>
            </a:r>
            <a:r>
              <a:rPr lang="en-GB" sz="1600" dirty="0" err="1">
                <a:latin typeface="Times New Roman" pitchFamily="18" charset="0"/>
                <a:cs typeface="Times New Roman" pitchFamily="18" charset="0"/>
              </a:rPr>
              <a:t>Sparsity</a:t>
            </a:r>
            <a:r>
              <a:rPr lang="en-GB" sz="1600" dirty="0">
                <a:latin typeface="Times New Roman" pitchFamily="18" charset="0"/>
                <a:cs typeface="Times New Roman" pitchFamily="18" charset="0"/>
              </a:rPr>
              <a:t> and Quality Issues.</a:t>
            </a:r>
            <a:endParaRPr lang="en-US" sz="1600" dirty="0">
              <a:latin typeface="Times New Roman" panose="02020603050405020304" pitchFamily="18" charset="0"/>
              <a:cs typeface="Times New Roman" panose="02020603050405020304" pitchFamily="18" charset="0"/>
            </a:endParaRPr>
          </a:p>
          <a:p>
            <a:endParaRPr dirty="0"/>
          </a:p>
        </p:txBody>
      </p:sp>
      <p:sp>
        <p:nvSpPr>
          <p:cNvPr id="4" name="Date Placeholder 3">
            <a:extLst>
              <a:ext uri="{FF2B5EF4-FFF2-40B4-BE49-F238E27FC236}">
                <a16:creationId xmlns:a16="http://schemas.microsoft.com/office/drawing/2014/main" xmlns="" id="{B9658359-3D8F-B1C3-4363-44C04AF7FCFE}"/>
              </a:ext>
            </a:extLst>
          </p:cNvPr>
          <p:cNvSpPr>
            <a:spLocks noGrp="1"/>
          </p:cNvSpPr>
          <p:nvPr>
            <p:ph type="dt" sz="half" idx="10"/>
          </p:nvPr>
        </p:nvSpPr>
        <p:spPr/>
        <p:txBody>
          <a:bodyPr/>
          <a:lstStyle/>
          <a:p>
            <a:fld id="{E8700E4A-5194-44E3-B810-5283C41F2C58}" type="datetime1">
              <a:rPr lang="en-US" smtClean="0"/>
              <a:t>5/24/2025</a:t>
            </a:fld>
            <a:endParaRPr lang="en-US"/>
          </a:p>
        </p:txBody>
      </p:sp>
      <p:sp>
        <p:nvSpPr>
          <p:cNvPr id="5" name="Footer Placeholder 4">
            <a:extLst>
              <a:ext uri="{FF2B5EF4-FFF2-40B4-BE49-F238E27FC236}">
                <a16:creationId xmlns:a16="http://schemas.microsoft.com/office/drawing/2014/main" xmlns="" id="{2039AC8C-EB8F-31E4-596A-7C63805A2048}"/>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292EC00B-AD4F-9549-4465-1EBCFCFD9358}"/>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a:bodyPr>
          <a:lstStyle/>
          <a:p>
            <a:r>
              <a:rPr lang="en-GB" sz="2400" dirty="0">
                <a:latin typeface="Times New Roman" pitchFamily="18" charset="0"/>
                <a:cs typeface="Times New Roman" pitchFamily="18" charset="0"/>
              </a:rPr>
              <a:t>Graph construction: Nodes represent amino acids, edges represent spatial relationships </a:t>
            </a:r>
          </a:p>
          <a:p>
            <a:r>
              <a:rPr lang="en-GB" sz="2400" dirty="0">
                <a:latin typeface="Times New Roman" pitchFamily="18" charset="0"/>
                <a:cs typeface="Times New Roman" pitchFamily="18" charset="0"/>
              </a:rPr>
              <a:t>Training data: PDB database (specify version, size).</a:t>
            </a:r>
            <a:endParaRPr sz="2400" dirty="0">
              <a:latin typeface="Times New Roman" panose="02020603050405020304" pitchFamily="18" charset="0"/>
              <a:cs typeface="Times New Roman" panose="02020603050405020304" pitchFamily="18" charset="0"/>
            </a:endParaRPr>
          </a:p>
          <a:p>
            <a:r>
              <a:rPr lang="en-GB" sz="2400" dirty="0">
                <a:latin typeface="Times New Roman" pitchFamily="18" charset="0"/>
                <a:cs typeface="Times New Roman" pitchFamily="18" charset="0"/>
              </a:rPr>
              <a:t>Loss function: Root Mean Squared Deviation (RMSD), Global Distance Test - Total Score (GDT_TS).</a:t>
            </a:r>
          </a:p>
          <a:p>
            <a:pPr marL="0" indent="0">
              <a:buNone/>
            </a:pPr>
            <a:endParaRPr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08B20E07-AB26-C987-00F8-F3741615B44F}"/>
              </a:ext>
            </a:extLst>
          </p:cNvPr>
          <p:cNvSpPr>
            <a:spLocks noGrp="1"/>
          </p:cNvSpPr>
          <p:nvPr>
            <p:ph type="dt" sz="half" idx="10"/>
          </p:nvPr>
        </p:nvSpPr>
        <p:spPr/>
        <p:txBody>
          <a:bodyPr/>
          <a:lstStyle/>
          <a:p>
            <a:fld id="{C1C1A372-4525-46D5-BEF3-68D75D675856}" type="datetime1">
              <a:rPr lang="en-US" smtClean="0"/>
              <a:t>5/24/2025</a:t>
            </a:fld>
            <a:endParaRPr lang="en-US"/>
          </a:p>
        </p:txBody>
      </p:sp>
      <p:sp>
        <p:nvSpPr>
          <p:cNvPr id="5" name="Footer Placeholder 4">
            <a:extLst>
              <a:ext uri="{FF2B5EF4-FFF2-40B4-BE49-F238E27FC236}">
                <a16:creationId xmlns:a16="http://schemas.microsoft.com/office/drawing/2014/main" xmlns="" id="{A945BA4B-2696-9AAF-B683-6A56DD1D687F}"/>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D70A1025-6314-96E6-47A5-8EE96E8E7C19}"/>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D25B5D-BEFB-A516-3217-E7A9E2D88A3A}"/>
              </a:ext>
            </a:extLst>
          </p:cNvPr>
          <p:cNvSpPr>
            <a:spLocks noGrp="1"/>
          </p:cNvSpPr>
          <p:nvPr>
            <p:ph type="title"/>
          </p:nvPr>
        </p:nvSpPr>
        <p:spPr>
          <a:xfrm>
            <a:off x="352424" y="136525"/>
            <a:ext cx="8229600" cy="1143000"/>
          </a:xfrm>
        </p:spPr>
        <p:txBody>
          <a:bodyPr>
            <a:normAutofit/>
          </a:bodyPr>
          <a:lstStyle/>
          <a:p>
            <a:r>
              <a:rPr lang="en-US"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0003BD4-6D94-369D-9CD6-212D67005CEC}"/>
              </a:ext>
            </a:extLst>
          </p:cNvPr>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a:extLst>
              <a:ext uri="{FF2B5EF4-FFF2-40B4-BE49-F238E27FC236}">
                <a16:creationId xmlns:a16="http://schemas.microsoft.com/office/drawing/2014/main" xmlns="" id="{9349BC07-9AF0-744A-6E3C-EBC2A519B936}"/>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31E7F96F-4C9C-016A-EAE4-F864F4B190EE}"/>
              </a:ext>
            </a:extLst>
          </p:cNvPr>
          <p:cNvSpPr>
            <a:spLocks noGrp="1"/>
          </p:cNvSpPr>
          <p:nvPr>
            <p:ph type="sldNum" sz="quarter" idx="12"/>
          </p:nvPr>
        </p:nvSpPr>
        <p:spPr/>
        <p:txBody>
          <a:bodyPr/>
          <a:lstStyle/>
          <a:p>
            <a:fld id="{C1FF6DA9-008F-8B48-92A6-B652298478BF}" type="slidenum">
              <a:rPr lang="en-US" smtClean="0"/>
              <a:t>7</a:t>
            </a:fld>
            <a:endParaRPr lang="en-US"/>
          </a:p>
        </p:txBody>
      </p:sp>
      <p:pic>
        <p:nvPicPr>
          <p:cNvPr id="8" name="Picture 7">
            <a:extLst>
              <a:ext uri="{FF2B5EF4-FFF2-40B4-BE49-F238E27FC236}">
                <a16:creationId xmlns:a16="http://schemas.microsoft.com/office/drawing/2014/main" xmlns="" id="{BF91BA19-74F8-8F97-FA2D-2E18415BC95D}"/>
              </a:ext>
            </a:extLst>
          </p:cNvPr>
          <p:cNvPicPr>
            <a:picLocks noChangeAspect="1"/>
          </p:cNvPicPr>
          <p:nvPr/>
        </p:nvPicPr>
        <p:blipFill>
          <a:blip r:embed="rId2"/>
          <a:stretch>
            <a:fillRect/>
          </a:stretch>
        </p:blipFill>
        <p:spPr>
          <a:xfrm>
            <a:off x="266700" y="1007531"/>
            <a:ext cx="8820150" cy="2767014"/>
          </a:xfrm>
          <a:prstGeom prst="rect">
            <a:avLst/>
          </a:prstGeom>
        </p:spPr>
      </p:pic>
      <p:pic>
        <p:nvPicPr>
          <p:cNvPr id="10" name="Picture 9">
            <a:extLst>
              <a:ext uri="{FF2B5EF4-FFF2-40B4-BE49-F238E27FC236}">
                <a16:creationId xmlns:a16="http://schemas.microsoft.com/office/drawing/2014/main" xmlns="" id="{94E93A26-899E-A0FF-FA37-5E2DB717EBCA}"/>
              </a:ext>
            </a:extLst>
          </p:cNvPr>
          <p:cNvPicPr>
            <a:picLocks noChangeAspect="1"/>
          </p:cNvPicPr>
          <p:nvPr/>
        </p:nvPicPr>
        <p:blipFill>
          <a:blip r:embed="rId3"/>
          <a:stretch>
            <a:fillRect/>
          </a:stretch>
        </p:blipFill>
        <p:spPr>
          <a:xfrm>
            <a:off x="0" y="3839633"/>
            <a:ext cx="8820151" cy="2451629"/>
          </a:xfrm>
          <a:prstGeom prst="rect">
            <a:avLst/>
          </a:prstGeom>
        </p:spPr>
      </p:pic>
    </p:spTree>
    <p:extLst>
      <p:ext uri="{BB962C8B-B14F-4D97-AF65-F5344CB8AC3E}">
        <p14:creationId xmlns:p14="http://schemas.microsoft.com/office/powerpoint/2010/main" val="1825695682"/>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1AC784-7572-6444-4107-AAE2CDE82FB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ALGORITHMS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B106E5B-925A-3B7D-0397-DF858B772C4E}"/>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Step 1 : Data preparation</a:t>
            </a:r>
          </a:p>
          <a:p>
            <a:r>
              <a:rPr lang="en-US" sz="2400" dirty="0">
                <a:latin typeface="Times New Roman" panose="02020603050405020304" pitchFamily="18" charset="0"/>
                <a:cs typeface="Times New Roman" panose="02020603050405020304" pitchFamily="18" charset="0"/>
              </a:rPr>
              <a:t>Step 2 : Graph construction</a:t>
            </a:r>
          </a:p>
          <a:p>
            <a:r>
              <a:rPr lang="en-US" sz="2400" dirty="0">
                <a:latin typeface="Times New Roman" panose="02020603050405020304" pitchFamily="18" charset="0"/>
                <a:cs typeface="Times New Roman" panose="02020603050405020304" pitchFamily="18" charset="0"/>
              </a:rPr>
              <a:t>Step 3 : Message passing in GNN</a:t>
            </a:r>
          </a:p>
          <a:p>
            <a:r>
              <a:rPr lang="en-US" sz="2400" dirty="0">
                <a:latin typeface="Times New Roman" panose="02020603050405020304" pitchFamily="18" charset="0"/>
                <a:cs typeface="Times New Roman" panose="02020603050405020304" pitchFamily="18" charset="0"/>
              </a:rPr>
              <a:t>Step 4 : </a:t>
            </a:r>
            <a:r>
              <a:rPr lang="en-US" sz="2400" dirty="0" err="1">
                <a:latin typeface="Times New Roman" panose="02020603050405020304" pitchFamily="18" charset="0"/>
                <a:cs typeface="Times New Roman" panose="02020603050405020304" pitchFamily="18" charset="0"/>
              </a:rPr>
              <a:t>Stucture</a:t>
            </a:r>
            <a:r>
              <a:rPr lang="en-US" sz="2400" dirty="0">
                <a:latin typeface="Times New Roman" panose="02020603050405020304" pitchFamily="18" charset="0"/>
                <a:cs typeface="Times New Roman" panose="02020603050405020304" pitchFamily="18" charset="0"/>
              </a:rPr>
              <a:t> prediction</a:t>
            </a:r>
          </a:p>
          <a:p>
            <a:r>
              <a:rPr lang="en-US" sz="2400" dirty="0">
                <a:latin typeface="Times New Roman" panose="02020603050405020304" pitchFamily="18" charset="0"/>
                <a:cs typeface="Times New Roman" panose="02020603050405020304" pitchFamily="18" charset="0"/>
              </a:rPr>
              <a:t>Step 5 : Refinement and energy minimization</a:t>
            </a:r>
          </a:p>
          <a:p>
            <a:r>
              <a:rPr lang="en-US" sz="2400" dirty="0">
                <a:latin typeface="Times New Roman" panose="02020603050405020304" pitchFamily="18" charset="0"/>
                <a:cs typeface="Times New Roman" panose="02020603050405020304" pitchFamily="18" charset="0"/>
              </a:rPr>
              <a:t>Step 6 : Evaluation and validation</a:t>
            </a:r>
          </a:p>
        </p:txBody>
      </p:sp>
      <p:sp>
        <p:nvSpPr>
          <p:cNvPr id="4" name="Date Placeholder 3">
            <a:extLst>
              <a:ext uri="{FF2B5EF4-FFF2-40B4-BE49-F238E27FC236}">
                <a16:creationId xmlns:a16="http://schemas.microsoft.com/office/drawing/2014/main" xmlns="" id="{8968F1E3-DAD3-EAC7-8A74-03BD44A37229}"/>
              </a:ext>
            </a:extLst>
          </p:cNvPr>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a:extLst>
              <a:ext uri="{FF2B5EF4-FFF2-40B4-BE49-F238E27FC236}">
                <a16:creationId xmlns:a16="http://schemas.microsoft.com/office/drawing/2014/main" xmlns="" id="{EF307EE4-FC15-4ED5-5B4B-92257C882F1F}"/>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3A275504-BA02-2388-3467-6E786AFBFA50}"/>
              </a:ext>
            </a:extLst>
          </p:cNvPr>
          <p:cNvSpPr>
            <a:spLocks noGrp="1"/>
          </p:cNvSpPr>
          <p:nvPr>
            <p:ph type="sldNum" sz="quarter" idx="12"/>
          </p:nvPr>
        </p:nvSpPr>
        <p:spPr/>
        <p:txBody>
          <a:bodyPr/>
          <a:lstStyle/>
          <a:p>
            <a:fld id="{C1FF6DA9-008F-8B48-92A6-B652298478BF}" type="slidenum">
              <a:rPr lang="en-US" smtClean="0"/>
              <a:t>8</a:t>
            </a:fld>
            <a:endParaRPr lang="en-US"/>
          </a:p>
        </p:txBody>
      </p:sp>
    </p:spTree>
    <p:extLst>
      <p:ext uri="{BB962C8B-B14F-4D97-AF65-F5344CB8AC3E}">
        <p14:creationId xmlns:p14="http://schemas.microsoft.com/office/powerpoint/2010/main" val="1748684228"/>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58240-6BAF-C9C7-C3B1-DAEF469AF33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PERFORMANCE METRICS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DC945DA-1F7B-4A11-6910-62B7A64F989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Structural accuracy metrics</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Measures how well the predicted structure aligns with the true structure based on different distance threshold</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Computational efficiency metrics</a:t>
            </a:r>
          </a:p>
          <a:p>
            <a:pPr lvl="1">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Measures how fast the model predicts structure</a:t>
            </a:r>
          </a:p>
          <a:p>
            <a:pPr lvl="1">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Qualitative evaluation metrics</a:t>
            </a:r>
          </a:p>
          <a:p>
            <a:pPr lvl="1">
              <a:buFont typeface="Courier New" panose="02070309020205020404" pitchFamily="49" charset="0"/>
              <a:buChar char="o"/>
            </a:pPr>
            <a:r>
              <a:rPr lang="en-IN" sz="1600" dirty="0">
                <a:latin typeface="Times New Roman" panose="02020603050405020304" pitchFamily="18" charset="0"/>
                <a:cs typeface="Times New Roman" panose="02020603050405020304" pitchFamily="18" charset="0"/>
              </a:rPr>
              <a:t>Ensures predicted structure obey physical and chemical constraints</a:t>
            </a:r>
          </a:p>
        </p:txBody>
      </p:sp>
      <p:sp>
        <p:nvSpPr>
          <p:cNvPr id="4" name="Date Placeholder 3">
            <a:extLst>
              <a:ext uri="{FF2B5EF4-FFF2-40B4-BE49-F238E27FC236}">
                <a16:creationId xmlns:a16="http://schemas.microsoft.com/office/drawing/2014/main" xmlns="" id="{FC12EA1B-C75E-82A3-645A-911BBFED7DF6}"/>
              </a:ext>
            </a:extLst>
          </p:cNvPr>
          <p:cNvSpPr>
            <a:spLocks noGrp="1"/>
          </p:cNvSpPr>
          <p:nvPr>
            <p:ph type="dt" sz="half" idx="10"/>
          </p:nvPr>
        </p:nvSpPr>
        <p:spPr/>
        <p:txBody>
          <a:bodyPr/>
          <a:lstStyle/>
          <a:p>
            <a:fld id="{2A78DC09-5A6F-4A43-A4DD-81B07C605B99}" type="datetime1">
              <a:rPr lang="en-US" smtClean="0"/>
              <a:t>5/24/2025</a:t>
            </a:fld>
            <a:endParaRPr lang="en-US"/>
          </a:p>
        </p:txBody>
      </p:sp>
      <p:sp>
        <p:nvSpPr>
          <p:cNvPr id="5" name="Footer Placeholder 4">
            <a:extLst>
              <a:ext uri="{FF2B5EF4-FFF2-40B4-BE49-F238E27FC236}">
                <a16:creationId xmlns:a16="http://schemas.microsoft.com/office/drawing/2014/main" xmlns="" id="{73B352AA-5DF3-D928-4436-DB8929DC5BF7}"/>
              </a:ext>
            </a:extLst>
          </p:cNvPr>
          <p:cNvSpPr>
            <a:spLocks noGrp="1"/>
          </p:cNvSpPr>
          <p:nvPr>
            <p:ph type="ftr" sz="quarter" idx="11"/>
          </p:nvPr>
        </p:nvSpPr>
        <p:spPr/>
        <p:txBody>
          <a:bodyPr/>
          <a:lstStyle/>
          <a:p>
            <a:r>
              <a:rPr lang="en-US"/>
              <a:t>PAAVAI COLLEGE OF ENGINEERING</a:t>
            </a:r>
          </a:p>
        </p:txBody>
      </p:sp>
      <p:sp>
        <p:nvSpPr>
          <p:cNvPr id="6" name="Slide Number Placeholder 5">
            <a:extLst>
              <a:ext uri="{FF2B5EF4-FFF2-40B4-BE49-F238E27FC236}">
                <a16:creationId xmlns:a16="http://schemas.microsoft.com/office/drawing/2014/main" xmlns="" id="{BF88451C-6A1D-4EDF-093E-D30CC9C41286}"/>
              </a:ext>
            </a:extLst>
          </p:cNvPr>
          <p:cNvSpPr>
            <a:spLocks noGrp="1"/>
          </p:cNvSpPr>
          <p:nvPr>
            <p:ph type="sldNum" sz="quarter" idx="12"/>
          </p:nvPr>
        </p:nvSpPr>
        <p:spPr/>
        <p:txBody>
          <a:bodyPr/>
          <a:lstStyle/>
          <a:p>
            <a:fld id="{C1FF6DA9-008F-8B48-92A6-B652298478BF}" type="slidenum">
              <a:rPr lang="en-US" smtClean="0"/>
              <a:t>9</a:t>
            </a:fld>
            <a:endParaRPr lang="en-US"/>
          </a:p>
        </p:txBody>
      </p:sp>
    </p:spTree>
    <p:extLst>
      <p:ext uri="{BB962C8B-B14F-4D97-AF65-F5344CB8AC3E}">
        <p14:creationId xmlns:p14="http://schemas.microsoft.com/office/powerpoint/2010/main" val="3164908506"/>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788</Words>
  <Application>Microsoft Office PowerPoint</Application>
  <PresentationFormat>On-screen Show (4:3)</PresentationFormat>
  <Paragraphs>116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AI-DRIVEN PROTEIN STRUCTURE PREDICTION USING GRAPH NEURAL NETWORKS(GNNs)</vt:lpstr>
      <vt:lpstr>ABSTRACT</vt:lpstr>
      <vt:lpstr>LITERATURE REVIEW</vt:lpstr>
      <vt:lpstr>PREDICTION PIPELINE</vt:lpstr>
      <vt:lpstr>PROBLEM DEFINITION</vt:lpstr>
      <vt:lpstr>PROPOSED SYSTEM</vt:lpstr>
      <vt:lpstr>SYSTEM ARCHITECTURE</vt:lpstr>
      <vt:lpstr>ALGORITHMS</vt:lpstr>
      <vt:lpstr>PERFORMANCE METRICS</vt:lpstr>
      <vt:lpstr>MODULES</vt:lpstr>
      <vt:lpstr>REFERENENCES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PROTEIN STRUCTURE PREDICTION USING GRAPH NEURAL NETWORKS(GNNs)</dc:title>
  <dc:creator>Shalini</dc:creator>
  <dc:description>generated using python-pptx</dc:description>
  <cp:lastModifiedBy>User</cp:lastModifiedBy>
  <cp:revision>25</cp:revision>
  <dcterms:created xsi:type="dcterms:W3CDTF">2013-01-27T09:14:16Z</dcterms:created>
  <dcterms:modified xsi:type="dcterms:W3CDTF">2025-05-24T05:24:44Z</dcterms:modified>
</cp:coreProperties>
</file>