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67" r:id="rId10"/>
    <p:sldId id="268" r:id="rId11"/>
    <p:sldId id="269"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4" d="100"/>
          <a:sy n="64" d="100"/>
        </p:scale>
        <p:origin x="97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jeevan-rp/employee-salary-prediction"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eevan-rp/employee-salary-prediction" TargetMode="External"/><Relationship Id="rId2" Type="http://schemas.openxmlformats.org/officeDocument/2006/relationships/hyperlink" Target="https://archive.ics.uci.edu/ml/datasets/adul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14172" y="4886169"/>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Jeevan R P</a:t>
            </a:r>
          </a:p>
          <a:p>
            <a:r>
              <a:rPr lang="en-US" sz="2000" b="1" dirty="0">
                <a:solidFill>
                  <a:schemeClr val="accent1">
                    <a:lumMod val="75000"/>
                  </a:schemeClr>
                </a:solidFill>
                <a:latin typeface="Arial"/>
                <a:cs typeface="Arial"/>
              </a:rPr>
              <a:t>Achariya College of Engineering Technology</a:t>
            </a:r>
          </a:p>
          <a:p>
            <a:r>
              <a:rPr lang="en-US" sz="2000" b="1" dirty="0">
                <a:solidFill>
                  <a:schemeClr val="accent1">
                    <a:lumMod val="75000"/>
                  </a:schemeClr>
                </a:solidFill>
                <a:latin typeface="Arial"/>
                <a:cs typeface="Arial"/>
              </a:rPr>
              <a:t>Department of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Future Scope</a:t>
            </a:r>
            <a:endParaRPr lang="en-US" dirty="0">
              <a:latin typeface="Arial"/>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a:solidFill>
                  <a:schemeClr val="tx1"/>
                </a:solidFill>
              </a:rPr>
              <a:t>This project aims to build an AI model to predict employee salaries.</a:t>
            </a:r>
            <a:br>
              <a:rPr lang="en-US" sz="2000" dirty="0">
                <a:solidFill>
                  <a:schemeClr val="tx1"/>
                </a:solidFill>
              </a:rPr>
            </a:br>
            <a:r>
              <a:rPr lang="en-US" sz="2000" dirty="0">
                <a:solidFill>
                  <a:schemeClr val="tx1"/>
                </a:solidFill>
              </a:rPr>
              <a:t>It uses data like job role, experience, education, and location.</a:t>
            </a:r>
            <a:br>
              <a:rPr lang="en-US" sz="2000" dirty="0">
                <a:solidFill>
                  <a:schemeClr val="tx1"/>
                </a:solidFill>
              </a:rPr>
            </a:br>
            <a:r>
              <a:rPr lang="en-US" sz="2000" dirty="0">
                <a:solidFill>
                  <a:schemeClr val="tx1"/>
                </a:solidFill>
              </a:rPr>
              <a:t>The goal is to help companies offer fair and accurate pay.</a:t>
            </a:r>
            <a:br>
              <a:rPr lang="en-US" sz="2000" dirty="0">
                <a:solidFill>
                  <a:schemeClr val="tx1"/>
                </a:solidFill>
              </a:rPr>
            </a:br>
            <a:r>
              <a:rPr lang="en-US" sz="2000" dirty="0">
                <a:solidFill>
                  <a:schemeClr val="tx1"/>
                </a:solidFill>
              </a:rPr>
              <a:t>It supports better HR decisions and reduces salary gaps.</a:t>
            </a:r>
            <a:br>
              <a:rPr lang="en-US" sz="2000" dirty="0">
                <a:solidFill>
                  <a:schemeClr val="tx1"/>
                </a:solidFill>
              </a:rPr>
            </a:br>
            <a:r>
              <a:rPr lang="en-US" sz="2000" dirty="0">
                <a:solidFill>
                  <a:schemeClr val="tx1"/>
                </a:solidFill>
              </a:rPr>
              <a:t>The model learns from past employee salary records.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numCol="2">
            <a:normAutofit/>
          </a:bodyPr>
          <a:lstStyle/>
          <a:p>
            <a:r>
              <a:rPr lang="en-IN" b="1" dirty="0">
                <a:solidFill>
                  <a:schemeClr val="tx1"/>
                </a:solidFill>
              </a:rPr>
              <a:t>System Requirements</a:t>
            </a:r>
          </a:p>
          <a:p>
            <a:pPr marL="0" indent="0">
              <a:buNone/>
            </a:pPr>
            <a:r>
              <a:rPr lang="en-IN" sz="1600" b="1" dirty="0">
                <a:solidFill>
                  <a:schemeClr val="tx1"/>
                </a:solidFill>
              </a:rPr>
              <a:t>Hardware</a:t>
            </a:r>
            <a:r>
              <a:rPr lang="en-IN" b="1" dirty="0">
                <a:solidFill>
                  <a:schemeClr val="tx1"/>
                </a:solidFill>
              </a:rPr>
              <a:t>:</a:t>
            </a:r>
            <a:endParaRPr lang="en-IN" dirty="0">
              <a:solidFill>
                <a:schemeClr val="tx1"/>
              </a:solidFill>
            </a:endParaRPr>
          </a:p>
          <a:p>
            <a:pPr marL="742950" lvl="1" indent="-285750">
              <a:buFont typeface="Arial" panose="020B0604020202020204" pitchFamily="34" charset="0"/>
              <a:buChar char="•"/>
            </a:pPr>
            <a:r>
              <a:rPr lang="en-IN" dirty="0">
                <a:solidFill>
                  <a:schemeClr val="tx1"/>
                </a:solidFill>
              </a:rPr>
              <a:t>At least 4GB RAM (8GB is better)</a:t>
            </a:r>
          </a:p>
          <a:p>
            <a:pPr marL="742950" lvl="1" indent="-285750">
              <a:buFont typeface="Arial" panose="020B0604020202020204" pitchFamily="34" charset="0"/>
              <a:buChar char="•"/>
            </a:pPr>
            <a:r>
              <a:rPr lang="en-IN" dirty="0">
                <a:solidFill>
                  <a:schemeClr val="tx1"/>
                </a:solidFill>
              </a:rPr>
              <a:t>A good processor (CPU or GPU)</a:t>
            </a:r>
          </a:p>
          <a:p>
            <a:pPr marL="742950" lvl="1" indent="-285750">
              <a:buFont typeface="Arial" panose="020B0604020202020204" pitchFamily="34" charset="0"/>
              <a:buChar char="•"/>
            </a:pPr>
            <a:r>
              <a:rPr lang="en-IN" dirty="0">
                <a:solidFill>
                  <a:schemeClr val="tx1"/>
                </a:solidFill>
              </a:rPr>
              <a:t>Some free storage space (around 10GB)</a:t>
            </a:r>
          </a:p>
          <a:p>
            <a:pPr marL="0" indent="0">
              <a:buNone/>
            </a:pPr>
            <a:r>
              <a:rPr lang="en-IN" sz="1600" b="1" dirty="0">
                <a:solidFill>
                  <a:schemeClr val="tx1"/>
                </a:solidFill>
              </a:rPr>
              <a:t>Software:</a:t>
            </a:r>
            <a:endParaRPr lang="en-IN" sz="1600" dirty="0">
              <a:solidFill>
                <a:schemeClr val="tx1"/>
              </a:solidFill>
            </a:endParaRPr>
          </a:p>
          <a:p>
            <a:pPr marL="742950" lvl="1" indent="-285750">
              <a:buFont typeface="Arial" panose="020B0604020202020204" pitchFamily="34" charset="0"/>
              <a:buChar char="•"/>
            </a:pPr>
            <a:r>
              <a:rPr lang="en-IN" dirty="0">
                <a:solidFill>
                  <a:schemeClr val="tx1"/>
                </a:solidFill>
              </a:rPr>
              <a:t>Any OS (Windows, Linux, or macOS)</a:t>
            </a:r>
          </a:p>
          <a:p>
            <a:pPr marL="742950" lvl="1" indent="-285750">
              <a:buFont typeface="Arial" panose="020B0604020202020204" pitchFamily="34" charset="0"/>
              <a:buChar char="•"/>
            </a:pPr>
            <a:r>
              <a:rPr lang="en-IN" dirty="0">
                <a:solidFill>
                  <a:schemeClr val="tx1"/>
                </a:solidFill>
              </a:rPr>
              <a:t>Python 3.7 or higher</a:t>
            </a:r>
          </a:p>
          <a:p>
            <a:pPr marL="742950" lvl="1" indent="-285750">
              <a:buFont typeface="Arial" panose="020B0604020202020204" pitchFamily="34" charset="0"/>
              <a:buChar char="•"/>
            </a:pPr>
            <a:r>
              <a:rPr lang="en-IN" dirty="0" err="1">
                <a:solidFill>
                  <a:schemeClr val="tx1"/>
                </a:solidFill>
              </a:rPr>
              <a:t>Jupyter</a:t>
            </a:r>
            <a:r>
              <a:rPr lang="en-IN" dirty="0">
                <a:solidFill>
                  <a:schemeClr val="tx1"/>
                </a:solidFill>
              </a:rPr>
              <a:t> Notebook or any Python editor</a:t>
            </a:r>
          </a:p>
          <a:p>
            <a:pPr marL="742950" lvl="1" indent="-285750">
              <a:buFont typeface="Arial" panose="020B0604020202020204" pitchFamily="34" charset="0"/>
              <a:buChar char="•"/>
            </a:pPr>
            <a:endParaRPr lang="en-IN"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Libraries Needed</a:t>
            </a: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1400" b="0" i="0" u="none" strike="noStrike" cap="none" normalizeH="0" baseline="0" dirty="0">
                <a:ln>
                  <a:noFill/>
                </a:ln>
                <a:solidFill>
                  <a:schemeClr val="tx1"/>
                </a:solidFill>
                <a:effectLst/>
                <a:latin typeface="Arial Unicode MS"/>
              </a:rPr>
              <a:t> Pandas</a:t>
            </a:r>
            <a:r>
              <a:rPr kumimoji="0" lang="en-US" altLang="en-US" sz="1400" b="0" i="0" u="none" strike="noStrike" cap="none" normalizeH="0" baseline="0" dirty="0">
                <a:ln>
                  <a:noFill/>
                </a:ln>
                <a:solidFill>
                  <a:schemeClr val="tx1"/>
                </a:solidFill>
                <a:effectLst/>
              </a:rPr>
              <a:t> – to handle data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Numpy</a:t>
            </a:r>
            <a:r>
              <a:rPr kumimoji="0" lang="en-US" altLang="en-US" sz="1400" b="0" i="0" u="none" strike="noStrike" cap="none" normalizeH="0" baseline="0" dirty="0">
                <a:ln>
                  <a:noFill/>
                </a:ln>
                <a:solidFill>
                  <a:schemeClr val="tx1"/>
                </a:solidFill>
                <a:effectLst/>
              </a:rPr>
              <a:t> – for calculations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1400" b="0" i="0" u="none" strike="noStrike" cap="none" normalizeH="0" baseline="0" dirty="0">
                <a:ln>
                  <a:noFill/>
                </a:ln>
                <a:solidFill>
                  <a:schemeClr val="tx1"/>
                </a:solidFill>
                <a:effectLst/>
                <a:latin typeface="Arial Unicode MS"/>
              </a:rPr>
              <a:t> Matplotlib</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seaborn</a:t>
            </a:r>
            <a:r>
              <a:rPr kumimoji="0" lang="en-US" altLang="en-US" sz="1400" b="0" i="0" u="none" strike="noStrike" cap="none" normalizeH="0" baseline="0" dirty="0">
                <a:ln>
                  <a:noFill/>
                </a:ln>
                <a:solidFill>
                  <a:schemeClr val="tx1"/>
                </a:solidFill>
                <a:effectLst/>
              </a:rPr>
              <a:t> – for graphs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1400" b="0" i="0" u="none" strike="noStrike" cap="none" normalizeH="0" baseline="0" dirty="0">
                <a:ln>
                  <a:noFill/>
                </a:ln>
                <a:solidFill>
                  <a:schemeClr val="tx1"/>
                </a:solidFill>
                <a:effectLst/>
                <a:latin typeface="Arial Unicode MS"/>
              </a:rPr>
              <a:t> Scikit-learn</a:t>
            </a:r>
            <a:r>
              <a:rPr kumimoji="0" lang="en-US" altLang="en-US" sz="1400" b="0" i="0" u="none" strike="noStrike" cap="none" normalizeH="0" baseline="0" dirty="0">
                <a:ln>
                  <a:noFill/>
                </a:ln>
                <a:solidFill>
                  <a:schemeClr val="tx1"/>
                </a:solidFill>
                <a:effectLst/>
              </a:rPr>
              <a:t> – to build and test the model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SzTx/>
              <a:buFontTx/>
              <a:buChar char="•"/>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Joblib</a:t>
            </a:r>
            <a:r>
              <a:rPr kumimoji="0" lang="en-US" altLang="en-US" sz="1400" b="0" i="0" u="none" strike="noStrike" cap="none" normalizeH="0" baseline="0" dirty="0">
                <a:ln>
                  <a:noFill/>
                </a:ln>
                <a:solidFill>
                  <a:schemeClr val="tx1"/>
                </a:solidFill>
                <a:effectLst/>
              </a:rPr>
              <a:t> – to save the model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numCol="2">
            <a:normAutofit/>
          </a:bodyPr>
          <a:lstStyle/>
          <a:p>
            <a:pPr marL="0" indent="0">
              <a:buNone/>
            </a:pPr>
            <a:endParaRPr lang="en-US" b="1" dirty="0"/>
          </a:p>
          <a:p>
            <a:pPr>
              <a:buFont typeface="+mj-lt"/>
              <a:buAutoNum type="arabicPeriod"/>
            </a:pPr>
            <a:r>
              <a:rPr lang="en-US" b="1" dirty="0">
                <a:solidFill>
                  <a:schemeClr val="tx1"/>
                </a:solidFill>
              </a:rPr>
              <a:t>Get the Data</a:t>
            </a:r>
            <a:endParaRPr lang="en-US" dirty="0">
              <a:solidFill>
                <a:schemeClr val="tx1"/>
              </a:solidFill>
            </a:endParaRPr>
          </a:p>
          <a:p>
            <a:pPr marL="742950" lvl="1" indent="-285750"/>
            <a:r>
              <a:rPr lang="en-US" sz="1600" dirty="0">
                <a:solidFill>
                  <a:schemeClr val="tx1"/>
                </a:solidFill>
              </a:rPr>
              <a:t>Use a dataset with details like job, experience,</a:t>
            </a:r>
          </a:p>
          <a:p>
            <a:pPr marL="742950" lvl="1" indent="-285750"/>
            <a:r>
              <a:rPr lang="en-US" sz="1600" dirty="0">
                <a:solidFill>
                  <a:schemeClr val="tx1"/>
                </a:solidFill>
              </a:rPr>
              <a:t> education, and salary.</a:t>
            </a:r>
          </a:p>
          <a:p>
            <a:pPr>
              <a:buFont typeface="+mj-lt"/>
              <a:buAutoNum type="arabicPeriod"/>
            </a:pPr>
            <a:r>
              <a:rPr lang="en-US" b="1" dirty="0">
                <a:solidFill>
                  <a:schemeClr val="tx1"/>
                </a:solidFill>
              </a:rPr>
              <a:t>Clean the Data</a:t>
            </a:r>
            <a:endParaRPr lang="en-US" dirty="0">
              <a:solidFill>
                <a:schemeClr val="tx1"/>
              </a:solidFill>
            </a:endParaRPr>
          </a:p>
          <a:p>
            <a:pPr marL="742950" lvl="1" indent="-285750"/>
            <a:r>
              <a:rPr lang="en-US" sz="1600" dirty="0">
                <a:solidFill>
                  <a:schemeClr val="tx1"/>
                </a:solidFill>
              </a:rPr>
              <a:t>Remove missing or wrong data.</a:t>
            </a:r>
          </a:p>
          <a:p>
            <a:pPr marL="742950" lvl="1" indent="-285750"/>
            <a:r>
              <a:rPr lang="en-US" sz="1600" dirty="0">
                <a:solidFill>
                  <a:schemeClr val="tx1"/>
                </a:solidFill>
              </a:rPr>
              <a:t>Change text to numbers where needed.</a:t>
            </a:r>
          </a:p>
          <a:p>
            <a:pPr>
              <a:buFont typeface="+mj-lt"/>
              <a:buAutoNum type="arabicPeriod"/>
            </a:pPr>
            <a:r>
              <a:rPr lang="en-US" b="1" dirty="0">
                <a:solidFill>
                  <a:schemeClr val="tx1"/>
                </a:solidFill>
              </a:rPr>
              <a:t>Split the Data</a:t>
            </a:r>
            <a:endParaRPr lang="en-US" dirty="0">
              <a:solidFill>
                <a:schemeClr val="tx1"/>
              </a:solidFill>
            </a:endParaRPr>
          </a:p>
          <a:p>
            <a:pPr marL="742950" lvl="1" indent="-285750"/>
            <a:r>
              <a:rPr lang="en-US" sz="1600" dirty="0">
                <a:solidFill>
                  <a:schemeClr val="tx1"/>
                </a:solidFill>
              </a:rPr>
              <a:t>Divide into two parts: one for training, one for testing.</a:t>
            </a:r>
          </a:p>
          <a:p>
            <a:pPr>
              <a:buFont typeface="+mj-lt"/>
              <a:buAutoNum type="arabicPeriod"/>
            </a:pPr>
            <a:r>
              <a:rPr lang="en-US" b="1" dirty="0">
                <a:solidFill>
                  <a:schemeClr val="tx1"/>
                </a:solidFill>
              </a:rPr>
              <a:t>Train the Model</a:t>
            </a:r>
            <a:endParaRPr lang="en-US" dirty="0">
              <a:solidFill>
                <a:schemeClr val="tx1"/>
              </a:solidFill>
            </a:endParaRPr>
          </a:p>
          <a:p>
            <a:pPr marL="742950" lvl="1" indent="-285750"/>
            <a:r>
              <a:rPr lang="en-US" sz="1600" dirty="0">
                <a:solidFill>
                  <a:schemeClr val="tx1"/>
                </a:solidFill>
              </a:rPr>
              <a:t>Use a machine learning algorithm to learn from the data.</a:t>
            </a:r>
          </a:p>
          <a:p>
            <a:pPr marL="457200" lvl="1" indent="0">
              <a:buNone/>
            </a:pPr>
            <a:endParaRPr lang="en-US" sz="1600" dirty="0">
              <a:solidFill>
                <a:schemeClr val="tx1"/>
              </a:solidFill>
            </a:endParaRPr>
          </a:p>
          <a:p>
            <a:pPr>
              <a:buFont typeface="+mj-lt"/>
              <a:buAutoNum type="arabicPeriod"/>
            </a:pPr>
            <a:r>
              <a:rPr lang="en-US" b="1" dirty="0">
                <a:solidFill>
                  <a:schemeClr val="tx1"/>
                </a:solidFill>
              </a:rPr>
              <a:t>Test the Model</a:t>
            </a:r>
            <a:endParaRPr lang="en-US" dirty="0">
              <a:solidFill>
                <a:schemeClr val="tx1"/>
              </a:solidFill>
            </a:endParaRPr>
          </a:p>
          <a:p>
            <a:pPr marL="742950" lvl="1" indent="-285750"/>
            <a:r>
              <a:rPr lang="en-US" sz="1600" dirty="0">
                <a:solidFill>
                  <a:schemeClr val="tx1"/>
                </a:solidFill>
              </a:rPr>
              <a:t>Check how well it predicts salaries using the test data</a:t>
            </a:r>
            <a:r>
              <a:rPr lang="en-US" sz="1500" dirty="0">
                <a:solidFill>
                  <a:schemeClr val="tx1"/>
                </a:solidFill>
              </a:rPr>
              <a:t>.</a:t>
            </a:r>
          </a:p>
          <a:p>
            <a:pPr>
              <a:buFont typeface="+mj-lt"/>
              <a:buAutoNum type="arabicPeriod"/>
            </a:pPr>
            <a:r>
              <a:rPr lang="en-US" b="1" dirty="0">
                <a:solidFill>
                  <a:schemeClr val="tx1"/>
                </a:solidFill>
              </a:rPr>
              <a:t>Improve the Model</a:t>
            </a:r>
            <a:endParaRPr lang="en-US" dirty="0">
              <a:solidFill>
                <a:schemeClr val="tx1"/>
              </a:solidFill>
            </a:endParaRPr>
          </a:p>
          <a:p>
            <a:pPr marL="742950" lvl="1" indent="-285750"/>
            <a:r>
              <a:rPr lang="en-US" sz="1600" dirty="0">
                <a:solidFill>
                  <a:schemeClr val="tx1"/>
                </a:solidFill>
              </a:rPr>
              <a:t>Try other methods or settings to get better results.</a:t>
            </a:r>
          </a:p>
          <a:p>
            <a:pPr>
              <a:buFont typeface="+mj-lt"/>
              <a:buAutoNum type="arabicPeriod"/>
            </a:pPr>
            <a:r>
              <a:rPr lang="en-US" b="1" dirty="0">
                <a:solidFill>
                  <a:schemeClr val="tx1"/>
                </a:solidFill>
              </a:rPr>
              <a:t>Save and Use the Model</a:t>
            </a:r>
            <a:endParaRPr lang="en-US" dirty="0">
              <a:solidFill>
                <a:schemeClr val="tx1"/>
              </a:solidFill>
            </a:endParaRPr>
          </a:p>
          <a:p>
            <a:pPr marL="742950" lvl="1" indent="-285750"/>
            <a:r>
              <a:rPr lang="en-US" sz="1600" dirty="0">
                <a:solidFill>
                  <a:schemeClr val="tx1"/>
                </a:solidFill>
              </a:rPr>
              <a:t>Save the model and create a simple tool to predict new salaries</a:t>
            </a:r>
            <a:r>
              <a:rPr lang="en-US" sz="1800" dirty="0">
                <a:solidFill>
                  <a:schemeClr val="tx1"/>
                </a:solidFill>
              </a:rPr>
              <a:t>.</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E8319A7-24AB-D9DB-FE8C-5C3F83105A91}"/>
              </a:ext>
            </a:extLst>
          </p:cNvPr>
          <p:cNvPicPr>
            <a:picLocks noGrp="1" noChangeAspect="1"/>
          </p:cNvPicPr>
          <p:nvPr>
            <p:ph idx="1"/>
          </p:nvPr>
        </p:nvPicPr>
        <p:blipFill>
          <a:blip r:embed="rId2"/>
          <a:stretch>
            <a:fillRect/>
          </a:stretch>
        </p:blipFill>
        <p:spPr>
          <a:xfrm>
            <a:off x="7427336" y="1232452"/>
            <a:ext cx="4183472" cy="1943401"/>
          </a:xfrm>
        </p:spPr>
      </p:pic>
      <p:pic>
        <p:nvPicPr>
          <p:cNvPr id="7" name="Picture 6">
            <a:extLst>
              <a:ext uri="{FF2B5EF4-FFF2-40B4-BE49-F238E27FC236}">
                <a16:creationId xmlns:a16="http://schemas.microsoft.com/office/drawing/2014/main" id="{CB59E009-05BB-D404-8986-ABB9B9F6957F}"/>
              </a:ext>
            </a:extLst>
          </p:cNvPr>
          <p:cNvPicPr>
            <a:picLocks noChangeAspect="1"/>
          </p:cNvPicPr>
          <p:nvPr/>
        </p:nvPicPr>
        <p:blipFill>
          <a:blip r:embed="rId3"/>
          <a:stretch>
            <a:fillRect/>
          </a:stretch>
        </p:blipFill>
        <p:spPr>
          <a:xfrm>
            <a:off x="7486319" y="3919268"/>
            <a:ext cx="4398482" cy="2477784"/>
          </a:xfrm>
          <a:prstGeom prst="rect">
            <a:avLst/>
          </a:prstGeom>
        </p:spPr>
      </p:pic>
      <p:pic>
        <p:nvPicPr>
          <p:cNvPr id="9" name="Picture 8">
            <a:extLst>
              <a:ext uri="{FF2B5EF4-FFF2-40B4-BE49-F238E27FC236}">
                <a16:creationId xmlns:a16="http://schemas.microsoft.com/office/drawing/2014/main" id="{087F3965-AF75-AE81-924E-087019A90E98}"/>
              </a:ext>
            </a:extLst>
          </p:cNvPr>
          <p:cNvPicPr>
            <a:picLocks noChangeAspect="1"/>
          </p:cNvPicPr>
          <p:nvPr/>
        </p:nvPicPr>
        <p:blipFill>
          <a:blip r:embed="rId4"/>
          <a:stretch>
            <a:fillRect/>
          </a:stretch>
        </p:blipFill>
        <p:spPr>
          <a:xfrm>
            <a:off x="968981" y="2204152"/>
            <a:ext cx="4398482" cy="4306847"/>
          </a:xfrm>
          <a:prstGeom prst="rect">
            <a:avLst/>
          </a:prstGeom>
        </p:spPr>
      </p:pic>
      <p:sp>
        <p:nvSpPr>
          <p:cNvPr id="10" name="TextBox 9">
            <a:extLst>
              <a:ext uri="{FF2B5EF4-FFF2-40B4-BE49-F238E27FC236}">
                <a16:creationId xmlns:a16="http://schemas.microsoft.com/office/drawing/2014/main" id="{DC26B09B-B7C0-4DC9-BD92-DA560940480B}"/>
              </a:ext>
            </a:extLst>
          </p:cNvPr>
          <p:cNvSpPr txBox="1"/>
          <p:nvPr/>
        </p:nvSpPr>
        <p:spPr>
          <a:xfrm>
            <a:off x="374753" y="1460737"/>
            <a:ext cx="8124669" cy="923330"/>
          </a:xfrm>
          <a:prstGeom prst="rect">
            <a:avLst/>
          </a:prstGeom>
          <a:noFill/>
        </p:spPr>
        <p:txBody>
          <a:bodyPr wrap="square" rtlCol="0">
            <a:spAutoFit/>
          </a:bodyPr>
          <a:lstStyle/>
          <a:p>
            <a:r>
              <a:rPr lang="en-IN" b="1" dirty="0">
                <a:solidFill>
                  <a:schemeClr val="accent1"/>
                </a:solidFill>
              </a:rPr>
              <a:t>GitHub Repo Link: </a:t>
            </a:r>
          </a:p>
          <a:p>
            <a:r>
              <a:rPr lang="en-IN" dirty="0">
                <a:hlinkClick r:id="rId5"/>
              </a:rPr>
              <a:t>https://github.com/jeevan-rp/employee-salary-prediction</a:t>
            </a:r>
            <a:endParaRPr lang="en-IN" dirty="0"/>
          </a:p>
          <a:p>
            <a:endParaRPr lang="en-IN"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2338"/>
            <a:ext cx="11029615" cy="4673324"/>
          </a:xfrm>
        </p:spPr>
        <p:txBody>
          <a:bodyPr>
            <a:normAutofit/>
          </a:bodyPr>
          <a:lstStyle/>
          <a:p>
            <a:r>
              <a:rPr lang="en-US" sz="2000" dirty="0">
                <a:solidFill>
                  <a:schemeClr val="tx1"/>
                </a:solidFill>
              </a:rPr>
              <a:t>The project successfully predicts if an employee earns more than 50K using details like age, education, job role, experience, and hours worked. The model gives accurate results and works well for both single and batch predictions.</a:t>
            </a:r>
          </a:p>
          <a:p>
            <a:r>
              <a:rPr lang="en-US" sz="2000" b="1" dirty="0">
                <a:solidFill>
                  <a:schemeClr val="tx1"/>
                </a:solidFill>
              </a:rPr>
              <a:t>How Well It Works</a:t>
            </a:r>
          </a:p>
          <a:p>
            <a:pPr>
              <a:buFont typeface="Arial" panose="020B0604020202020204" pitchFamily="34" charset="0"/>
              <a:buChar char="•"/>
            </a:pPr>
            <a:r>
              <a:rPr lang="en-US" sz="2000" dirty="0">
                <a:solidFill>
                  <a:schemeClr val="tx1"/>
                </a:solidFill>
              </a:rPr>
              <a:t>The app is easy to use and gives quick results.</a:t>
            </a:r>
          </a:p>
          <a:p>
            <a:pPr>
              <a:buFont typeface="Arial" panose="020B0604020202020204" pitchFamily="34" charset="0"/>
              <a:buChar char="•"/>
            </a:pPr>
            <a:r>
              <a:rPr lang="en-US" sz="2000" dirty="0">
                <a:solidFill>
                  <a:schemeClr val="tx1"/>
                </a:solidFill>
              </a:rPr>
              <a:t>It helps HR teams make better salary decisions.</a:t>
            </a:r>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fUture scope</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US" sz="2000" b="1" dirty="0">
                <a:solidFill>
                  <a:schemeClr val="tx1"/>
                </a:solidFill>
              </a:rPr>
              <a:t>Use a more powerful model for better accuracy.</a:t>
            </a:r>
          </a:p>
          <a:p>
            <a:pPr>
              <a:buFont typeface="Arial" panose="020B0604020202020204" pitchFamily="34" charset="0"/>
              <a:buChar char="•"/>
            </a:pPr>
            <a:r>
              <a:rPr lang="en-US" sz="2000" b="1" dirty="0">
                <a:solidFill>
                  <a:schemeClr val="tx1"/>
                </a:solidFill>
              </a:rPr>
              <a:t>Add more features like location or company type.</a:t>
            </a:r>
          </a:p>
          <a:p>
            <a:pPr>
              <a:buFont typeface="Arial" panose="020B0604020202020204" pitchFamily="34" charset="0"/>
              <a:buChar char="•"/>
            </a:pPr>
            <a:r>
              <a:rPr lang="en-US" sz="2000" b="1" dirty="0">
                <a:solidFill>
                  <a:schemeClr val="tx1"/>
                </a:solidFill>
              </a:rPr>
              <a:t>Show graphs or explain why a prediction was made.</a:t>
            </a:r>
          </a:p>
          <a:p>
            <a:pPr>
              <a:buFont typeface="Arial" panose="020B0604020202020204" pitchFamily="34" charset="0"/>
              <a:buChar char="•"/>
            </a:pPr>
            <a:r>
              <a:rPr lang="en-US" sz="2000" b="1" dirty="0">
                <a:solidFill>
                  <a:schemeClr val="tx1"/>
                </a:solidFill>
              </a:rPr>
              <a:t>Host the app online for public access</a:t>
            </a:r>
            <a:r>
              <a:rPr lang="en-US" sz="2000" dirty="0">
                <a:solidFill>
                  <a:schemeClr val="tx1"/>
                </a:solidFill>
              </a:rPr>
              <a:t>.</a:t>
            </a:r>
          </a:p>
        </p:txBody>
      </p:sp>
    </p:spTree>
    <p:extLst>
      <p:ext uri="{BB962C8B-B14F-4D97-AF65-F5344CB8AC3E}">
        <p14:creationId xmlns:p14="http://schemas.microsoft.com/office/powerpoint/2010/main" val="72895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Rectangle 3">
            <a:extLst>
              <a:ext uri="{FF2B5EF4-FFF2-40B4-BE49-F238E27FC236}">
                <a16:creationId xmlns:a16="http://schemas.microsoft.com/office/drawing/2014/main" id="{89065CED-EDF4-B33D-56C1-F936AF7467BF}"/>
              </a:ext>
            </a:extLst>
          </p:cNvPr>
          <p:cNvSpPr>
            <a:spLocks noGrp="1" noChangeArrowheads="1"/>
          </p:cNvSpPr>
          <p:nvPr>
            <p:ph idx="1"/>
          </p:nvPr>
        </p:nvSpPr>
        <p:spPr bwMode="auto">
          <a:xfrm>
            <a:off x="581192" y="1667882"/>
            <a:ext cx="698069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Dataset Source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UCI Machine Learning Repository – Adult Income Dataset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hlinkClick r:id="rId2"/>
              </a:rPr>
              <a:t>https://archive.ics.uci.edu/ml/datasets/adult</a:t>
            </a:r>
            <a:r>
              <a:rPr kumimoji="0" lang="en-US" altLang="en-US" sz="1800" b="0" i="0" u="none" strike="noStrike" cap="none" normalizeH="0" baseline="0" dirty="0">
                <a:ln>
                  <a:noFill/>
                </a:ln>
                <a:solidFill>
                  <a:schemeClr val="tx1"/>
                </a:solidFill>
                <a:effectLst/>
              </a:rPr>
              <a:t> (as provided by mentor)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Project GitHub Repository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GitHub – Employee Salary Classification Project</a:t>
            </a:r>
            <a:br>
              <a:rPr kumimoji="0" lang="en-US" altLang="en-US" sz="1800" b="0" i="0" u="none" strike="noStrike" cap="none" normalizeH="0" baseline="0" dirty="0">
                <a:ln>
                  <a:noFill/>
                </a:ln>
                <a:solidFill>
                  <a:schemeClr val="tx1"/>
                </a:solidFill>
                <a:effectLst/>
              </a:rPr>
            </a:br>
            <a:r>
              <a:rPr kumimoji="0" lang="en-US" altLang="en-US" sz="1800" b="0" i="1" u="none" strike="noStrike" cap="none" normalizeH="0" baseline="0" dirty="0">
                <a:ln>
                  <a:noFill/>
                </a:ln>
                <a:solidFill>
                  <a:schemeClr val="tx1"/>
                </a:solidFill>
                <a:effectLst/>
                <a:hlinkClick r:id="rId3"/>
              </a:rPr>
              <a:t>https://github.com/jeevan-rp/employee-salary-prediction</a:t>
            </a:r>
            <a:endParaRPr kumimoji="0" lang="en-US" altLang="en-US" sz="1800" b="0" i="1"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511969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480</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Unicode MS</vt:lpstr>
      <vt:lpstr>Calibri</vt:lpstr>
      <vt:lpstr>Calibri Light</vt:lpstr>
      <vt:lpstr>Franklin Gothic Book</vt:lpstr>
      <vt:lpstr>Franklin Gothic Demi</vt:lpstr>
      <vt:lpstr>Wingdings 2</vt:lpstr>
      <vt:lpstr>DividendVTI</vt:lpstr>
      <vt:lpstr>PROJECT TITLE</vt:lpstr>
      <vt:lpstr>OUTLINE</vt:lpstr>
      <vt:lpstr>Problem Statement</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Jeevan R P</cp:lastModifiedBy>
  <cp:revision>38</cp:revision>
  <dcterms:created xsi:type="dcterms:W3CDTF">2021-05-26T16:50:10Z</dcterms:created>
  <dcterms:modified xsi:type="dcterms:W3CDTF">2025-07-22T13:18:48Z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