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97" r:id="rId5"/>
    <p:sldId id="298" r:id="rId6"/>
    <p:sldId id="259" r:id="rId7"/>
    <p:sldId id="260" r:id="rId8"/>
    <p:sldId id="261" r:id="rId9"/>
    <p:sldId id="276" r:id="rId10"/>
    <p:sldId id="262" r:id="rId11"/>
    <p:sldId id="263" r:id="rId12"/>
    <p:sldId id="264" r:id="rId13"/>
    <p:sldId id="265" r:id="rId14"/>
    <p:sldId id="266" r:id="rId15"/>
    <p:sldId id="267" r:id="rId16"/>
    <p:sldId id="268" r:id="rId17"/>
    <p:sldId id="269" r:id="rId18"/>
    <p:sldId id="277" r:id="rId19"/>
    <p:sldId id="270" r:id="rId20"/>
    <p:sldId id="271" r:id="rId21"/>
    <p:sldId id="278" r:id="rId22"/>
    <p:sldId id="279" r:id="rId23"/>
    <p:sldId id="272" r:id="rId24"/>
    <p:sldId id="273" r:id="rId25"/>
    <p:sldId id="274" r:id="rId26"/>
    <p:sldId id="275" r:id="rId27"/>
    <p:sldId id="285" r:id="rId28"/>
    <p:sldId id="280" r:id="rId29"/>
    <p:sldId id="286" r:id="rId30"/>
    <p:sldId id="281" r:id="rId31"/>
    <p:sldId id="282" r:id="rId32"/>
    <p:sldId id="283" r:id="rId33"/>
    <p:sldId id="284" r:id="rId34"/>
    <p:sldId id="294" r:id="rId35"/>
    <p:sldId id="287" r:id="rId36"/>
    <p:sldId id="295" r:id="rId37"/>
    <p:sldId id="288" r:id="rId38"/>
    <p:sldId id="296" r:id="rId39"/>
    <p:sldId id="289" r:id="rId40"/>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21" autoAdjust="0"/>
  </p:normalViewPr>
  <p:slideViewPr>
    <p:cSldViewPr>
      <p:cViewPr>
        <p:scale>
          <a:sx n="63" d="100"/>
          <a:sy n="63" d="100"/>
        </p:scale>
        <p:origin x="-1062" y="36"/>
      </p:cViewPr>
      <p:guideLst>
        <p:guide orient="horz" pos="2160"/>
        <p:guide pos="36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63A96-CBFB-4C25-8475-E50E708BB476}" type="doc">
      <dgm:prSet loTypeId="urn:microsoft.com/office/officeart/2005/8/layout/pyramid1" loCatId="pyramid" qsTypeId="urn:microsoft.com/office/officeart/2005/8/quickstyle/simple1" qsCatId="simple" csTypeId="urn:microsoft.com/office/officeart/2005/8/colors/accent1_2" csCatId="accent1" phldr="1"/>
      <dgm:spPr/>
    </dgm:pt>
    <dgm:pt modelId="{0E9FA03B-7CF1-4102-9B61-55ECEB86BA8E}">
      <dgm:prSet phldrT="[Text]" custT="1"/>
      <dgm:spPr>
        <a:xfrm>
          <a:off x="855133" y="0"/>
          <a:ext cx="855133" cy="479848"/>
        </a:xfrm>
        <a:prstGeom prst="trapezoid">
          <a:avLst>
            <a:gd name="adj" fmla="val 89105"/>
          </a:avLst>
        </a:prstGeom>
        <a:solidFill>
          <a:srgbClr val="4F81BD">
            <a:hueOff val="0"/>
            <a:satOff val="0"/>
            <a:lumOff val="0"/>
            <a:alpha val="30000"/>
          </a:srgbClr>
        </a:solidFill>
        <a:ln w="25400" cap="flat" cmpd="sng" algn="ctr">
          <a:solidFill>
            <a:sysClr val="window" lastClr="FFFFFF">
              <a:hueOff val="0"/>
              <a:satOff val="0"/>
              <a:lumOff val="0"/>
              <a:alphaOff val="0"/>
            </a:sysClr>
          </a:solidFill>
          <a:prstDash val="solid"/>
        </a:ln>
        <a:effectLst/>
      </dgm:spPr>
      <dgm:t>
        <a:bodyPr/>
        <a:lstStyle/>
        <a:p>
          <a:r>
            <a:rPr lang="en-US" sz="2000" dirty="0">
              <a:solidFill>
                <a:sysClr val="windowText" lastClr="000000">
                  <a:hueOff val="0"/>
                  <a:satOff val="0"/>
                  <a:lumOff val="0"/>
                  <a:alphaOff val="0"/>
                </a:sysClr>
              </a:solidFill>
              <a:latin typeface="Times New Roman" pitchFamily="18" charset="0"/>
              <a:ea typeface="+mn-ea"/>
              <a:cs typeface="Times New Roman" pitchFamily="18" charset="0"/>
            </a:rPr>
            <a:t>Top</a:t>
          </a:r>
        </a:p>
        <a:p>
          <a:r>
            <a:rPr lang="en-US" sz="2000" dirty="0">
              <a:solidFill>
                <a:sysClr val="windowText" lastClr="000000">
                  <a:hueOff val="0"/>
                  <a:satOff val="0"/>
                  <a:lumOff val="0"/>
                  <a:alphaOff val="0"/>
                </a:sysClr>
              </a:solidFill>
              <a:latin typeface="Times New Roman" pitchFamily="18" charset="0"/>
              <a:ea typeface="+mn-ea"/>
              <a:cs typeface="Times New Roman" pitchFamily="18" charset="0"/>
            </a:rPr>
            <a:t>Managers</a:t>
          </a:r>
        </a:p>
      </dgm:t>
    </dgm:pt>
    <dgm:pt modelId="{A2153DAB-579F-471D-A819-44678B2D06A3}" type="parTrans" cxnId="{4D021BA1-C06A-4663-979B-19792824287C}">
      <dgm:prSet/>
      <dgm:spPr/>
      <dgm:t>
        <a:bodyPr/>
        <a:lstStyle/>
        <a:p>
          <a:endParaRPr lang="en-US"/>
        </a:p>
      </dgm:t>
    </dgm:pt>
    <dgm:pt modelId="{6B4B0206-B86E-4787-BF37-D1ED3C321FE9}" type="sibTrans" cxnId="{4D021BA1-C06A-4663-979B-19792824287C}">
      <dgm:prSet/>
      <dgm:spPr/>
      <dgm:t>
        <a:bodyPr/>
        <a:lstStyle/>
        <a:p>
          <a:endParaRPr lang="en-US"/>
        </a:p>
      </dgm:t>
    </dgm:pt>
    <dgm:pt modelId="{783DD226-31A2-4375-A9DD-B05DF7AB0999}">
      <dgm:prSet phldrT="[Text]" custT="1"/>
      <dgm:spPr>
        <a:xfrm>
          <a:off x="427566" y="479848"/>
          <a:ext cx="1710266" cy="479848"/>
        </a:xfrm>
        <a:prstGeom prst="trapezoid">
          <a:avLst>
            <a:gd name="adj" fmla="val 89105"/>
          </a:avLst>
        </a:prstGeom>
        <a:solidFill>
          <a:srgbClr val="4F81BD">
            <a:hueOff val="0"/>
            <a:satOff val="0"/>
            <a:lumOff val="0"/>
            <a:alpha val="30000"/>
          </a:srgbClr>
        </a:solidFill>
        <a:ln w="25400" cap="flat" cmpd="sng" algn="ctr">
          <a:solidFill>
            <a:sysClr val="window" lastClr="FFFFFF">
              <a:hueOff val="0"/>
              <a:satOff val="0"/>
              <a:lumOff val="0"/>
              <a:alphaOff val="0"/>
            </a:sysClr>
          </a:solidFill>
          <a:prstDash val="solid"/>
        </a:ln>
        <a:effectLst/>
      </dgm:spPr>
      <dgm:t>
        <a:bodyPr/>
        <a:lstStyle/>
        <a:p>
          <a:r>
            <a:rPr lang="en-US" sz="2000">
              <a:solidFill>
                <a:sysClr val="windowText" lastClr="000000">
                  <a:hueOff val="0"/>
                  <a:satOff val="0"/>
                  <a:lumOff val="0"/>
                  <a:alphaOff val="0"/>
                </a:sysClr>
              </a:solidFill>
              <a:latin typeface="Times New Roman" pitchFamily="18" charset="0"/>
              <a:ea typeface="+mn-ea"/>
              <a:cs typeface="Times New Roman" pitchFamily="18" charset="0"/>
            </a:rPr>
            <a:t>Middle</a:t>
          </a:r>
        </a:p>
        <a:p>
          <a:r>
            <a:rPr lang="en-US" sz="2000">
              <a:solidFill>
                <a:sysClr val="windowText" lastClr="000000">
                  <a:hueOff val="0"/>
                  <a:satOff val="0"/>
                  <a:lumOff val="0"/>
                  <a:alphaOff val="0"/>
                </a:sysClr>
              </a:solidFill>
              <a:latin typeface="Times New Roman" pitchFamily="18" charset="0"/>
              <a:ea typeface="+mn-ea"/>
              <a:cs typeface="Times New Roman" pitchFamily="18" charset="0"/>
            </a:rPr>
            <a:t>Managers</a:t>
          </a:r>
        </a:p>
      </dgm:t>
    </dgm:pt>
    <dgm:pt modelId="{770865C6-E9F9-4DA0-91F3-51CED0BE40EB}" type="parTrans" cxnId="{833882BF-BCF8-4251-9965-61AF8E653C81}">
      <dgm:prSet/>
      <dgm:spPr/>
      <dgm:t>
        <a:bodyPr/>
        <a:lstStyle/>
        <a:p>
          <a:endParaRPr lang="en-US"/>
        </a:p>
      </dgm:t>
    </dgm:pt>
    <dgm:pt modelId="{81D95DCB-00FA-4393-AC64-252E9CD47207}" type="sibTrans" cxnId="{833882BF-BCF8-4251-9965-61AF8E653C81}">
      <dgm:prSet/>
      <dgm:spPr/>
      <dgm:t>
        <a:bodyPr/>
        <a:lstStyle/>
        <a:p>
          <a:endParaRPr lang="en-US"/>
        </a:p>
      </dgm:t>
    </dgm:pt>
    <dgm:pt modelId="{321CC48F-B227-4881-BA32-4AA0E1FFA61A}">
      <dgm:prSet phldrT="[Text]" custT="1"/>
      <dgm:spPr>
        <a:xfrm>
          <a:off x="0" y="959696"/>
          <a:ext cx="2565399" cy="479848"/>
        </a:xfrm>
        <a:prstGeom prst="trapezoid">
          <a:avLst>
            <a:gd name="adj" fmla="val 89105"/>
          </a:avLst>
        </a:prstGeom>
        <a:solidFill>
          <a:srgbClr val="4F81BD">
            <a:hueOff val="0"/>
            <a:satOff val="0"/>
            <a:lumOff val="0"/>
            <a:alpha val="30000"/>
          </a:srgbClr>
        </a:solidFill>
        <a:ln w="25400" cap="flat" cmpd="sng" algn="ctr">
          <a:solidFill>
            <a:sysClr val="window" lastClr="FFFFFF">
              <a:hueOff val="0"/>
              <a:satOff val="0"/>
              <a:lumOff val="0"/>
              <a:alphaOff val="0"/>
            </a:sysClr>
          </a:solidFill>
          <a:prstDash val="solid"/>
        </a:ln>
        <a:effectLst/>
      </dgm:spPr>
      <dgm:t>
        <a:bodyPr/>
        <a:lstStyle/>
        <a:p>
          <a:r>
            <a:rPr lang="en-US" sz="2000">
              <a:solidFill>
                <a:sysClr val="windowText" lastClr="000000">
                  <a:hueOff val="0"/>
                  <a:satOff val="0"/>
                  <a:lumOff val="0"/>
                  <a:alphaOff val="0"/>
                </a:sysClr>
              </a:solidFill>
              <a:latin typeface="Times New Roman" pitchFamily="18" charset="0"/>
              <a:ea typeface="+mn-ea"/>
              <a:cs typeface="Times New Roman" pitchFamily="18" charset="0"/>
            </a:rPr>
            <a:t>First-line Managers</a:t>
          </a:r>
        </a:p>
      </dgm:t>
    </dgm:pt>
    <dgm:pt modelId="{4A844A46-0A37-43FD-AB31-EBD2925D6472}" type="parTrans" cxnId="{37D55E41-50D3-4BBE-999A-528F242B2B74}">
      <dgm:prSet/>
      <dgm:spPr/>
      <dgm:t>
        <a:bodyPr/>
        <a:lstStyle/>
        <a:p>
          <a:endParaRPr lang="en-US"/>
        </a:p>
      </dgm:t>
    </dgm:pt>
    <dgm:pt modelId="{6C0AD569-CB80-49E6-AA69-A82FFA1B76A3}" type="sibTrans" cxnId="{37D55E41-50D3-4BBE-999A-528F242B2B74}">
      <dgm:prSet/>
      <dgm:spPr/>
      <dgm:t>
        <a:bodyPr/>
        <a:lstStyle/>
        <a:p>
          <a:endParaRPr lang="en-US"/>
        </a:p>
      </dgm:t>
    </dgm:pt>
    <dgm:pt modelId="{27156973-2857-4B59-8CE2-9CAA05AB4E02}" type="pres">
      <dgm:prSet presAssocID="{C1863A96-CBFB-4C25-8475-E50E708BB476}" presName="Name0" presStyleCnt="0">
        <dgm:presLayoutVars>
          <dgm:dir/>
          <dgm:animLvl val="lvl"/>
          <dgm:resizeHandles val="exact"/>
        </dgm:presLayoutVars>
      </dgm:prSet>
      <dgm:spPr/>
    </dgm:pt>
    <dgm:pt modelId="{880682AF-C46B-4C5A-AC91-0B4877830D4B}" type="pres">
      <dgm:prSet presAssocID="{0E9FA03B-7CF1-4102-9B61-55ECEB86BA8E}" presName="Name8" presStyleCnt="0"/>
      <dgm:spPr/>
    </dgm:pt>
    <dgm:pt modelId="{8EBE1E36-3C52-4632-AE71-229BB98452F6}" type="pres">
      <dgm:prSet presAssocID="{0E9FA03B-7CF1-4102-9B61-55ECEB86BA8E}" presName="level" presStyleLbl="node1" presStyleIdx="0" presStyleCnt="3" custScaleX="133100" custScaleY="31864" custLinFactNeighborY="-209">
        <dgm:presLayoutVars>
          <dgm:chMax val="1"/>
          <dgm:bulletEnabled val="1"/>
        </dgm:presLayoutVars>
      </dgm:prSet>
      <dgm:spPr/>
      <dgm:t>
        <a:bodyPr/>
        <a:lstStyle/>
        <a:p>
          <a:endParaRPr lang="en-US"/>
        </a:p>
      </dgm:t>
    </dgm:pt>
    <dgm:pt modelId="{38E8D62E-CB24-4792-BAF0-E127D7F24303}" type="pres">
      <dgm:prSet presAssocID="{0E9FA03B-7CF1-4102-9B61-55ECEB86BA8E}" presName="levelTx" presStyleLbl="revTx" presStyleIdx="0" presStyleCnt="0">
        <dgm:presLayoutVars>
          <dgm:chMax val="1"/>
          <dgm:bulletEnabled val="1"/>
        </dgm:presLayoutVars>
      </dgm:prSet>
      <dgm:spPr/>
      <dgm:t>
        <a:bodyPr/>
        <a:lstStyle/>
        <a:p>
          <a:endParaRPr lang="en-US"/>
        </a:p>
      </dgm:t>
    </dgm:pt>
    <dgm:pt modelId="{3FBDDC51-1021-46EF-9086-70A9F6648E0E}" type="pres">
      <dgm:prSet presAssocID="{783DD226-31A2-4375-A9DD-B05DF7AB0999}" presName="Name8" presStyleCnt="0"/>
      <dgm:spPr/>
    </dgm:pt>
    <dgm:pt modelId="{2A920744-4A6E-4EF6-A605-14F062DBF453}" type="pres">
      <dgm:prSet presAssocID="{783DD226-31A2-4375-A9DD-B05DF7AB0999}" presName="level" presStyleLbl="node1" presStyleIdx="1" presStyleCnt="3" custScaleY="51317" custLinFactNeighborY="41">
        <dgm:presLayoutVars>
          <dgm:chMax val="1"/>
          <dgm:bulletEnabled val="1"/>
        </dgm:presLayoutVars>
      </dgm:prSet>
      <dgm:spPr/>
      <dgm:t>
        <a:bodyPr/>
        <a:lstStyle/>
        <a:p>
          <a:endParaRPr lang="en-US"/>
        </a:p>
      </dgm:t>
    </dgm:pt>
    <dgm:pt modelId="{AAAB1758-6217-4255-966A-12D324D2B21D}" type="pres">
      <dgm:prSet presAssocID="{783DD226-31A2-4375-A9DD-B05DF7AB0999}" presName="levelTx" presStyleLbl="revTx" presStyleIdx="0" presStyleCnt="0">
        <dgm:presLayoutVars>
          <dgm:chMax val="1"/>
          <dgm:bulletEnabled val="1"/>
        </dgm:presLayoutVars>
      </dgm:prSet>
      <dgm:spPr/>
      <dgm:t>
        <a:bodyPr/>
        <a:lstStyle/>
        <a:p>
          <a:endParaRPr lang="en-US"/>
        </a:p>
      </dgm:t>
    </dgm:pt>
    <dgm:pt modelId="{0935498D-0F51-4E47-BB86-7743448FFC76}" type="pres">
      <dgm:prSet presAssocID="{321CC48F-B227-4881-BA32-4AA0E1FFA61A}" presName="Name8" presStyleCnt="0"/>
      <dgm:spPr/>
    </dgm:pt>
    <dgm:pt modelId="{6B5BB685-696C-4BDD-99CF-6B709D129084}" type="pres">
      <dgm:prSet presAssocID="{321CC48F-B227-4881-BA32-4AA0E1FFA61A}" presName="level" presStyleLbl="node1" presStyleIdx="2" presStyleCnt="3" custScaleY="38555">
        <dgm:presLayoutVars>
          <dgm:chMax val="1"/>
          <dgm:bulletEnabled val="1"/>
        </dgm:presLayoutVars>
      </dgm:prSet>
      <dgm:spPr/>
      <dgm:t>
        <a:bodyPr/>
        <a:lstStyle/>
        <a:p>
          <a:endParaRPr lang="en-US"/>
        </a:p>
      </dgm:t>
    </dgm:pt>
    <dgm:pt modelId="{D3F4F12A-49E5-43CB-B1EF-7095AA54F2AB}" type="pres">
      <dgm:prSet presAssocID="{321CC48F-B227-4881-BA32-4AA0E1FFA61A}" presName="levelTx" presStyleLbl="revTx" presStyleIdx="0" presStyleCnt="0">
        <dgm:presLayoutVars>
          <dgm:chMax val="1"/>
          <dgm:bulletEnabled val="1"/>
        </dgm:presLayoutVars>
      </dgm:prSet>
      <dgm:spPr/>
      <dgm:t>
        <a:bodyPr/>
        <a:lstStyle/>
        <a:p>
          <a:endParaRPr lang="en-US"/>
        </a:p>
      </dgm:t>
    </dgm:pt>
  </dgm:ptLst>
  <dgm:cxnLst>
    <dgm:cxn modelId="{23FEFD2C-5B4D-431E-B286-D7ACB661D027}" type="presOf" srcId="{C1863A96-CBFB-4C25-8475-E50E708BB476}" destId="{27156973-2857-4B59-8CE2-9CAA05AB4E02}" srcOrd="0" destOrd="0" presId="urn:microsoft.com/office/officeart/2005/8/layout/pyramid1"/>
    <dgm:cxn modelId="{3111528C-12BF-4D73-87BD-2DF8FFA33EDA}" type="presOf" srcId="{0E9FA03B-7CF1-4102-9B61-55ECEB86BA8E}" destId="{8EBE1E36-3C52-4632-AE71-229BB98452F6}" srcOrd="0" destOrd="0" presId="urn:microsoft.com/office/officeart/2005/8/layout/pyramid1"/>
    <dgm:cxn modelId="{DBC3BFC9-15EB-4418-8916-78C828429AB5}" type="presOf" srcId="{321CC48F-B227-4881-BA32-4AA0E1FFA61A}" destId="{D3F4F12A-49E5-43CB-B1EF-7095AA54F2AB}" srcOrd="1" destOrd="0" presId="urn:microsoft.com/office/officeart/2005/8/layout/pyramid1"/>
    <dgm:cxn modelId="{C7C7A89D-BA77-406A-9CDA-6104A3E856DE}" type="presOf" srcId="{783DD226-31A2-4375-A9DD-B05DF7AB0999}" destId="{AAAB1758-6217-4255-966A-12D324D2B21D}" srcOrd="1" destOrd="0" presId="urn:microsoft.com/office/officeart/2005/8/layout/pyramid1"/>
    <dgm:cxn modelId="{8F32F316-0228-4DA9-8C08-5DB6B3B28F26}" type="presOf" srcId="{783DD226-31A2-4375-A9DD-B05DF7AB0999}" destId="{2A920744-4A6E-4EF6-A605-14F062DBF453}" srcOrd="0" destOrd="0" presId="urn:microsoft.com/office/officeart/2005/8/layout/pyramid1"/>
    <dgm:cxn modelId="{37D55E41-50D3-4BBE-999A-528F242B2B74}" srcId="{C1863A96-CBFB-4C25-8475-E50E708BB476}" destId="{321CC48F-B227-4881-BA32-4AA0E1FFA61A}" srcOrd="2" destOrd="0" parTransId="{4A844A46-0A37-43FD-AB31-EBD2925D6472}" sibTransId="{6C0AD569-CB80-49E6-AA69-A82FFA1B76A3}"/>
    <dgm:cxn modelId="{FD96F006-5028-42F7-81F8-28B0068FCCF0}" type="presOf" srcId="{0E9FA03B-7CF1-4102-9B61-55ECEB86BA8E}" destId="{38E8D62E-CB24-4792-BAF0-E127D7F24303}" srcOrd="1" destOrd="0" presId="urn:microsoft.com/office/officeart/2005/8/layout/pyramid1"/>
    <dgm:cxn modelId="{4D021BA1-C06A-4663-979B-19792824287C}" srcId="{C1863A96-CBFB-4C25-8475-E50E708BB476}" destId="{0E9FA03B-7CF1-4102-9B61-55ECEB86BA8E}" srcOrd="0" destOrd="0" parTransId="{A2153DAB-579F-471D-A819-44678B2D06A3}" sibTransId="{6B4B0206-B86E-4787-BF37-D1ED3C321FE9}"/>
    <dgm:cxn modelId="{833882BF-BCF8-4251-9965-61AF8E653C81}" srcId="{C1863A96-CBFB-4C25-8475-E50E708BB476}" destId="{783DD226-31A2-4375-A9DD-B05DF7AB0999}" srcOrd="1" destOrd="0" parTransId="{770865C6-E9F9-4DA0-91F3-51CED0BE40EB}" sibTransId="{81D95DCB-00FA-4393-AC64-252E9CD47207}"/>
    <dgm:cxn modelId="{7CFFB861-5BEC-46BC-8F1D-F961C71F1EAA}" type="presOf" srcId="{321CC48F-B227-4881-BA32-4AA0E1FFA61A}" destId="{6B5BB685-696C-4BDD-99CF-6B709D129084}" srcOrd="0" destOrd="0" presId="urn:microsoft.com/office/officeart/2005/8/layout/pyramid1"/>
    <dgm:cxn modelId="{4E6444CA-D020-4E77-B542-30D18AD61FDF}" type="presParOf" srcId="{27156973-2857-4B59-8CE2-9CAA05AB4E02}" destId="{880682AF-C46B-4C5A-AC91-0B4877830D4B}" srcOrd="0" destOrd="0" presId="urn:microsoft.com/office/officeart/2005/8/layout/pyramid1"/>
    <dgm:cxn modelId="{A7AB7701-23CE-4B09-AF7E-6ED23F422519}" type="presParOf" srcId="{880682AF-C46B-4C5A-AC91-0B4877830D4B}" destId="{8EBE1E36-3C52-4632-AE71-229BB98452F6}" srcOrd="0" destOrd="0" presId="urn:microsoft.com/office/officeart/2005/8/layout/pyramid1"/>
    <dgm:cxn modelId="{FA468311-9624-4152-A487-0B21BC652598}" type="presParOf" srcId="{880682AF-C46B-4C5A-AC91-0B4877830D4B}" destId="{38E8D62E-CB24-4792-BAF0-E127D7F24303}" srcOrd="1" destOrd="0" presId="urn:microsoft.com/office/officeart/2005/8/layout/pyramid1"/>
    <dgm:cxn modelId="{9A87B5CA-BED3-4EC3-922E-91B919E9A800}" type="presParOf" srcId="{27156973-2857-4B59-8CE2-9CAA05AB4E02}" destId="{3FBDDC51-1021-46EF-9086-70A9F6648E0E}" srcOrd="1" destOrd="0" presId="urn:microsoft.com/office/officeart/2005/8/layout/pyramid1"/>
    <dgm:cxn modelId="{FDA65570-570A-4F10-A858-749F9A4FF27D}" type="presParOf" srcId="{3FBDDC51-1021-46EF-9086-70A9F6648E0E}" destId="{2A920744-4A6E-4EF6-A605-14F062DBF453}" srcOrd="0" destOrd="0" presId="urn:microsoft.com/office/officeart/2005/8/layout/pyramid1"/>
    <dgm:cxn modelId="{F6444978-BAA9-4A31-8754-2C91EA2DEAAC}" type="presParOf" srcId="{3FBDDC51-1021-46EF-9086-70A9F6648E0E}" destId="{AAAB1758-6217-4255-966A-12D324D2B21D}" srcOrd="1" destOrd="0" presId="urn:microsoft.com/office/officeart/2005/8/layout/pyramid1"/>
    <dgm:cxn modelId="{5A77EE9E-81E0-4AED-B79F-6141884D2907}" type="presParOf" srcId="{27156973-2857-4B59-8CE2-9CAA05AB4E02}" destId="{0935498D-0F51-4E47-BB86-7743448FFC76}" srcOrd="2" destOrd="0" presId="urn:microsoft.com/office/officeart/2005/8/layout/pyramid1"/>
    <dgm:cxn modelId="{15655473-0E10-4C52-A746-F74532540B76}" type="presParOf" srcId="{0935498D-0F51-4E47-BB86-7743448FFC76}" destId="{6B5BB685-696C-4BDD-99CF-6B709D129084}" srcOrd="0" destOrd="0" presId="urn:microsoft.com/office/officeart/2005/8/layout/pyramid1"/>
    <dgm:cxn modelId="{7E8DA5A5-FFC2-4B59-9EEF-4CC0169DC4AF}" type="presParOf" srcId="{0935498D-0F51-4E47-BB86-7743448FFC76}" destId="{D3F4F12A-49E5-43CB-B1EF-7095AA54F2AB}"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E1E36-3C52-4632-AE71-229BB98452F6}">
      <dsp:nvSpPr>
        <dsp:cNvPr id="0" name=""/>
        <dsp:cNvSpPr/>
      </dsp:nvSpPr>
      <dsp:spPr>
        <a:xfrm>
          <a:off x="1970835" y="0"/>
          <a:ext cx="2107407" cy="768569"/>
        </a:xfrm>
        <a:prstGeom prst="trapezoid">
          <a:avLst>
            <a:gd name="adj" fmla="val 89105"/>
          </a:avLst>
        </a:prstGeom>
        <a:solidFill>
          <a:srgbClr val="4F81BD">
            <a:hueOff val="0"/>
            <a:satOff val="0"/>
            <a:lumOff val="0"/>
            <a:alpha val="3000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a:solidFill>
                <a:sysClr val="windowText" lastClr="000000">
                  <a:hueOff val="0"/>
                  <a:satOff val="0"/>
                  <a:lumOff val="0"/>
                  <a:alphaOff val="0"/>
                </a:sysClr>
              </a:solidFill>
              <a:latin typeface="Times New Roman" pitchFamily="18" charset="0"/>
              <a:ea typeface="+mn-ea"/>
              <a:cs typeface="Times New Roman" pitchFamily="18" charset="0"/>
            </a:rPr>
            <a:t>Top</a:t>
          </a:r>
        </a:p>
        <a:p>
          <a:pPr lvl="0" algn="ctr" defTabSz="889000">
            <a:lnSpc>
              <a:spcPct val="90000"/>
            </a:lnSpc>
            <a:spcBef>
              <a:spcPct val="0"/>
            </a:spcBef>
            <a:spcAft>
              <a:spcPct val="35000"/>
            </a:spcAft>
          </a:pPr>
          <a:r>
            <a:rPr lang="en-US" sz="2000" kern="1200" dirty="0">
              <a:solidFill>
                <a:sysClr val="windowText" lastClr="000000">
                  <a:hueOff val="0"/>
                  <a:satOff val="0"/>
                  <a:lumOff val="0"/>
                  <a:alphaOff val="0"/>
                </a:sysClr>
              </a:solidFill>
              <a:latin typeface="Times New Roman" pitchFamily="18" charset="0"/>
              <a:ea typeface="+mn-ea"/>
              <a:cs typeface="Times New Roman" pitchFamily="18" charset="0"/>
            </a:rPr>
            <a:t>Managers</a:t>
          </a:r>
        </a:p>
      </dsp:txBody>
      <dsp:txXfrm>
        <a:off x="2427391" y="166505"/>
        <a:ext cx="1194295" cy="602064"/>
      </dsp:txXfrm>
    </dsp:sp>
    <dsp:sp modelId="{2A920744-4A6E-4EF6-A605-14F062DBF453}">
      <dsp:nvSpPr>
        <dsp:cNvPr id="0" name=""/>
        <dsp:cNvSpPr/>
      </dsp:nvSpPr>
      <dsp:spPr>
        <a:xfrm>
          <a:off x="957901" y="769558"/>
          <a:ext cx="4133274" cy="1237781"/>
        </a:xfrm>
        <a:prstGeom prst="trapezoid">
          <a:avLst>
            <a:gd name="adj" fmla="val 89105"/>
          </a:avLst>
        </a:prstGeom>
        <a:solidFill>
          <a:srgbClr val="4F81BD">
            <a:hueOff val="0"/>
            <a:satOff val="0"/>
            <a:lumOff val="0"/>
            <a:alpha val="3000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a:solidFill>
                <a:sysClr val="windowText" lastClr="000000">
                  <a:hueOff val="0"/>
                  <a:satOff val="0"/>
                  <a:lumOff val="0"/>
                  <a:alphaOff val="0"/>
                </a:sysClr>
              </a:solidFill>
              <a:latin typeface="Times New Roman" pitchFamily="18" charset="0"/>
              <a:ea typeface="+mn-ea"/>
              <a:cs typeface="Times New Roman" pitchFamily="18" charset="0"/>
            </a:rPr>
            <a:t>Middle</a:t>
          </a:r>
        </a:p>
        <a:p>
          <a:pPr lvl="0" algn="ctr" defTabSz="889000">
            <a:lnSpc>
              <a:spcPct val="90000"/>
            </a:lnSpc>
            <a:spcBef>
              <a:spcPct val="0"/>
            </a:spcBef>
            <a:spcAft>
              <a:spcPct val="35000"/>
            </a:spcAft>
          </a:pPr>
          <a:r>
            <a:rPr lang="en-US" sz="2000" kern="1200">
              <a:solidFill>
                <a:sysClr val="windowText" lastClr="000000">
                  <a:hueOff val="0"/>
                  <a:satOff val="0"/>
                  <a:lumOff val="0"/>
                  <a:alphaOff val="0"/>
                </a:sysClr>
              </a:solidFill>
              <a:latin typeface="Times New Roman" pitchFamily="18" charset="0"/>
              <a:ea typeface="+mn-ea"/>
              <a:cs typeface="Times New Roman" pitchFamily="18" charset="0"/>
            </a:rPr>
            <a:t>Managers</a:t>
          </a:r>
        </a:p>
      </dsp:txBody>
      <dsp:txXfrm>
        <a:off x="2416507" y="1108317"/>
        <a:ext cx="1216062" cy="899022"/>
      </dsp:txXfrm>
    </dsp:sp>
    <dsp:sp modelId="{6B5BB685-696C-4BDD-99CF-6B709D129084}">
      <dsp:nvSpPr>
        <dsp:cNvPr id="0" name=""/>
        <dsp:cNvSpPr/>
      </dsp:nvSpPr>
      <dsp:spPr>
        <a:xfrm>
          <a:off x="0" y="2006350"/>
          <a:ext cx="6049078" cy="929958"/>
        </a:xfrm>
        <a:prstGeom prst="trapezoid">
          <a:avLst>
            <a:gd name="adj" fmla="val 89105"/>
          </a:avLst>
        </a:prstGeom>
        <a:solidFill>
          <a:srgbClr val="4F81BD">
            <a:hueOff val="0"/>
            <a:satOff val="0"/>
            <a:lumOff val="0"/>
            <a:alpha val="3000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a:solidFill>
                <a:sysClr val="windowText" lastClr="000000">
                  <a:hueOff val="0"/>
                  <a:satOff val="0"/>
                  <a:lumOff val="0"/>
                  <a:alphaOff val="0"/>
                </a:sysClr>
              </a:solidFill>
              <a:latin typeface="Times New Roman" pitchFamily="18" charset="0"/>
              <a:ea typeface="+mn-ea"/>
              <a:cs typeface="Times New Roman" pitchFamily="18" charset="0"/>
            </a:rPr>
            <a:t>First-line Managers</a:t>
          </a:r>
        </a:p>
      </dsp:txBody>
      <dsp:txXfrm>
        <a:off x="1611014" y="2137008"/>
        <a:ext cx="2827048" cy="7993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1FA8FE-4E14-4B77-AF57-18EA4DAC3D26}" type="datetimeFigureOut">
              <a:rPr lang="en-US" smtClean="0"/>
              <a:t>1/25/2024</a:t>
            </a:fld>
            <a:endParaRPr lang="en-US"/>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9AD853-2429-4F29-913C-87D17AE5AF15}" type="slidenum">
              <a:rPr lang="en-US" smtClean="0"/>
              <a:t>‹#›</a:t>
            </a:fld>
            <a:endParaRPr lang="en-US"/>
          </a:p>
        </p:txBody>
      </p:sp>
    </p:spTree>
    <p:extLst>
      <p:ext uri="{BB962C8B-B14F-4D97-AF65-F5344CB8AC3E}">
        <p14:creationId xmlns:p14="http://schemas.microsoft.com/office/powerpoint/2010/main" val="1665917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romanLcParenR"/>
            </a:pPr>
            <a:r>
              <a:rPr lang="en-US" sz="1200" b="1" dirty="0" smtClean="0">
                <a:latin typeface="Tw Cen MT" pitchFamily="34" charset="0"/>
              </a:rPr>
              <a:t>Management is Goal-Oriented:</a:t>
            </a:r>
            <a:r>
              <a:rPr lang="en-US" sz="1200" dirty="0" smtClean="0">
                <a:latin typeface="Tw Cen MT" pitchFamily="34" charset="0"/>
              </a:rPr>
              <a:t> The success of any management activity is accessed by its achievement of the predetermined goals or objective. Management is a purposeful activity. It is a tool which helps use of human &amp; physical resources to fulfill the pre-determined goals. For example, the goal of an enterprise is maximum consumer satisfaction by producing quality goods and at reasonable prices. This can be achieved by employing efficient persons and making better use of scarce resources. </a:t>
            </a:r>
          </a:p>
          <a:p>
            <a:pPr marL="514350" indent="-514350">
              <a:buAutoNum type="romanLcParenR"/>
            </a:pPr>
            <a:r>
              <a:rPr lang="en-US" sz="1200" b="1" dirty="0" smtClean="0">
                <a:latin typeface="Tw Cen MT" pitchFamily="34" charset="0"/>
              </a:rPr>
              <a:t>Management integrates Human, Physical and Financial Resources: </a:t>
            </a:r>
            <a:r>
              <a:rPr lang="en-US" sz="1200" dirty="0" smtClean="0">
                <a:latin typeface="Tw Cen MT" pitchFamily="34" charset="0"/>
              </a:rPr>
              <a:t>In an organization, human beings work with non-human resources like machines. Materials, financial assets, buildings etc. Management integrates human efforts to those resources. It brings harmony among the human, physical and financial resources. </a:t>
            </a:r>
          </a:p>
          <a:p>
            <a:pPr marL="514350" indent="-514350">
              <a:buAutoNum type="romanLcParenR"/>
            </a:pPr>
            <a:r>
              <a:rPr lang="en-US" sz="1200" b="1" dirty="0" smtClean="0">
                <a:latin typeface="Tw Cen MT" pitchFamily="34" charset="0"/>
              </a:rPr>
              <a:t>Management is Continuous:</a:t>
            </a:r>
            <a:r>
              <a:rPr lang="en-US" sz="1200" dirty="0" smtClean="0">
                <a:latin typeface="Tw Cen MT" pitchFamily="34" charset="0"/>
              </a:rPr>
              <a:t> Management is an ongoing process. It involves continuous handling of problems and issues. It is concerned with identifying the problem and taking appropriate steps to solve it, e.g. the target of a company is maximum production. For achieving this target various policies have to be framed but this is not the end. Marketing and Advertising is also to be done. For this policies have to be again framed. Hence this is an ongoing process.</a:t>
            </a:r>
          </a:p>
          <a:p>
            <a:pPr marL="514350" indent="-514350">
              <a:buAutoNum type="romanLcParenR"/>
            </a:pPr>
            <a:r>
              <a:rPr lang="en-US" sz="1200" b="1" dirty="0" smtClean="0">
                <a:latin typeface="Tw Cen MT" pitchFamily="34" charset="0"/>
              </a:rPr>
              <a:t>Management is all Pervasive: </a:t>
            </a:r>
            <a:r>
              <a:rPr lang="en-US" sz="1200" dirty="0" smtClean="0">
                <a:latin typeface="Tw Cen MT" pitchFamily="34" charset="0"/>
              </a:rPr>
              <a:t> Management is required in all types of organizations whether it is political, social, cultural or business because it helps and directs various efforts towards a definite purpose. Thus clubs, hospitals, political parties, colleges, hospitals, business firms all require management. Whenever more than one person is engaged in working for a common goal, management is necessary. Whether it is a small business firm which may be engaged in trading or a large firm like Tata Iron &amp; Steel, management is required everywhere irrespective of size or type of activity. </a:t>
            </a:r>
          </a:p>
          <a:p>
            <a:pPr marL="514350" indent="-514350">
              <a:buAutoNum type="romanLcParenR"/>
            </a:pPr>
            <a:r>
              <a:rPr lang="en-US" sz="1200" b="1" dirty="0" smtClean="0">
                <a:latin typeface="Tw Cen MT" pitchFamily="34" charset="0"/>
              </a:rPr>
              <a:t>Management is a Group Activity:</a:t>
            </a:r>
            <a:r>
              <a:rPr lang="en-US" sz="1200" dirty="0" smtClean="0">
                <a:latin typeface="Tw Cen MT" pitchFamily="34" charset="0"/>
              </a:rPr>
              <a:t> Management is very much less concerned with individual‘s efforts. It is more concerned with groups. It involves the use of group effort to achieve predetermined goal of management of an </a:t>
            </a:r>
            <a:r>
              <a:rPr lang="en-US" sz="1200" dirty="0" err="1" smtClean="0">
                <a:latin typeface="Tw Cen MT" pitchFamily="34" charset="0"/>
              </a:rPr>
              <a:t>organisation</a:t>
            </a:r>
            <a:r>
              <a:rPr lang="en-US" sz="1200" dirty="0" smtClean="0">
                <a:latin typeface="Tw Cen MT" pitchFamily="34" charset="0"/>
              </a:rPr>
              <a:t>. </a:t>
            </a:r>
          </a:p>
          <a:p>
            <a:endParaRPr lang="en-US" dirty="0"/>
          </a:p>
        </p:txBody>
      </p:sp>
      <p:sp>
        <p:nvSpPr>
          <p:cNvPr id="4" name="Slide Number Placeholder 3"/>
          <p:cNvSpPr>
            <a:spLocks noGrp="1"/>
          </p:cNvSpPr>
          <p:nvPr>
            <p:ph type="sldNum" sz="quarter" idx="10"/>
          </p:nvPr>
        </p:nvSpPr>
        <p:spPr/>
        <p:txBody>
          <a:bodyPr/>
          <a:lstStyle/>
          <a:p>
            <a:fld id="{309AD853-2429-4F29-913C-87D17AE5AF15}" type="slidenum">
              <a:rPr lang="en-US" smtClean="0"/>
              <a:t>3</a:t>
            </a:fld>
            <a:endParaRPr lang="en-US"/>
          </a:p>
        </p:txBody>
      </p:sp>
    </p:spTree>
    <p:extLst>
      <p:ext uri="{BB962C8B-B14F-4D97-AF65-F5344CB8AC3E}">
        <p14:creationId xmlns:p14="http://schemas.microsoft.com/office/powerpoint/2010/main" val="123892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AD853-2429-4F29-913C-87D17AE5AF15}" type="slidenum">
              <a:rPr lang="en-US" smtClean="0"/>
              <a:t>4</a:t>
            </a:fld>
            <a:endParaRPr lang="en-US"/>
          </a:p>
        </p:txBody>
      </p:sp>
    </p:spTree>
    <p:extLst>
      <p:ext uri="{BB962C8B-B14F-4D97-AF65-F5344CB8AC3E}">
        <p14:creationId xmlns:p14="http://schemas.microsoft.com/office/powerpoint/2010/main" val="123892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AD853-2429-4F29-913C-87D17AE5AF15}" type="slidenum">
              <a:rPr lang="en-US" smtClean="0"/>
              <a:t>5</a:t>
            </a:fld>
            <a:endParaRPr lang="en-US"/>
          </a:p>
        </p:txBody>
      </p:sp>
    </p:spTree>
    <p:extLst>
      <p:ext uri="{BB962C8B-B14F-4D97-AF65-F5344CB8AC3E}">
        <p14:creationId xmlns:p14="http://schemas.microsoft.com/office/powerpoint/2010/main" val="1238927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AD853-2429-4F29-913C-87D17AE5AF15}" type="slidenum">
              <a:rPr lang="en-US" smtClean="0"/>
              <a:t>7</a:t>
            </a:fld>
            <a:endParaRPr lang="en-US"/>
          </a:p>
        </p:txBody>
      </p:sp>
    </p:spTree>
    <p:extLst>
      <p:ext uri="{BB962C8B-B14F-4D97-AF65-F5344CB8AC3E}">
        <p14:creationId xmlns:p14="http://schemas.microsoft.com/office/powerpoint/2010/main" val="96125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9AD853-2429-4F29-913C-87D17AE5AF15}" type="slidenum">
              <a:rPr lang="en-US" smtClean="0"/>
              <a:t>10</a:t>
            </a:fld>
            <a:endParaRPr lang="en-US"/>
          </a:p>
        </p:txBody>
      </p:sp>
    </p:spTree>
    <p:extLst>
      <p:ext uri="{BB962C8B-B14F-4D97-AF65-F5344CB8AC3E}">
        <p14:creationId xmlns:p14="http://schemas.microsoft.com/office/powerpoint/2010/main" val="419716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6"/>
            <a:ext cx="97155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F3C99-7A38-4DD7-A467-FBBED994E804}"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151528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56290F-3803-4FAE-91B0-6182ABA0CB74}"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289433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39"/>
            <a:ext cx="25717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274639"/>
            <a:ext cx="75247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714D3-F1C6-4CB8-9176-20D4D3305624}"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3336949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FE1D63-9FA0-4A5F-956B-D8BE3D5955FC}"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2220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1" y="4406901"/>
            <a:ext cx="97155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02891"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2BC1A-FBC6-4445-ACFD-7CB266B6CB61}"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237705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600201"/>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10250" y="1600201"/>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C6655C-3FF2-4E57-8A78-194FFA1E0ADE}"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355705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C48328-3A79-4A3A-8D63-9796BF81764B}"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233105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13AE4-0ABE-41AE-BEC0-3F227E50F077}"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1862601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87DEE0-7FA7-4073-9698-C22B616E856D}"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418169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273050"/>
            <a:ext cx="376039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68812" y="273051"/>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71501" y="1435101"/>
            <a:ext cx="376039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76CED-8589-4F82-B0AE-20C1C8465B44}"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2788631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00873-B9E5-4638-B5BE-E5FB2B1CDA38}"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2EE16-ED94-4CA3-96B9-2AAED627C5E8}" type="slidenum">
              <a:rPr lang="en-US" smtClean="0"/>
              <a:t>‹#›</a:t>
            </a:fld>
            <a:endParaRPr lang="en-US"/>
          </a:p>
        </p:txBody>
      </p:sp>
    </p:spTree>
    <p:extLst>
      <p:ext uri="{BB962C8B-B14F-4D97-AF65-F5344CB8AC3E}">
        <p14:creationId xmlns:p14="http://schemas.microsoft.com/office/powerpoint/2010/main" val="212471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74638"/>
            <a:ext cx="102870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71500" y="1600201"/>
            <a:ext cx="10287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71500" y="6356351"/>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9030F-2EDC-4431-95AF-71D75A5E2FAA}" type="datetime1">
              <a:rPr lang="en-US" smtClean="0"/>
              <a:t>1/25/2024</a:t>
            </a:fld>
            <a:endParaRPr lang="en-US"/>
          </a:p>
        </p:txBody>
      </p:sp>
      <p:sp>
        <p:nvSpPr>
          <p:cNvPr id="5" name="Footer Placeholder 4"/>
          <p:cNvSpPr>
            <a:spLocks noGrp="1"/>
          </p:cNvSpPr>
          <p:nvPr>
            <p:ph type="ftr" sz="quarter" idx="3"/>
          </p:nvPr>
        </p:nvSpPr>
        <p:spPr>
          <a:xfrm>
            <a:off x="3905250" y="6356351"/>
            <a:ext cx="36195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191500" y="6356351"/>
            <a:ext cx="2667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2EE16-ED94-4CA3-96B9-2AAED627C5E8}" type="slidenum">
              <a:rPr lang="en-US" smtClean="0"/>
              <a:t>‹#›</a:t>
            </a:fld>
            <a:endParaRPr lang="en-US"/>
          </a:p>
        </p:txBody>
      </p:sp>
    </p:spTree>
    <p:extLst>
      <p:ext uri="{BB962C8B-B14F-4D97-AF65-F5344CB8AC3E}">
        <p14:creationId xmlns:p14="http://schemas.microsoft.com/office/powerpoint/2010/main" val="204508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6" name="TextBox 5"/>
          <p:cNvSpPr txBox="1"/>
          <p:nvPr/>
        </p:nvSpPr>
        <p:spPr>
          <a:xfrm>
            <a:off x="304800" y="838200"/>
            <a:ext cx="10896600" cy="4985980"/>
          </a:xfrm>
          <a:prstGeom prst="rect">
            <a:avLst/>
          </a:prstGeom>
          <a:noFill/>
        </p:spPr>
        <p:txBody>
          <a:bodyPr wrap="square" rtlCol="0">
            <a:spAutoFit/>
          </a:bodyPr>
          <a:lstStyle/>
          <a:p>
            <a:pPr fontAlgn="base">
              <a:spcBef>
                <a:spcPts val="600"/>
              </a:spcBef>
              <a:spcAft>
                <a:spcPts val="600"/>
              </a:spcAft>
            </a:pPr>
            <a:r>
              <a:rPr lang="en-US" sz="2400" dirty="0" smtClean="0">
                <a:latin typeface="Tw Cen MT" pitchFamily="34" charset="0"/>
              </a:rPr>
              <a:t>Management </a:t>
            </a:r>
            <a:r>
              <a:rPr lang="en-US" sz="2400" dirty="0">
                <a:latin typeface="Tw Cen MT" pitchFamily="34" charset="0"/>
              </a:rPr>
              <a:t>is a universal phenomenon. It is a very popular and widely used term. All organizations </a:t>
            </a:r>
            <a:r>
              <a:rPr lang="en-US" sz="2400" dirty="0" smtClean="0">
                <a:latin typeface="Tw Cen MT" pitchFamily="34" charset="0"/>
              </a:rPr>
              <a:t>– business, </a:t>
            </a:r>
            <a:r>
              <a:rPr lang="en-US" sz="2400" dirty="0">
                <a:latin typeface="Tw Cen MT" pitchFamily="34" charset="0"/>
              </a:rPr>
              <a:t>political, cultural or social are involved in management because it is the management which helps and directs the various efforts towards a definite purpose. </a:t>
            </a:r>
            <a:endParaRPr lang="en-US" sz="2400" dirty="0" smtClean="0">
              <a:latin typeface="Tw Cen MT" pitchFamily="34" charset="0"/>
            </a:endParaRPr>
          </a:p>
          <a:p>
            <a:pPr fontAlgn="base">
              <a:spcBef>
                <a:spcPts val="600"/>
              </a:spcBef>
              <a:spcAft>
                <a:spcPts val="600"/>
              </a:spcAft>
            </a:pPr>
            <a:r>
              <a:rPr lang="en-US" sz="2400" b="1" dirty="0" smtClean="0">
                <a:latin typeface="Tw Cen MT" pitchFamily="34" charset="0"/>
              </a:rPr>
              <a:t>According </a:t>
            </a:r>
            <a:r>
              <a:rPr lang="en-US" sz="2400" b="1" dirty="0">
                <a:latin typeface="Tw Cen MT" pitchFamily="34" charset="0"/>
              </a:rPr>
              <a:t>to Harold Koontz</a:t>
            </a:r>
            <a:r>
              <a:rPr lang="en-US" sz="2400" dirty="0">
                <a:latin typeface="Tw Cen MT" pitchFamily="34" charset="0"/>
              </a:rPr>
              <a:t>, ―Management is an art of getting things done through and with </a:t>
            </a:r>
            <a:r>
              <a:rPr lang="en-US" sz="2400" dirty="0" smtClean="0">
                <a:latin typeface="Tw Cen MT" pitchFamily="34" charset="0"/>
              </a:rPr>
              <a:t>the people </a:t>
            </a:r>
            <a:r>
              <a:rPr lang="en-US" sz="2400" dirty="0">
                <a:latin typeface="Tw Cen MT" pitchFamily="34" charset="0"/>
              </a:rPr>
              <a:t>in formally organized groups. It is an art of creating an environment in which people can perform and individuals and can co-operate towards attainment of group goals‖. </a:t>
            </a:r>
            <a:endParaRPr lang="en-US" sz="2400" dirty="0" smtClean="0">
              <a:latin typeface="Tw Cen MT" pitchFamily="34" charset="0"/>
            </a:endParaRPr>
          </a:p>
          <a:p>
            <a:pPr fontAlgn="base">
              <a:spcBef>
                <a:spcPts val="600"/>
              </a:spcBef>
              <a:spcAft>
                <a:spcPts val="600"/>
              </a:spcAft>
            </a:pPr>
            <a:r>
              <a:rPr lang="en-US" sz="2400" b="1" dirty="0" smtClean="0">
                <a:latin typeface="Tw Cen MT" pitchFamily="34" charset="0"/>
              </a:rPr>
              <a:t>According </a:t>
            </a:r>
            <a:r>
              <a:rPr lang="en-US" sz="2400" b="1" dirty="0">
                <a:latin typeface="Tw Cen MT" pitchFamily="34" charset="0"/>
              </a:rPr>
              <a:t>to F.W. Taylor</a:t>
            </a:r>
            <a:r>
              <a:rPr lang="en-US" sz="2400" dirty="0">
                <a:latin typeface="Tw Cen MT" pitchFamily="34" charset="0"/>
              </a:rPr>
              <a:t>, ―Management is an art of knowing what to do, when to do and see that it is done in the best and cheapest way‖</a:t>
            </a:r>
            <a:endParaRPr lang="en-US" sz="2400" dirty="0" smtClean="0">
              <a:latin typeface="Tw Cen MT" pitchFamily="34" charset="0"/>
            </a:endParaRPr>
          </a:p>
          <a:p>
            <a:pPr fontAlgn="base">
              <a:spcBef>
                <a:spcPts val="600"/>
              </a:spcBef>
              <a:spcAft>
                <a:spcPts val="600"/>
              </a:spcAft>
            </a:pPr>
            <a:r>
              <a:rPr lang="en-US" sz="2400" dirty="0" smtClean="0">
                <a:latin typeface="Tw Cen MT" pitchFamily="34" charset="0"/>
              </a:rPr>
              <a:t>Principles </a:t>
            </a:r>
            <a:r>
              <a:rPr lang="en-US" sz="2400" dirty="0">
                <a:latin typeface="Tw Cen MT" pitchFamily="34" charset="0"/>
              </a:rPr>
              <a:t>of management is a broad and general guideline for managerial decision making and behavior of employees towards organization</a:t>
            </a:r>
            <a:r>
              <a:rPr lang="en-US" sz="2400" dirty="0" smtClean="0">
                <a:latin typeface="Tw Cen MT" pitchFamily="34" charset="0"/>
              </a:rPr>
              <a:t>.</a:t>
            </a:r>
            <a:endParaRPr lang="en-US" sz="2400" dirty="0">
              <a:latin typeface="Tw Cen MT" pitchFamily="34" charset="0"/>
            </a:endParaRPr>
          </a:p>
        </p:txBody>
      </p:sp>
    </p:spTree>
    <p:extLst>
      <p:ext uri="{BB962C8B-B14F-4D97-AF65-F5344CB8AC3E}">
        <p14:creationId xmlns:p14="http://schemas.microsoft.com/office/powerpoint/2010/main" val="42709318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10</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304800" y="685800"/>
            <a:ext cx="3048000" cy="461665"/>
          </a:xfrm>
          <a:prstGeom prst="rect">
            <a:avLst/>
          </a:prstGeom>
          <a:solidFill>
            <a:schemeClr val="accent4">
              <a:lumMod val="20000"/>
              <a:lumOff val="80000"/>
            </a:schemeClr>
          </a:solidFill>
        </p:spPr>
        <p:txBody>
          <a:bodyPr wrap="square" rtlCol="0">
            <a:spAutoFit/>
          </a:bodyPr>
          <a:lstStyle/>
          <a:p>
            <a:r>
              <a:rPr lang="en-US" sz="2400" b="1" dirty="0" smtClean="0">
                <a:solidFill>
                  <a:srgbClr val="FF0000"/>
                </a:solidFill>
                <a:latin typeface="Tw Cen MT" pitchFamily="34" charset="0"/>
              </a:rPr>
              <a:t>Types of Managers</a:t>
            </a:r>
            <a:endParaRPr lang="en-US" sz="2400" b="1" dirty="0">
              <a:solidFill>
                <a:srgbClr val="FF0000"/>
              </a:solidFill>
              <a:latin typeface="Tw Cen MT" pitchFamily="34" charset="0"/>
            </a:endParaRPr>
          </a:p>
        </p:txBody>
      </p:sp>
      <p:sp>
        <p:nvSpPr>
          <p:cNvPr id="3" name="TextBox 2"/>
          <p:cNvSpPr txBox="1"/>
          <p:nvPr/>
        </p:nvSpPr>
        <p:spPr>
          <a:xfrm>
            <a:off x="304800" y="1066800"/>
            <a:ext cx="10744200" cy="5724644"/>
          </a:xfrm>
          <a:prstGeom prst="rect">
            <a:avLst/>
          </a:prstGeom>
          <a:noFill/>
        </p:spPr>
        <p:txBody>
          <a:bodyPr wrap="square" rtlCol="0">
            <a:spAutoFit/>
          </a:bodyPr>
          <a:lstStyle/>
          <a:p>
            <a:pPr>
              <a:spcBef>
                <a:spcPts val="600"/>
              </a:spcBef>
              <a:spcAft>
                <a:spcPts val="600"/>
              </a:spcAft>
            </a:pPr>
            <a:r>
              <a:rPr lang="en-US" sz="2400" dirty="0">
                <a:latin typeface="Tw Cen MT" pitchFamily="34" charset="0"/>
              </a:rPr>
              <a:t>Although all managers perform the same function of planning, organizing, leading, and controlling, there are hierarchies among them. Clearly there are </a:t>
            </a:r>
            <a:r>
              <a:rPr lang="en-US" sz="2400" b="1" dirty="0">
                <a:solidFill>
                  <a:srgbClr val="FF0000"/>
                </a:solidFill>
                <a:latin typeface="Tw Cen MT" pitchFamily="34" charset="0"/>
              </a:rPr>
              <a:t>many types of managers</a:t>
            </a:r>
            <a:r>
              <a:rPr lang="en-US" sz="2400" dirty="0">
                <a:latin typeface="Tw Cen MT" pitchFamily="34" charset="0"/>
              </a:rPr>
              <a:t> in an organization. Thus it is useful to categorize managers as to their managerial levels and functions.</a:t>
            </a:r>
          </a:p>
          <a:p>
            <a:pPr>
              <a:spcBef>
                <a:spcPts val="600"/>
              </a:spcBef>
              <a:spcAft>
                <a:spcPts val="600"/>
              </a:spcAft>
            </a:pPr>
            <a:r>
              <a:rPr lang="en-US" sz="2400" b="1" dirty="0">
                <a:solidFill>
                  <a:srgbClr val="FF0000"/>
                </a:solidFill>
                <a:latin typeface="Tw Cen MT" pitchFamily="34" charset="0"/>
              </a:rPr>
              <a:t>A. Managers by level</a:t>
            </a:r>
            <a:endParaRPr lang="en-US" sz="2400" dirty="0">
              <a:solidFill>
                <a:srgbClr val="FF0000"/>
              </a:solidFill>
              <a:latin typeface="Tw Cen MT" pitchFamily="34" charset="0"/>
            </a:endParaRPr>
          </a:p>
          <a:p>
            <a:pPr>
              <a:spcBef>
                <a:spcPts val="600"/>
              </a:spcBef>
              <a:spcAft>
                <a:spcPts val="600"/>
              </a:spcAft>
            </a:pPr>
            <a:r>
              <a:rPr lang="en-US" sz="2400" dirty="0">
                <a:latin typeface="Tw Cen MT" pitchFamily="34" charset="0"/>
              </a:rPr>
              <a:t>Many managers work in an organization. However, these managers do not work at the same level. They work and operate at different positions. Hierarchy of these managerial positions is called levels of management.</a:t>
            </a:r>
          </a:p>
          <a:p>
            <a:pPr>
              <a:spcBef>
                <a:spcPts val="600"/>
              </a:spcBef>
              <a:spcAft>
                <a:spcPts val="600"/>
              </a:spcAft>
            </a:pPr>
            <a:r>
              <a:rPr lang="en-US" sz="2400" dirty="0">
                <a:latin typeface="Tw Cen MT" pitchFamily="34" charset="0"/>
              </a:rPr>
              <a:t>There are usually three distinct levels of management: executive (top), middle, and first-line (supervisory) management. Figure 2.3 illustrates the classification of managers by their level in the organization. This is a vertical rank of managers in the organization. They are arranged in a hierarchy. Managers at each of these levels have different tasks and responsibilities. First-line managers report to middle managers, and middle managers report to top managers</a:t>
            </a:r>
            <a:r>
              <a:rPr lang="en-US" sz="2400" dirty="0" smtClean="0">
                <a:latin typeface="Tw Cen MT" pitchFamily="34" charset="0"/>
              </a:rPr>
              <a:t>.</a:t>
            </a:r>
            <a:endParaRPr lang="en-US" sz="2400" dirty="0">
              <a:latin typeface="Tw Cen MT" pitchFamily="34" charset="0"/>
            </a:endParaRPr>
          </a:p>
        </p:txBody>
      </p:sp>
    </p:spTree>
    <p:extLst>
      <p:ext uri="{BB962C8B-B14F-4D97-AF65-F5344CB8AC3E}">
        <p14:creationId xmlns:p14="http://schemas.microsoft.com/office/powerpoint/2010/main" val="1469032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11</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grpSp>
        <p:nvGrpSpPr>
          <p:cNvPr id="3" name="Group 2"/>
          <p:cNvGrpSpPr/>
          <p:nvPr/>
        </p:nvGrpSpPr>
        <p:grpSpPr>
          <a:xfrm>
            <a:off x="5257800" y="949891"/>
            <a:ext cx="6477000" cy="3565019"/>
            <a:chOff x="5257800" y="949891"/>
            <a:chExt cx="6477000" cy="3565019"/>
          </a:xfrm>
        </p:grpSpPr>
        <p:graphicFrame>
          <p:nvGraphicFramePr>
            <p:cNvPr id="6" name="Diagram 5"/>
            <p:cNvGraphicFramePr/>
            <p:nvPr>
              <p:extLst>
                <p:ext uri="{D42A27DB-BD31-4B8C-83A1-F6EECF244321}">
                  <p14:modId xmlns:p14="http://schemas.microsoft.com/office/powerpoint/2010/main" val="2198469021"/>
                </p:ext>
              </p:extLst>
            </p:nvPr>
          </p:nvGraphicFramePr>
          <p:xfrm>
            <a:off x="5257800" y="949891"/>
            <a:ext cx="6049078" cy="2936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5943600" y="4114800"/>
              <a:ext cx="5791200" cy="400110"/>
            </a:xfrm>
            <a:prstGeom prst="rect">
              <a:avLst/>
            </a:prstGeom>
            <a:noFill/>
            <a:ln>
              <a:noFill/>
            </a:ln>
          </p:spPr>
          <p:txBody>
            <a:bodyPr wrap="square" rtlCol="0">
              <a:spAutoFit/>
            </a:bodyPr>
            <a:lstStyle/>
            <a:p>
              <a:r>
                <a:rPr lang="en-US" sz="2000" b="1" dirty="0" smtClean="0"/>
                <a:t>Fig</a:t>
              </a:r>
              <a:r>
                <a:rPr lang="en-US" sz="2000" dirty="0" smtClean="0"/>
                <a:t> </a:t>
              </a:r>
              <a:r>
                <a:rPr lang="en-US" sz="2000" dirty="0"/>
                <a:t>2.3 Classification of managers by their </a:t>
              </a:r>
              <a:r>
                <a:rPr lang="en-US" sz="2000" dirty="0" smtClean="0"/>
                <a:t>levels</a:t>
              </a:r>
              <a:endParaRPr lang="en-US" sz="2000" dirty="0"/>
            </a:p>
          </p:txBody>
        </p:sp>
      </p:grpSp>
      <p:sp>
        <p:nvSpPr>
          <p:cNvPr id="7" name="TextBox 6"/>
          <p:cNvSpPr txBox="1"/>
          <p:nvPr/>
        </p:nvSpPr>
        <p:spPr>
          <a:xfrm>
            <a:off x="381000" y="762000"/>
            <a:ext cx="5638800"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solidFill>
                  <a:srgbClr val="FF0000"/>
                </a:solidFill>
                <a:latin typeface="Tw Cen MT" pitchFamily="34" charset="0"/>
              </a:rPr>
              <a:t>Top managers</a:t>
            </a:r>
            <a:r>
              <a:rPr lang="en-US" sz="2400" dirty="0">
                <a:latin typeface="Tw Cen MT" pitchFamily="34" charset="0"/>
              </a:rPr>
              <a:t> are concerned not only with the organization, but also with the interaction between the organization and its internal environment. The most common job titles of top </a:t>
            </a:r>
            <a:r>
              <a:rPr lang="en-US" sz="2400" dirty="0" err="1" smtClean="0">
                <a:latin typeface="Tw Cen MT" pitchFamily="34" charset="0"/>
              </a:rPr>
              <a:t>manageer</a:t>
            </a:r>
            <a:r>
              <a:rPr lang="en-US" sz="2400" dirty="0" smtClean="0">
                <a:latin typeface="Tw Cen MT" pitchFamily="34" charset="0"/>
              </a:rPr>
              <a:t> </a:t>
            </a:r>
            <a:r>
              <a:rPr lang="en-US" sz="2400" dirty="0">
                <a:latin typeface="Tw Cen MT" pitchFamily="34" charset="0"/>
              </a:rPr>
              <a:t>are; chairman, president, vice-president, executive director, chief executive officer, general manager, deputy general manager, managing director, and deputy managing director. </a:t>
            </a:r>
            <a:r>
              <a:rPr lang="en-US" sz="2400" dirty="0" smtClean="0">
                <a:latin typeface="Tw Cen MT" pitchFamily="34" charset="0"/>
              </a:rPr>
              <a:t>They take </a:t>
            </a:r>
            <a:r>
              <a:rPr lang="en-US" sz="2400" dirty="0">
                <a:latin typeface="Tw Cen MT" pitchFamily="34" charset="0"/>
              </a:rPr>
              <a:t>responsibility for the organization’s success or failure.</a:t>
            </a:r>
          </a:p>
        </p:txBody>
      </p:sp>
      <p:sp>
        <p:nvSpPr>
          <p:cNvPr id="8" name="Rectangle 7"/>
          <p:cNvSpPr/>
          <p:nvPr/>
        </p:nvSpPr>
        <p:spPr>
          <a:xfrm>
            <a:off x="314928" y="4846767"/>
            <a:ext cx="10124472" cy="1938992"/>
          </a:xfrm>
          <a:prstGeom prst="rect">
            <a:avLst/>
          </a:prstGeom>
        </p:spPr>
        <p:txBody>
          <a:bodyPr>
            <a:spAutoFit/>
          </a:bodyPr>
          <a:lstStyle/>
          <a:p>
            <a:pPr algn="just">
              <a:spcAft>
                <a:spcPts val="1000"/>
              </a:spcAft>
            </a:pPr>
            <a:r>
              <a:rPr lang="en-US" sz="2400" b="1" dirty="0">
                <a:solidFill>
                  <a:srgbClr val="FF0000"/>
                </a:solidFill>
                <a:latin typeface="Tw Cen MT" pitchFamily="34" charset="0"/>
                <a:ea typeface="Times New Roman"/>
                <a:cs typeface="Mangal"/>
              </a:rPr>
              <a:t>Middle managers</a:t>
            </a:r>
            <a:r>
              <a:rPr lang="en-US" sz="2400" dirty="0">
                <a:latin typeface="Tw Cen MT" pitchFamily="34" charset="0"/>
                <a:ea typeface="Times New Roman"/>
                <a:cs typeface="Mangal"/>
              </a:rPr>
              <a:t> plan, organize, lead, coordinate, and control the activities of the first-line managers working under them. The job titles of middle management are: marketing manager, personnel manager, finance manager, administrative manager, treasurer, R &amp; D manager, plant manager, operations manager, </a:t>
            </a:r>
            <a:r>
              <a:rPr lang="en-US" sz="2400" dirty="0" err="1">
                <a:latin typeface="Tw Cen MT" pitchFamily="34" charset="0"/>
                <a:ea typeface="Times New Roman"/>
                <a:cs typeface="Mangal"/>
              </a:rPr>
              <a:t>labour</a:t>
            </a:r>
            <a:r>
              <a:rPr lang="en-US" sz="2400" dirty="0">
                <a:latin typeface="Tw Cen MT" pitchFamily="34" charset="0"/>
                <a:ea typeface="Times New Roman"/>
                <a:cs typeface="Mangal"/>
              </a:rPr>
              <a:t> relations manager, etc.</a:t>
            </a:r>
          </a:p>
        </p:txBody>
      </p:sp>
    </p:spTree>
    <p:extLst>
      <p:ext uri="{BB962C8B-B14F-4D97-AF65-F5344CB8AC3E}">
        <p14:creationId xmlns:p14="http://schemas.microsoft.com/office/powerpoint/2010/main" val="27495346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12</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457200" y="838200"/>
            <a:ext cx="10363200" cy="1785104"/>
          </a:xfrm>
          <a:prstGeom prst="rect">
            <a:avLst/>
          </a:prstGeom>
          <a:noFill/>
        </p:spPr>
        <p:txBody>
          <a:bodyPr wrap="square" rtlCol="0">
            <a:spAutoFit/>
          </a:bodyPr>
          <a:lstStyle/>
          <a:p>
            <a:r>
              <a:rPr lang="en-US" sz="2200" b="1" dirty="0" smtClean="0">
                <a:latin typeface="Tw Cen MT" pitchFamily="34" charset="0"/>
              </a:rPr>
              <a:t>First line Managers:</a:t>
            </a:r>
            <a:r>
              <a:rPr lang="en-US" sz="2200" dirty="0" smtClean="0">
                <a:latin typeface="Tw Cen MT" pitchFamily="34" charset="0"/>
              </a:rPr>
              <a:t> They </a:t>
            </a:r>
            <a:r>
              <a:rPr lang="en-US" sz="2200" dirty="0">
                <a:latin typeface="Tw Cen MT" pitchFamily="34" charset="0"/>
              </a:rPr>
              <a:t>supervise, guide, lead, coordinate, and control the work of operating staff, using their leadership skills to motivate the staff members to get the work </a:t>
            </a:r>
            <a:r>
              <a:rPr lang="en-US" sz="2200" dirty="0" smtClean="0">
                <a:latin typeface="Tw Cen MT" pitchFamily="34" charset="0"/>
              </a:rPr>
              <a:t>done</a:t>
            </a:r>
            <a:r>
              <a:rPr lang="en-US" sz="2200" dirty="0">
                <a:latin typeface="Tw Cen MT" pitchFamily="34" charset="0"/>
              </a:rPr>
              <a:t>. They are also the connecting link between the operatives and the higher management. The common job titles of the first-line managers are: officers, supervisors, foremen, unit heads, etc</a:t>
            </a:r>
            <a:r>
              <a:rPr lang="en-US" sz="2200" dirty="0" smtClean="0">
                <a:latin typeface="Tw Cen MT" pitchFamily="34" charset="0"/>
              </a:rPr>
              <a:t>.</a:t>
            </a:r>
            <a:endParaRPr lang="en-US" sz="2200" dirty="0">
              <a:latin typeface="Tw Cen MT" pitchFamily="34" charset="0"/>
            </a:endParaRPr>
          </a:p>
        </p:txBody>
      </p:sp>
    </p:spTree>
    <p:extLst>
      <p:ext uri="{BB962C8B-B14F-4D97-AF65-F5344CB8AC3E}">
        <p14:creationId xmlns:p14="http://schemas.microsoft.com/office/powerpoint/2010/main" val="1864227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13</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381000" y="914400"/>
            <a:ext cx="10591800" cy="4262705"/>
          </a:xfrm>
          <a:prstGeom prst="rect">
            <a:avLst/>
          </a:prstGeom>
          <a:noFill/>
        </p:spPr>
        <p:txBody>
          <a:bodyPr wrap="square" rtlCol="0">
            <a:spAutoFit/>
          </a:bodyPr>
          <a:lstStyle/>
          <a:p>
            <a:pPr>
              <a:spcBef>
                <a:spcPts val="600"/>
              </a:spcBef>
              <a:spcAft>
                <a:spcPts val="600"/>
              </a:spcAft>
            </a:pPr>
            <a:r>
              <a:rPr lang="en-US" sz="2100" b="1" dirty="0">
                <a:solidFill>
                  <a:srgbClr val="FF0000"/>
                </a:solidFill>
                <a:latin typeface="Tw Cen MT" pitchFamily="34" charset="0"/>
              </a:rPr>
              <a:t>B. Managers by types (Functions)</a:t>
            </a:r>
            <a:endParaRPr lang="en-US" sz="2100" dirty="0">
              <a:solidFill>
                <a:srgbClr val="FF0000"/>
              </a:solidFill>
              <a:latin typeface="Tw Cen MT" pitchFamily="34" charset="0"/>
            </a:endParaRPr>
          </a:p>
          <a:p>
            <a:pPr>
              <a:spcBef>
                <a:spcPts val="600"/>
              </a:spcBef>
              <a:spcAft>
                <a:spcPts val="600"/>
              </a:spcAft>
            </a:pPr>
            <a:r>
              <a:rPr lang="en-US" sz="2100" dirty="0">
                <a:latin typeface="Tw Cen MT" pitchFamily="34" charset="0"/>
              </a:rPr>
              <a:t>A further classification of managers is also done by their type. Generally, there are two types of managers: line and staff.</a:t>
            </a:r>
          </a:p>
          <a:p>
            <a:pPr>
              <a:spcBef>
                <a:spcPts val="600"/>
              </a:spcBef>
              <a:spcAft>
                <a:spcPts val="600"/>
              </a:spcAft>
            </a:pPr>
            <a:r>
              <a:rPr lang="en-US" sz="2100" b="1" dirty="0">
                <a:solidFill>
                  <a:srgbClr val="FF0000"/>
                </a:solidFill>
                <a:latin typeface="Tw Cen MT" pitchFamily="34" charset="0"/>
              </a:rPr>
              <a:t>i) LINE </a:t>
            </a:r>
            <a:r>
              <a:rPr lang="en-US" sz="2100" b="1" dirty="0" smtClean="0">
                <a:solidFill>
                  <a:srgbClr val="FF0000"/>
                </a:solidFill>
                <a:latin typeface="Tw Cen MT" pitchFamily="34" charset="0"/>
              </a:rPr>
              <a:t>MANAGERS</a:t>
            </a:r>
            <a:endParaRPr lang="en-US" sz="2100" b="1" dirty="0">
              <a:solidFill>
                <a:srgbClr val="FF0000"/>
              </a:solidFill>
              <a:latin typeface="Tw Cen MT" pitchFamily="34" charset="0"/>
            </a:endParaRPr>
          </a:p>
          <a:p>
            <a:pPr>
              <a:spcBef>
                <a:spcPts val="600"/>
              </a:spcBef>
              <a:spcAft>
                <a:spcPts val="600"/>
              </a:spcAft>
            </a:pPr>
            <a:r>
              <a:rPr lang="en-US" sz="2100" dirty="0">
                <a:latin typeface="Tw Cen MT" pitchFamily="34" charset="0"/>
              </a:rPr>
              <a:t>Managers who are directly in the chain of command are called </a:t>
            </a:r>
            <a:r>
              <a:rPr lang="en-US" sz="2100" i="1" dirty="0">
                <a:latin typeface="Tw Cen MT" pitchFamily="34" charset="0"/>
              </a:rPr>
              <a:t>line managers</a:t>
            </a:r>
            <a:r>
              <a:rPr lang="en-US" sz="2100" dirty="0">
                <a:latin typeface="Tw Cen MT" pitchFamily="34" charset="0"/>
              </a:rPr>
              <a:t>. They have the responsibility for the principle activities of the organization. Line managers deal directly with the organization’s primary goods and services; they make things, sells things, or provide consumer service. Production and marketing managers are examples of line managers.</a:t>
            </a:r>
          </a:p>
          <a:p>
            <a:pPr>
              <a:spcBef>
                <a:spcPts val="600"/>
              </a:spcBef>
              <a:spcAft>
                <a:spcPts val="600"/>
              </a:spcAft>
            </a:pPr>
            <a:r>
              <a:rPr lang="en-US" sz="2100" dirty="0">
                <a:latin typeface="Tw Cen MT" pitchFamily="34" charset="0"/>
              </a:rPr>
              <a:t>Line managers are responsible for the achievement of the organization’s goals. They have power and authority to the organization. They also have ultimate responsibility for making operating decisions. Line managers are thus accountable for the “bottom-line” results of their decisions</a:t>
            </a:r>
            <a:r>
              <a:rPr lang="en-US" sz="2100" dirty="0" smtClean="0">
                <a:latin typeface="Tw Cen MT" pitchFamily="34" charset="0"/>
              </a:rPr>
              <a:t>.</a:t>
            </a:r>
            <a:endParaRPr lang="en-US" sz="2100" dirty="0">
              <a:latin typeface="Tw Cen MT" pitchFamily="34" charset="0"/>
            </a:endParaRPr>
          </a:p>
        </p:txBody>
      </p:sp>
    </p:spTree>
    <p:extLst>
      <p:ext uri="{BB962C8B-B14F-4D97-AF65-F5344CB8AC3E}">
        <p14:creationId xmlns:p14="http://schemas.microsoft.com/office/powerpoint/2010/main" val="2448876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14</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609600" y="1129367"/>
            <a:ext cx="10287000" cy="2985433"/>
          </a:xfrm>
          <a:prstGeom prst="rect">
            <a:avLst/>
          </a:prstGeom>
          <a:noFill/>
        </p:spPr>
        <p:txBody>
          <a:bodyPr wrap="square" rtlCol="0">
            <a:spAutoFit/>
          </a:bodyPr>
          <a:lstStyle/>
          <a:p>
            <a:pPr>
              <a:spcBef>
                <a:spcPts val="600"/>
              </a:spcBef>
              <a:spcAft>
                <a:spcPts val="600"/>
              </a:spcAft>
            </a:pPr>
            <a:r>
              <a:rPr lang="en-US" sz="2100" b="1" dirty="0">
                <a:solidFill>
                  <a:srgbClr val="FF0000"/>
                </a:solidFill>
                <a:latin typeface="Tw Cen MT" pitchFamily="34" charset="0"/>
              </a:rPr>
              <a:t>ii) STAFF MANAGERS</a:t>
            </a:r>
          </a:p>
          <a:p>
            <a:pPr>
              <a:spcBef>
                <a:spcPts val="600"/>
              </a:spcBef>
              <a:spcAft>
                <a:spcPts val="600"/>
              </a:spcAft>
            </a:pPr>
            <a:r>
              <a:rPr lang="en-US" sz="2100" dirty="0">
                <a:latin typeface="Tw Cen MT" pitchFamily="34" charset="0"/>
              </a:rPr>
              <a:t>The need for specialized or technical information increases as organizations become more complex. Managers are called staff managers. </a:t>
            </a:r>
            <a:r>
              <a:rPr lang="en-US" sz="2100" dirty="0" smtClean="0">
                <a:latin typeface="Tw Cen MT" pitchFamily="34" charset="0"/>
              </a:rPr>
              <a:t>who </a:t>
            </a:r>
            <a:r>
              <a:rPr lang="en-US" sz="2100" dirty="0">
                <a:latin typeface="Tw Cen MT" pitchFamily="34" charset="0"/>
              </a:rPr>
              <a:t>provide advice and expertise in their specialized area of knowledge. They assist and support the line managers in undertaking their functions.</a:t>
            </a:r>
          </a:p>
          <a:p>
            <a:pPr>
              <a:spcBef>
                <a:spcPts val="600"/>
              </a:spcBef>
              <a:spcAft>
                <a:spcPts val="600"/>
              </a:spcAft>
            </a:pPr>
            <a:r>
              <a:rPr lang="en-US" sz="2100" dirty="0">
                <a:latin typeface="Tw Cen MT" pitchFamily="34" charset="0"/>
              </a:rPr>
              <a:t>Staff managers are, however, outside the formal chain of command. Their staff authority is restricted to their immediate assistants. Managers working in personnel, purchasing, legal, research and development, finance, and public relations functions are staff managers</a:t>
            </a:r>
            <a:r>
              <a:rPr lang="en-US" sz="2100" dirty="0" smtClean="0">
                <a:latin typeface="Tw Cen MT" pitchFamily="34" charset="0"/>
              </a:rPr>
              <a:t>.</a:t>
            </a:r>
            <a:endParaRPr lang="en-US" sz="2100" dirty="0">
              <a:latin typeface="Tw Cen MT" pitchFamily="34" charset="0"/>
            </a:endParaRPr>
          </a:p>
        </p:txBody>
      </p:sp>
    </p:spTree>
    <p:extLst>
      <p:ext uri="{BB962C8B-B14F-4D97-AF65-F5344CB8AC3E}">
        <p14:creationId xmlns:p14="http://schemas.microsoft.com/office/powerpoint/2010/main" val="26646393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15</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3" name="TextBox 2"/>
          <p:cNvSpPr txBox="1"/>
          <p:nvPr/>
        </p:nvSpPr>
        <p:spPr>
          <a:xfrm>
            <a:off x="381000" y="919877"/>
            <a:ext cx="10591800" cy="3785652"/>
          </a:xfrm>
          <a:prstGeom prst="rect">
            <a:avLst/>
          </a:prstGeom>
          <a:noFill/>
        </p:spPr>
        <p:txBody>
          <a:bodyPr wrap="square" rtlCol="0">
            <a:spAutoFit/>
          </a:bodyPr>
          <a:lstStyle/>
          <a:p>
            <a:pPr>
              <a:spcBef>
                <a:spcPts val="600"/>
              </a:spcBef>
              <a:spcAft>
                <a:spcPts val="600"/>
              </a:spcAft>
            </a:pPr>
            <a:r>
              <a:rPr lang="en-US" sz="2100" b="1" dirty="0">
                <a:solidFill>
                  <a:srgbClr val="FF0000"/>
                </a:solidFill>
                <a:latin typeface="Tw Cen MT" pitchFamily="34" charset="0"/>
              </a:rPr>
              <a:t>Managerial skills and roles</a:t>
            </a:r>
            <a:endParaRPr lang="en-US" sz="2100" dirty="0">
              <a:solidFill>
                <a:srgbClr val="FF0000"/>
              </a:solidFill>
              <a:latin typeface="Tw Cen MT" pitchFamily="34" charset="0"/>
            </a:endParaRPr>
          </a:p>
          <a:p>
            <a:pPr>
              <a:spcBef>
                <a:spcPts val="600"/>
              </a:spcBef>
              <a:spcAft>
                <a:spcPts val="600"/>
              </a:spcAft>
            </a:pPr>
            <a:r>
              <a:rPr lang="en-US" sz="2100" b="1" dirty="0">
                <a:solidFill>
                  <a:srgbClr val="FF0000"/>
                </a:solidFill>
                <a:latin typeface="Tw Cen MT" pitchFamily="34" charset="0"/>
              </a:rPr>
              <a:t>Managerial skills</a:t>
            </a:r>
            <a:endParaRPr lang="en-US" sz="2100" dirty="0">
              <a:solidFill>
                <a:srgbClr val="FF0000"/>
              </a:solidFill>
              <a:latin typeface="Tw Cen MT" pitchFamily="34" charset="0"/>
            </a:endParaRPr>
          </a:p>
          <a:p>
            <a:pPr>
              <a:spcBef>
                <a:spcPts val="600"/>
              </a:spcBef>
              <a:spcAft>
                <a:spcPts val="600"/>
              </a:spcAft>
            </a:pPr>
            <a:r>
              <a:rPr lang="en-US" sz="2100" dirty="0" smtClean="0">
                <a:latin typeface="Tw Cen MT" pitchFamily="34" charset="0"/>
              </a:rPr>
              <a:t>A </a:t>
            </a:r>
            <a:r>
              <a:rPr lang="en-US" sz="2100" dirty="0">
                <a:latin typeface="Tw Cen MT" pitchFamily="34" charset="0"/>
              </a:rPr>
              <a:t>skill is defined as “an ability or proficiency in performing a particular task”. All managers, irrespective of their level and job, need managerial skills. However, the relative importance of skill vary in degree, depending on the managerial management level. As the managers move up in the hierarchy, they can learn and develop the skills needed at those levels. </a:t>
            </a:r>
            <a:endParaRPr lang="en-US" sz="2100" dirty="0" smtClean="0">
              <a:latin typeface="Tw Cen MT" pitchFamily="34" charset="0"/>
            </a:endParaRPr>
          </a:p>
          <a:p>
            <a:pPr>
              <a:spcBef>
                <a:spcPts val="600"/>
              </a:spcBef>
              <a:spcAft>
                <a:spcPts val="600"/>
              </a:spcAft>
            </a:pPr>
            <a:r>
              <a:rPr lang="en-US" sz="2100" b="1" dirty="0" smtClean="0">
                <a:latin typeface="Tw Cen MT" pitchFamily="34" charset="0"/>
              </a:rPr>
              <a:t>Henri </a:t>
            </a:r>
            <a:r>
              <a:rPr lang="en-US" sz="2100" b="1" dirty="0" err="1">
                <a:latin typeface="Tw Cen MT" pitchFamily="34" charset="0"/>
              </a:rPr>
              <a:t>Fayol</a:t>
            </a:r>
            <a:r>
              <a:rPr lang="en-US" sz="2100" b="1" dirty="0">
                <a:latin typeface="Tw Cen MT" pitchFamily="34" charset="0"/>
              </a:rPr>
              <a:t> (1929</a:t>
            </a:r>
            <a:r>
              <a:rPr lang="en-US" sz="2100" dirty="0">
                <a:latin typeface="Tw Cen MT" pitchFamily="34" charset="0"/>
              </a:rPr>
              <a:t>) identified three basic kinds of managerial skills: technical, human, and conceptual. Robert Katz (1974) further elaborated the meaning of these skill categories and popularized this classification. The level of these skills depends on the level of a manager in the management hierarchy (Figure 2.5</a:t>
            </a:r>
            <a:r>
              <a:rPr lang="en-US" sz="2100" dirty="0" smtClean="0">
                <a:latin typeface="Tw Cen MT" pitchFamily="34" charset="0"/>
              </a:rPr>
              <a:t>).</a:t>
            </a:r>
            <a:endParaRPr lang="en-US" sz="2100" dirty="0">
              <a:latin typeface="Tw Cen MT" pitchFamily="34" charset="0"/>
            </a:endParaRPr>
          </a:p>
        </p:txBody>
      </p:sp>
    </p:spTree>
    <p:extLst>
      <p:ext uri="{BB962C8B-B14F-4D97-AF65-F5344CB8AC3E}">
        <p14:creationId xmlns:p14="http://schemas.microsoft.com/office/powerpoint/2010/main" val="1794666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16</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grpSp>
        <p:nvGrpSpPr>
          <p:cNvPr id="12" name="Group 11"/>
          <p:cNvGrpSpPr>
            <a:grpSpLocks/>
          </p:cNvGrpSpPr>
          <p:nvPr/>
        </p:nvGrpSpPr>
        <p:grpSpPr bwMode="auto">
          <a:xfrm>
            <a:off x="2644930" y="2320876"/>
            <a:ext cx="6651470" cy="2216248"/>
            <a:chOff x="3757" y="2302"/>
            <a:chExt cx="6504" cy="1791"/>
          </a:xfrm>
        </p:grpSpPr>
        <p:sp>
          <p:nvSpPr>
            <p:cNvPr id="13" name="Rectangle 12" descr="Dashed downward diagonal"/>
            <p:cNvSpPr>
              <a:spLocks noChangeArrowheads="1"/>
            </p:cNvSpPr>
            <p:nvPr/>
          </p:nvSpPr>
          <p:spPr bwMode="auto">
            <a:xfrm>
              <a:off x="3757" y="2302"/>
              <a:ext cx="6504" cy="614"/>
            </a:xfrm>
            <a:prstGeom prst="rect">
              <a:avLst/>
            </a:prstGeom>
            <a:pattFill prst="dash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Rectangle 13" descr="Small confetti"/>
            <p:cNvSpPr>
              <a:spLocks noChangeArrowheads="1"/>
            </p:cNvSpPr>
            <p:nvPr/>
          </p:nvSpPr>
          <p:spPr bwMode="auto">
            <a:xfrm>
              <a:off x="3757" y="2916"/>
              <a:ext cx="6504" cy="554"/>
            </a:xfrm>
            <a:prstGeom prst="rect">
              <a:avLst/>
            </a:prstGeom>
            <a:pattFill prst="smConfetti">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14" descr="5%"/>
            <p:cNvSpPr>
              <a:spLocks noChangeArrowheads="1"/>
            </p:cNvSpPr>
            <p:nvPr/>
          </p:nvSpPr>
          <p:spPr bwMode="auto">
            <a:xfrm>
              <a:off x="3757" y="3470"/>
              <a:ext cx="6504" cy="623"/>
            </a:xfrm>
            <a:prstGeom prst="rect">
              <a:avLst/>
            </a:prstGeom>
            <a:pattFill prst="pct5">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6" name="AutoShape 35"/>
            <p:cNvCxnSpPr>
              <a:cxnSpLocks noChangeShapeType="1"/>
            </p:cNvCxnSpPr>
            <p:nvPr/>
          </p:nvCxnSpPr>
          <p:spPr bwMode="auto">
            <a:xfrm flipH="1">
              <a:off x="5344" y="2302"/>
              <a:ext cx="1122" cy="179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17" name="AutoShape 36"/>
            <p:cNvCxnSpPr>
              <a:cxnSpLocks noChangeShapeType="1"/>
            </p:cNvCxnSpPr>
            <p:nvPr/>
          </p:nvCxnSpPr>
          <p:spPr bwMode="auto">
            <a:xfrm flipH="1">
              <a:off x="7255" y="2302"/>
              <a:ext cx="1372" cy="179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grpSp>
      <p:graphicFrame>
        <p:nvGraphicFramePr>
          <p:cNvPr id="3" name="Table 2"/>
          <p:cNvGraphicFramePr>
            <a:graphicFrameLocks noGrp="1"/>
          </p:cNvGraphicFramePr>
          <p:nvPr>
            <p:extLst>
              <p:ext uri="{D42A27DB-BD31-4B8C-83A1-F6EECF244321}">
                <p14:modId xmlns:p14="http://schemas.microsoft.com/office/powerpoint/2010/main" val="1284699472"/>
              </p:ext>
            </p:extLst>
          </p:nvPr>
        </p:nvGraphicFramePr>
        <p:xfrm>
          <a:off x="304800" y="1989984"/>
          <a:ext cx="9867120" cy="2505816"/>
        </p:xfrm>
        <a:graphic>
          <a:graphicData uri="http://schemas.openxmlformats.org/drawingml/2006/table">
            <a:tbl>
              <a:tblPr firstRow="1" firstCol="1" bandRow="1"/>
              <a:tblGrid>
                <a:gridCol w="2466780"/>
                <a:gridCol w="2466780"/>
                <a:gridCol w="2466780"/>
                <a:gridCol w="2466780"/>
              </a:tblGrid>
              <a:tr h="626454">
                <a:tc>
                  <a:txBody>
                    <a:bodyPr/>
                    <a:lstStyle/>
                    <a:p>
                      <a:pPr marL="0" marR="0" algn="just">
                        <a:lnSpc>
                          <a:spcPct val="115000"/>
                        </a:lnSpc>
                        <a:spcBef>
                          <a:spcPts val="0"/>
                        </a:spcBef>
                        <a:spcAft>
                          <a:spcPts val="0"/>
                        </a:spcAft>
                      </a:pPr>
                      <a:r>
                        <a:rPr lang="en-US" sz="2000" dirty="0">
                          <a:effectLst/>
                          <a:latin typeface="Times New Roman"/>
                          <a:ea typeface="Times New Roman"/>
                          <a:cs typeface="Mangal"/>
                        </a:rPr>
                        <a:t> </a:t>
                      </a:r>
                      <a:endParaRPr lang="en-US" sz="2000" dirty="0">
                        <a:effectLst/>
                        <a:latin typeface="Calibri"/>
                        <a:ea typeface="Times New Roman"/>
                        <a:cs typeface="Mangal"/>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effectLst/>
                          <a:latin typeface="Times New Roman"/>
                          <a:ea typeface="Times New Roman"/>
                          <a:cs typeface="Mangal"/>
                        </a:rPr>
                        <a:t>Conceptual skills</a:t>
                      </a:r>
                      <a:endParaRPr lang="en-US" sz="2000">
                        <a:effectLst/>
                        <a:latin typeface="Calibri"/>
                        <a:ea typeface="Times New Roman"/>
                        <a:cs typeface="Mangal"/>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effectLst/>
                          <a:latin typeface="Times New Roman"/>
                          <a:ea typeface="Times New Roman"/>
                          <a:cs typeface="Mangal"/>
                        </a:rPr>
                        <a:t>Human skills</a:t>
                      </a:r>
                      <a:endParaRPr lang="en-US" sz="2000">
                        <a:effectLst/>
                        <a:latin typeface="Calibri"/>
                        <a:ea typeface="Times New Roman"/>
                        <a:cs typeface="Mangal"/>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effectLst/>
                          <a:latin typeface="Times New Roman"/>
                          <a:ea typeface="Times New Roman"/>
                          <a:cs typeface="Mangal"/>
                        </a:rPr>
                        <a:t>Technical skills</a:t>
                      </a:r>
                      <a:endParaRPr lang="en-US" sz="2000" dirty="0">
                        <a:effectLst/>
                        <a:latin typeface="Calibri"/>
                        <a:ea typeface="Times New Roman"/>
                        <a:cs typeface="Mangal"/>
                      </a:endParaRPr>
                    </a:p>
                  </a:txBody>
                  <a:tcPr marL="68580" marR="68580" marT="0" marB="0">
                    <a:lnL>
                      <a:noFill/>
                    </a:lnL>
                    <a:lnR>
                      <a:noFill/>
                    </a:lnR>
                    <a:lnT>
                      <a:noFill/>
                    </a:lnT>
                    <a:lnB>
                      <a:noFill/>
                    </a:lnB>
                  </a:tcPr>
                </a:tc>
              </a:tr>
              <a:tr h="626454">
                <a:tc>
                  <a:txBody>
                    <a:bodyPr/>
                    <a:lstStyle/>
                    <a:p>
                      <a:pPr marL="0" marR="0" algn="just">
                        <a:lnSpc>
                          <a:spcPct val="115000"/>
                        </a:lnSpc>
                        <a:spcBef>
                          <a:spcPts val="0"/>
                        </a:spcBef>
                        <a:spcAft>
                          <a:spcPts val="0"/>
                        </a:spcAft>
                      </a:pPr>
                      <a:r>
                        <a:rPr lang="en-US" sz="2000" dirty="0">
                          <a:effectLst/>
                          <a:latin typeface="Times New Roman"/>
                          <a:ea typeface="Times New Roman"/>
                          <a:cs typeface="Mangal"/>
                        </a:rPr>
                        <a:t>Top Management</a:t>
                      </a:r>
                      <a:endParaRPr lang="en-US" sz="2000" dirty="0">
                        <a:effectLst/>
                        <a:latin typeface="Calibri"/>
                        <a:ea typeface="Times New Roman"/>
                        <a:cs typeface="Mangal"/>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effectLst/>
                          <a:latin typeface="Calibri"/>
                          <a:ea typeface="Times New Roman"/>
                          <a:cs typeface="Mangal"/>
                        </a:rPr>
                        <a:t> </a:t>
                      </a: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effectLst/>
                          <a:latin typeface="Calibri"/>
                          <a:ea typeface="Times New Roman"/>
                          <a:cs typeface="Mangal"/>
                        </a:rPr>
                        <a:t> </a:t>
                      </a: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effectLst/>
                          <a:latin typeface="Calibri"/>
                          <a:ea typeface="Times New Roman"/>
                          <a:cs typeface="Mangal"/>
                        </a:rPr>
                        <a:t> </a:t>
                      </a:r>
                    </a:p>
                  </a:txBody>
                  <a:tcPr marL="68580" marR="68580" marT="0" marB="0">
                    <a:lnL>
                      <a:noFill/>
                    </a:lnL>
                    <a:lnR>
                      <a:noFill/>
                    </a:lnR>
                    <a:lnT>
                      <a:noFill/>
                    </a:lnT>
                    <a:lnB>
                      <a:noFill/>
                    </a:lnB>
                  </a:tcPr>
                </a:tc>
              </a:tr>
              <a:tr h="626454">
                <a:tc>
                  <a:txBody>
                    <a:bodyPr/>
                    <a:lstStyle/>
                    <a:p>
                      <a:pPr marL="0" marR="0" algn="just">
                        <a:lnSpc>
                          <a:spcPct val="115000"/>
                        </a:lnSpc>
                        <a:spcBef>
                          <a:spcPts val="0"/>
                        </a:spcBef>
                        <a:spcAft>
                          <a:spcPts val="0"/>
                        </a:spcAft>
                      </a:pPr>
                      <a:r>
                        <a:rPr lang="en-US" sz="2000">
                          <a:effectLst/>
                          <a:latin typeface="Times New Roman"/>
                          <a:ea typeface="Times New Roman"/>
                          <a:cs typeface="Mangal"/>
                        </a:rPr>
                        <a:t>Middle Management</a:t>
                      </a:r>
                      <a:endParaRPr lang="en-US" sz="2000">
                        <a:effectLst/>
                        <a:latin typeface="Calibri"/>
                        <a:ea typeface="Times New Roman"/>
                        <a:cs typeface="Mangal"/>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effectLst/>
                          <a:latin typeface="Calibri"/>
                          <a:ea typeface="Times New Roman"/>
                          <a:cs typeface="Mangal"/>
                        </a:rPr>
                        <a:t> </a:t>
                      </a: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effectLst/>
                          <a:latin typeface="Calibri"/>
                          <a:ea typeface="Times New Roman"/>
                          <a:cs typeface="Mangal"/>
                        </a:rPr>
                        <a:t> </a:t>
                      </a: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effectLst/>
                          <a:latin typeface="Calibri"/>
                          <a:ea typeface="Times New Roman"/>
                          <a:cs typeface="Mangal"/>
                        </a:rPr>
                        <a:t> </a:t>
                      </a:r>
                    </a:p>
                  </a:txBody>
                  <a:tcPr marL="68580" marR="68580" marT="0" marB="0">
                    <a:lnL>
                      <a:noFill/>
                    </a:lnL>
                    <a:lnR>
                      <a:noFill/>
                    </a:lnR>
                    <a:lnT>
                      <a:noFill/>
                    </a:lnT>
                    <a:lnB>
                      <a:noFill/>
                    </a:lnB>
                  </a:tcPr>
                </a:tc>
              </a:tr>
              <a:tr h="626454">
                <a:tc>
                  <a:txBody>
                    <a:bodyPr/>
                    <a:lstStyle/>
                    <a:p>
                      <a:pPr marL="0" marR="0" algn="just">
                        <a:lnSpc>
                          <a:spcPct val="115000"/>
                        </a:lnSpc>
                        <a:spcBef>
                          <a:spcPts val="0"/>
                        </a:spcBef>
                        <a:spcAft>
                          <a:spcPts val="0"/>
                        </a:spcAft>
                      </a:pPr>
                      <a:r>
                        <a:rPr lang="en-US" sz="2000">
                          <a:effectLst/>
                          <a:latin typeface="Times New Roman"/>
                          <a:ea typeface="Times New Roman"/>
                          <a:cs typeface="Mangal"/>
                        </a:rPr>
                        <a:t>Lower Management</a:t>
                      </a:r>
                      <a:endParaRPr lang="en-US" sz="2000">
                        <a:effectLst/>
                        <a:latin typeface="Calibri"/>
                        <a:ea typeface="Times New Roman"/>
                        <a:cs typeface="Mangal"/>
                      </a:endParaRP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effectLst/>
                          <a:latin typeface="Calibri"/>
                          <a:ea typeface="Times New Roman"/>
                          <a:cs typeface="Mangal"/>
                        </a:rPr>
                        <a:t> </a:t>
                      </a: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a:effectLst/>
                          <a:latin typeface="Calibri"/>
                          <a:ea typeface="Times New Roman"/>
                          <a:cs typeface="Mangal"/>
                        </a:rPr>
                        <a:t> </a:t>
                      </a:r>
                    </a:p>
                  </a:txBody>
                  <a:tcPr marL="68580" marR="68580" marT="0" marB="0">
                    <a:lnL>
                      <a:noFill/>
                    </a:lnL>
                    <a:lnR>
                      <a:noFill/>
                    </a:lnR>
                    <a:lnT>
                      <a:noFill/>
                    </a:lnT>
                    <a:lnB>
                      <a:noFill/>
                    </a:lnB>
                  </a:tcPr>
                </a:tc>
                <a:tc>
                  <a:txBody>
                    <a:bodyPr/>
                    <a:lstStyle/>
                    <a:p>
                      <a:pPr marL="0" marR="0" algn="just">
                        <a:lnSpc>
                          <a:spcPct val="115000"/>
                        </a:lnSpc>
                        <a:spcBef>
                          <a:spcPts val="0"/>
                        </a:spcBef>
                        <a:spcAft>
                          <a:spcPts val="0"/>
                        </a:spcAft>
                      </a:pPr>
                      <a:r>
                        <a:rPr lang="en-US" sz="2000" dirty="0">
                          <a:effectLst/>
                          <a:latin typeface="Calibri"/>
                          <a:ea typeface="Times New Roman"/>
                          <a:cs typeface="Mangal"/>
                        </a:rPr>
                        <a:t> </a:t>
                      </a:r>
                    </a:p>
                  </a:txBody>
                  <a:tcPr marL="68580" marR="68580" marT="0" marB="0">
                    <a:lnL>
                      <a:noFill/>
                    </a:lnL>
                    <a:lnR>
                      <a:noFill/>
                    </a:lnR>
                    <a:lnT>
                      <a:noFill/>
                    </a:lnT>
                    <a:lnB>
                      <a:noFill/>
                    </a:lnB>
                  </a:tcPr>
                </a:tc>
              </a:tr>
            </a:tbl>
          </a:graphicData>
        </a:graphic>
      </p:graphicFrame>
      <p:grpSp>
        <p:nvGrpSpPr>
          <p:cNvPr id="18" name="Group 17"/>
          <p:cNvGrpSpPr>
            <a:grpSpLocks/>
          </p:cNvGrpSpPr>
          <p:nvPr/>
        </p:nvGrpSpPr>
        <p:grpSpPr bwMode="auto">
          <a:xfrm>
            <a:off x="5060950" y="7526338"/>
            <a:ext cx="4129088" cy="1138237"/>
            <a:chOff x="3757" y="2302"/>
            <a:chExt cx="6504" cy="1791"/>
          </a:xfrm>
        </p:grpSpPr>
        <p:sp>
          <p:nvSpPr>
            <p:cNvPr id="19" name="Rectangle 18" descr="Dashed downward diagonal"/>
            <p:cNvSpPr>
              <a:spLocks noChangeArrowheads="1"/>
            </p:cNvSpPr>
            <p:nvPr/>
          </p:nvSpPr>
          <p:spPr bwMode="auto">
            <a:xfrm>
              <a:off x="3757" y="2302"/>
              <a:ext cx="6504" cy="614"/>
            </a:xfrm>
            <a:prstGeom prst="rect">
              <a:avLst/>
            </a:prstGeom>
            <a:pattFill prst="dashDnDiag">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Rectangle 19" descr="Small confetti"/>
            <p:cNvSpPr>
              <a:spLocks noChangeArrowheads="1"/>
            </p:cNvSpPr>
            <p:nvPr/>
          </p:nvSpPr>
          <p:spPr bwMode="auto">
            <a:xfrm>
              <a:off x="3757" y="2916"/>
              <a:ext cx="6504" cy="554"/>
            </a:xfrm>
            <a:prstGeom prst="rect">
              <a:avLst/>
            </a:prstGeom>
            <a:pattFill prst="smConfetti">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1" name="Rectangle 20" descr="5%"/>
            <p:cNvSpPr>
              <a:spLocks noChangeArrowheads="1"/>
            </p:cNvSpPr>
            <p:nvPr/>
          </p:nvSpPr>
          <p:spPr bwMode="auto">
            <a:xfrm>
              <a:off x="3757" y="3470"/>
              <a:ext cx="6504" cy="623"/>
            </a:xfrm>
            <a:prstGeom prst="rect">
              <a:avLst/>
            </a:prstGeom>
            <a:pattFill prst="pct5">
              <a:fgClr>
                <a:srgbClr val="000000"/>
              </a:fgClr>
              <a:bgClr>
                <a:srgbClr val="FFFFFF"/>
              </a:bgClr>
            </a:patt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22" name="AutoShape 35"/>
            <p:cNvCxnSpPr>
              <a:cxnSpLocks noChangeShapeType="1"/>
            </p:cNvCxnSpPr>
            <p:nvPr/>
          </p:nvCxnSpPr>
          <p:spPr bwMode="auto">
            <a:xfrm flipH="1">
              <a:off x="5344" y="2302"/>
              <a:ext cx="1122" cy="179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6"/>
            <p:cNvCxnSpPr>
              <a:cxnSpLocks noChangeShapeType="1"/>
            </p:cNvCxnSpPr>
            <p:nvPr/>
          </p:nvCxnSpPr>
          <p:spPr bwMode="auto">
            <a:xfrm flipH="1">
              <a:off x="7255" y="2302"/>
              <a:ext cx="1372" cy="1791"/>
            </a:xfrm>
            <a:prstGeom prst="straightConnector1">
              <a:avLst/>
            </a:prstGeom>
            <a:noFill/>
            <a:ln w="12700">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07347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17</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685800"/>
            <a:ext cx="10396236" cy="5724644"/>
          </a:xfrm>
          <a:prstGeom prst="rect">
            <a:avLst/>
          </a:prstGeom>
        </p:spPr>
        <p:txBody>
          <a:bodyPr wrap="square">
            <a:spAutoFit/>
          </a:bodyPr>
          <a:lstStyle/>
          <a:p>
            <a:pPr>
              <a:spcBef>
                <a:spcPts val="600"/>
              </a:spcBef>
              <a:spcAft>
                <a:spcPts val="600"/>
              </a:spcAft>
            </a:pPr>
            <a:r>
              <a:rPr lang="en-US" sz="2100" b="1" dirty="0">
                <a:solidFill>
                  <a:srgbClr val="FF0000"/>
                </a:solidFill>
                <a:latin typeface="Tw Cen MT" pitchFamily="34" charset="0"/>
              </a:rPr>
              <a:t>i) Technical skills</a:t>
            </a:r>
            <a:endParaRPr lang="en-US" sz="2100" dirty="0">
              <a:solidFill>
                <a:srgbClr val="FF0000"/>
              </a:solidFill>
              <a:latin typeface="Tw Cen MT" pitchFamily="34" charset="0"/>
            </a:endParaRPr>
          </a:p>
          <a:p>
            <a:pPr>
              <a:spcBef>
                <a:spcPts val="600"/>
              </a:spcBef>
              <a:spcAft>
                <a:spcPts val="600"/>
              </a:spcAft>
            </a:pPr>
            <a:r>
              <a:rPr lang="en-US" sz="2100" dirty="0" smtClean="0">
                <a:latin typeface="Tw Cen MT" pitchFamily="34" charset="0"/>
              </a:rPr>
              <a:t>Technical </a:t>
            </a:r>
            <a:r>
              <a:rPr lang="en-US" sz="2100" dirty="0">
                <a:latin typeface="Tw Cen MT" pitchFamily="34" charset="0"/>
              </a:rPr>
              <a:t>skill is the job-specific and techniques that are required op perform an organizational role. First-line supervisors need the technical skills the most, because they have to see that goods and services are produced and delivered. These managers, therefore, must have the ability to use the tools, techniques, and procedures of their specialized area. For example, an accountant has to have expertise in accounting. A production manager must have the skills to plan, operate, maintain, and repair machines and equipment. He or she should also have the skills of techniques of operations management. These skills are the mechanics of the job.</a:t>
            </a:r>
          </a:p>
          <a:p>
            <a:pPr>
              <a:spcBef>
                <a:spcPts val="600"/>
              </a:spcBef>
              <a:spcAft>
                <a:spcPts val="600"/>
              </a:spcAft>
            </a:pPr>
            <a:r>
              <a:rPr lang="en-US" sz="2100" b="1" dirty="0">
                <a:solidFill>
                  <a:srgbClr val="FF0000"/>
                </a:solidFill>
                <a:latin typeface="Tw Cen MT" pitchFamily="34" charset="0"/>
              </a:rPr>
              <a:t>ii) Human skills</a:t>
            </a:r>
            <a:endParaRPr lang="en-US" sz="2100" dirty="0">
              <a:solidFill>
                <a:srgbClr val="FF0000"/>
              </a:solidFill>
              <a:latin typeface="Tw Cen MT" pitchFamily="34" charset="0"/>
            </a:endParaRPr>
          </a:p>
          <a:p>
            <a:pPr>
              <a:spcBef>
                <a:spcPts val="600"/>
              </a:spcBef>
              <a:spcAft>
                <a:spcPts val="600"/>
              </a:spcAft>
            </a:pPr>
            <a:r>
              <a:rPr lang="en-US" sz="2100" dirty="0">
                <a:latin typeface="Tw Cen MT" pitchFamily="34" charset="0"/>
              </a:rPr>
              <a:t>Human skills involve the ability to understand, alter, lead, communicate, coordinate and control the behavior of other individuals and groups. Dealing with people is a complex job. A manager, therefore, needs knowledge and skills in fields such as communication, motivation, conflict management, group dynamics, etc. A manager must be able to communicate both his own ideas and those of top management clearly to peers and subordinates. </a:t>
            </a:r>
            <a:r>
              <a:rPr lang="en-US" sz="2100" dirty="0" smtClean="0">
                <a:latin typeface="Tw Cen MT" pitchFamily="34" charset="0"/>
              </a:rPr>
              <a:t>Human </a:t>
            </a:r>
            <a:r>
              <a:rPr lang="en-US" sz="2100" dirty="0">
                <a:latin typeface="Tw Cen MT" pitchFamily="34" charset="0"/>
              </a:rPr>
              <a:t>skills reflect the leadership abilities of a manager. These skills can be developed through education and training, and work experiences. </a:t>
            </a:r>
          </a:p>
        </p:txBody>
      </p:sp>
    </p:spTree>
    <p:extLst>
      <p:ext uri="{BB962C8B-B14F-4D97-AF65-F5344CB8AC3E}">
        <p14:creationId xmlns:p14="http://schemas.microsoft.com/office/powerpoint/2010/main" val="2307152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18</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685800"/>
            <a:ext cx="10124472" cy="3477875"/>
          </a:xfrm>
          <a:prstGeom prst="rect">
            <a:avLst/>
          </a:prstGeom>
        </p:spPr>
        <p:txBody>
          <a:bodyPr>
            <a:spAutoFit/>
          </a:bodyPr>
          <a:lstStyle/>
          <a:p>
            <a:pPr>
              <a:spcBef>
                <a:spcPts val="600"/>
              </a:spcBef>
              <a:spcAft>
                <a:spcPts val="600"/>
              </a:spcAft>
            </a:pPr>
            <a:r>
              <a:rPr lang="en-US" sz="2100" b="1" dirty="0" smtClean="0">
                <a:solidFill>
                  <a:srgbClr val="FF0000"/>
                </a:solidFill>
                <a:latin typeface="Tw Cen MT" pitchFamily="34" charset="0"/>
              </a:rPr>
              <a:t>iii</a:t>
            </a:r>
            <a:r>
              <a:rPr lang="en-US" sz="2100" b="1" dirty="0">
                <a:solidFill>
                  <a:srgbClr val="FF0000"/>
                </a:solidFill>
                <a:latin typeface="Tw Cen MT" pitchFamily="34" charset="0"/>
              </a:rPr>
              <a:t>) Conceptual skills</a:t>
            </a:r>
            <a:endParaRPr lang="en-US" sz="2100" dirty="0">
              <a:solidFill>
                <a:srgbClr val="FF0000"/>
              </a:solidFill>
              <a:latin typeface="Tw Cen MT" pitchFamily="34" charset="0"/>
            </a:endParaRPr>
          </a:p>
          <a:p>
            <a:pPr>
              <a:spcBef>
                <a:spcPts val="600"/>
              </a:spcBef>
              <a:spcAft>
                <a:spcPts val="600"/>
              </a:spcAft>
            </a:pPr>
            <a:r>
              <a:rPr lang="en-US" sz="2100" dirty="0">
                <a:latin typeface="Tw Cen MT" pitchFamily="34" charset="0"/>
              </a:rPr>
              <a:t>Conceptual skills involve the ability of the manager to visualize the organization in its totality and its environment. The variables – external as well as internal – their interplay and interaction affecting an organization need to be properly identified, analyzed, diagnosed, anticipated, and managed. Managers need to distinguish between cause and effect. Different parts of an organization also need to be understood and integrated to function as an effective whole. Managers also need to look for opportunities in environment and develop strategic plans to capitalize these opportunities. Thus, planning and organizing functions require a high level of conceptual skill. Formal education and training are very important in helping managers develop conceptual skills.</a:t>
            </a:r>
          </a:p>
        </p:txBody>
      </p:sp>
    </p:spTree>
    <p:extLst>
      <p:ext uri="{BB962C8B-B14F-4D97-AF65-F5344CB8AC3E}">
        <p14:creationId xmlns:p14="http://schemas.microsoft.com/office/powerpoint/2010/main" val="2516190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19</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533400" y="838200"/>
            <a:ext cx="10363200" cy="4431983"/>
          </a:xfrm>
          <a:prstGeom prst="rect">
            <a:avLst/>
          </a:prstGeom>
          <a:noFill/>
        </p:spPr>
        <p:txBody>
          <a:bodyPr wrap="square" rtlCol="0">
            <a:spAutoFit/>
          </a:bodyPr>
          <a:lstStyle/>
          <a:p>
            <a:pPr>
              <a:spcBef>
                <a:spcPts val="600"/>
              </a:spcBef>
              <a:spcAft>
                <a:spcPts val="600"/>
              </a:spcAft>
            </a:pPr>
            <a:r>
              <a:rPr lang="en-US" sz="2100" b="1" dirty="0">
                <a:solidFill>
                  <a:srgbClr val="FF0000"/>
                </a:solidFill>
                <a:latin typeface="Tw Cen MT" pitchFamily="34" charset="0"/>
              </a:rPr>
              <a:t>Managerial roles</a:t>
            </a:r>
            <a:endParaRPr lang="en-US" sz="2100" dirty="0">
              <a:solidFill>
                <a:srgbClr val="FF0000"/>
              </a:solidFill>
              <a:latin typeface="Tw Cen MT" pitchFamily="34" charset="0"/>
            </a:endParaRPr>
          </a:p>
          <a:p>
            <a:pPr>
              <a:spcBef>
                <a:spcPts val="600"/>
              </a:spcBef>
              <a:spcAft>
                <a:spcPts val="600"/>
              </a:spcAft>
            </a:pPr>
            <a:r>
              <a:rPr lang="en-US" sz="2100" dirty="0">
                <a:latin typeface="Tw Cen MT" pitchFamily="34" charset="0"/>
              </a:rPr>
              <a:t>Another way to approach what managers do is to consider the roles they play in an organization. The functions of management make clear what managers do, whereas management roles indicate how they do it. A role is defined as “the expected behavior for a certain status or position”. A manager’s position in an organization’s structure makes it both necessary and possible to perform these roles.</a:t>
            </a:r>
          </a:p>
          <a:p>
            <a:pPr>
              <a:spcBef>
                <a:spcPts val="600"/>
              </a:spcBef>
              <a:spcAft>
                <a:spcPts val="600"/>
              </a:spcAft>
            </a:pPr>
            <a:r>
              <a:rPr lang="en-US" sz="2100" dirty="0">
                <a:latin typeface="Tw Cen MT" pitchFamily="34" charset="0"/>
              </a:rPr>
              <a:t>Henry </a:t>
            </a:r>
            <a:r>
              <a:rPr lang="en-US" sz="2100" dirty="0" err="1">
                <a:latin typeface="Tw Cen MT" pitchFamily="34" charset="0"/>
              </a:rPr>
              <a:t>Mintzberg</a:t>
            </a:r>
            <a:r>
              <a:rPr lang="en-US" sz="2100" dirty="0">
                <a:latin typeface="Tw Cen MT" pitchFamily="34" charset="0"/>
              </a:rPr>
              <a:t> (1973), a well-known management theorist, described ten different roles of a manager. But these are not independent and isolated roles. They together represent a unified whole of managerial roles. According to </a:t>
            </a:r>
            <a:r>
              <a:rPr lang="en-US" sz="2100" dirty="0" err="1">
                <a:latin typeface="Tw Cen MT" pitchFamily="34" charset="0"/>
              </a:rPr>
              <a:t>Mintzberg</a:t>
            </a:r>
            <a:r>
              <a:rPr lang="en-US" sz="2100" dirty="0">
                <a:latin typeface="Tw Cen MT" pitchFamily="34" charset="0"/>
              </a:rPr>
              <a:t>, managerial roles are a result of the manager’s authority and status. </a:t>
            </a:r>
            <a:endParaRPr lang="en-US" sz="2100" dirty="0" smtClean="0">
              <a:latin typeface="Tw Cen MT" pitchFamily="34" charset="0"/>
            </a:endParaRPr>
          </a:p>
          <a:p>
            <a:pPr>
              <a:spcBef>
                <a:spcPts val="600"/>
              </a:spcBef>
              <a:spcAft>
                <a:spcPts val="600"/>
              </a:spcAft>
            </a:pPr>
            <a:r>
              <a:rPr lang="en-US" sz="2100" dirty="0" smtClean="0">
                <a:latin typeface="Tw Cen MT" pitchFamily="34" charset="0"/>
              </a:rPr>
              <a:t>These </a:t>
            </a:r>
            <a:r>
              <a:rPr lang="en-US" sz="2100" dirty="0">
                <a:latin typeface="Tw Cen MT" pitchFamily="34" charset="0"/>
              </a:rPr>
              <a:t>ten roles are grouped into three broad and distinct but related categories of roles: </a:t>
            </a:r>
            <a:r>
              <a:rPr lang="en-US" sz="2100" i="1" dirty="0">
                <a:latin typeface="Tw Cen MT" pitchFamily="34" charset="0"/>
              </a:rPr>
              <a:t>interpersonal, informational, and decisional</a:t>
            </a:r>
            <a:r>
              <a:rPr lang="en-US" sz="2100" dirty="0">
                <a:latin typeface="Tw Cen MT" pitchFamily="34" charset="0"/>
              </a:rPr>
              <a:t>. Each of these three roles has thus some sub-roles</a:t>
            </a:r>
            <a:r>
              <a:rPr lang="en-US" sz="2100" dirty="0" smtClean="0">
                <a:latin typeface="Tw Cen MT" pitchFamily="34" charset="0"/>
              </a:rPr>
              <a:t>.</a:t>
            </a:r>
            <a:endParaRPr lang="en-US" sz="2100" dirty="0">
              <a:latin typeface="Tw Cen MT" pitchFamily="34" charset="0"/>
            </a:endParaRPr>
          </a:p>
        </p:txBody>
      </p:sp>
    </p:spTree>
    <p:extLst>
      <p:ext uri="{BB962C8B-B14F-4D97-AF65-F5344CB8AC3E}">
        <p14:creationId xmlns:p14="http://schemas.microsoft.com/office/powerpoint/2010/main" val="2211772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533400" y="1295668"/>
            <a:ext cx="10668000" cy="3123932"/>
          </a:xfrm>
          <a:prstGeom prst="rect">
            <a:avLst/>
          </a:prstGeom>
          <a:noFill/>
        </p:spPr>
        <p:txBody>
          <a:bodyPr wrap="square" rtlCol="0">
            <a:spAutoFit/>
          </a:bodyPr>
          <a:lstStyle/>
          <a:p>
            <a:pPr>
              <a:spcBef>
                <a:spcPts val="600"/>
              </a:spcBef>
              <a:spcAft>
                <a:spcPts val="600"/>
              </a:spcAft>
            </a:pPr>
            <a:r>
              <a:rPr lang="en-US" sz="2400" dirty="0">
                <a:latin typeface="Tw Cen MT" pitchFamily="34" charset="0"/>
              </a:rPr>
              <a:t>Management as a discipline refers to that branch of knowledge which is connected to study of principles &amp; practices of basic administration. It specifies certain code of conduct to be followed by the manager &amp; also various methods for managing resources efficiently. Any branch of knowledge that </a:t>
            </a:r>
            <a:r>
              <a:rPr lang="en-US" sz="2400" dirty="0" err="1">
                <a:latin typeface="Tw Cen MT" pitchFamily="34" charset="0"/>
              </a:rPr>
              <a:t>fulfils</a:t>
            </a:r>
            <a:r>
              <a:rPr lang="en-US" sz="2400" dirty="0">
                <a:latin typeface="Tw Cen MT" pitchFamily="34" charset="0"/>
              </a:rPr>
              <a:t> following two requirements is known as discipline: </a:t>
            </a:r>
            <a:endParaRPr lang="en-US" sz="2400" dirty="0" smtClean="0">
              <a:latin typeface="Tw Cen MT" pitchFamily="34" charset="0"/>
            </a:endParaRPr>
          </a:p>
          <a:p>
            <a:pPr marL="457200" indent="-457200">
              <a:buAutoNum type="arabicPeriod"/>
            </a:pPr>
            <a:r>
              <a:rPr lang="en-US" sz="2400" dirty="0" smtClean="0">
                <a:latin typeface="Tw Cen MT" pitchFamily="34" charset="0"/>
              </a:rPr>
              <a:t>There </a:t>
            </a:r>
            <a:r>
              <a:rPr lang="en-US" sz="2400" dirty="0">
                <a:latin typeface="Tw Cen MT" pitchFamily="34" charset="0"/>
              </a:rPr>
              <a:t>must be scholars &amp; thinkers who communicate relevant knowledge through research and publications. </a:t>
            </a:r>
            <a:endParaRPr lang="en-US" sz="2400" dirty="0" smtClean="0">
              <a:latin typeface="Tw Cen MT" pitchFamily="34" charset="0"/>
            </a:endParaRPr>
          </a:p>
          <a:p>
            <a:pPr marL="457200" indent="-457200">
              <a:buAutoNum type="arabicPeriod"/>
            </a:pPr>
            <a:r>
              <a:rPr lang="en-US" sz="2400" dirty="0" smtClean="0">
                <a:latin typeface="Tw Cen MT" pitchFamily="34" charset="0"/>
              </a:rPr>
              <a:t>The </a:t>
            </a:r>
            <a:r>
              <a:rPr lang="en-US" sz="2400" dirty="0">
                <a:latin typeface="Tw Cen MT" pitchFamily="34" charset="0"/>
              </a:rPr>
              <a:t>knowledge should be formally imparted by education and training </a:t>
            </a:r>
            <a:r>
              <a:rPr lang="en-US" sz="2400" dirty="0" smtClean="0">
                <a:latin typeface="Tw Cen MT" pitchFamily="34" charset="0"/>
              </a:rPr>
              <a:t>programs</a:t>
            </a:r>
            <a:r>
              <a:rPr lang="en-US" sz="2400" dirty="0">
                <a:latin typeface="Tw Cen MT" pitchFamily="34" charset="0"/>
              </a:rPr>
              <a:t>.</a:t>
            </a:r>
          </a:p>
        </p:txBody>
      </p:sp>
    </p:spTree>
    <p:extLst>
      <p:ext uri="{BB962C8B-B14F-4D97-AF65-F5344CB8AC3E}">
        <p14:creationId xmlns:p14="http://schemas.microsoft.com/office/powerpoint/2010/main" val="37104017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20</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533400" y="762000"/>
            <a:ext cx="10591800" cy="4431983"/>
          </a:xfrm>
          <a:prstGeom prst="rect">
            <a:avLst/>
          </a:prstGeom>
          <a:noFill/>
        </p:spPr>
        <p:txBody>
          <a:bodyPr wrap="square" rtlCol="0">
            <a:spAutoFit/>
          </a:bodyPr>
          <a:lstStyle/>
          <a:p>
            <a:pPr>
              <a:spcBef>
                <a:spcPts val="600"/>
              </a:spcBef>
              <a:spcAft>
                <a:spcPts val="600"/>
              </a:spcAft>
            </a:pPr>
            <a:r>
              <a:rPr lang="en-US" sz="2200" b="1" dirty="0">
                <a:solidFill>
                  <a:srgbClr val="FF0000"/>
                </a:solidFill>
                <a:latin typeface="Tw Cen MT" pitchFamily="34" charset="0"/>
              </a:rPr>
              <a:t>a) Interpersonal roles</a:t>
            </a:r>
            <a:endParaRPr lang="en-US" sz="2200" dirty="0">
              <a:solidFill>
                <a:srgbClr val="FF0000"/>
              </a:solidFill>
              <a:latin typeface="Tw Cen MT" pitchFamily="34" charset="0"/>
            </a:endParaRPr>
          </a:p>
          <a:p>
            <a:pPr>
              <a:spcBef>
                <a:spcPts val="600"/>
              </a:spcBef>
              <a:spcAft>
                <a:spcPts val="600"/>
              </a:spcAft>
            </a:pPr>
            <a:r>
              <a:rPr lang="en-US" sz="2200" dirty="0">
                <a:latin typeface="Tw Cen MT" pitchFamily="34" charset="0"/>
              </a:rPr>
              <a:t>Managers assume interpersonal roles in order to coordinate and interact with organizational members. Through this role, managers provide direction and supervision to employees. In interpersonal roles, managers develop contacts and build relationships with peers, superiors, subordinates, suppliers, customers, and bankers, both formally and informally. Interpersonal roles are characterized by three activities: figurehead, leader, and liaison.</a:t>
            </a:r>
          </a:p>
          <a:p>
            <a:pPr lvl="0">
              <a:spcBef>
                <a:spcPts val="600"/>
              </a:spcBef>
              <a:spcAft>
                <a:spcPts val="600"/>
              </a:spcAft>
            </a:pPr>
            <a:r>
              <a:rPr lang="en-US" sz="2200" b="1" dirty="0">
                <a:latin typeface="Tw Cen MT" pitchFamily="34" charset="0"/>
              </a:rPr>
              <a:t>Figurehead role</a:t>
            </a:r>
            <a:r>
              <a:rPr lang="en-US" sz="2200" dirty="0">
                <a:latin typeface="Tw Cen MT" pitchFamily="34" charset="0"/>
              </a:rPr>
              <a:t> consists largely of such ceremonial work as greeting and receiving visitors, chairing board meetings, and symbolically representing the organization.</a:t>
            </a:r>
          </a:p>
          <a:p>
            <a:pPr lvl="0">
              <a:spcBef>
                <a:spcPts val="600"/>
              </a:spcBef>
              <a:spcAft>
                <a:spcPts val="600"/>
              </a:spcAft>
            </a:pPr>
            <a:r>
              <a:rPr lang="en-US" sz="2200" b="1" dirty="0">
                <a:latin typeface="Tw Cen MT" pitchFamily="34" charset="0"/>
              </a:rPr>
              <a:t>Leader role</a:t>
            </a:r>
            <a:r>
              <a:rPr lang="en-US" sz="2200" dirty="0">
                <a:latin typeface="Tw Cen MT" pitchFamily="34" charset="0"/>
              </a:rPr>
              <a:t> indicates directing, coordinating, motivating, staffing, and controlling activities.</a:t>
            </a:r>
          </a:p>
          <a:p>
            <a:pPr lvl="0">
              <a:spcBef>
                <a:spcPts val="600"/>
              </a:spcBef>
              <a:spcAft>
                <a:spcPts val="600"/>
              </a:spcAft>
            </a:pPr>
            <a:r>
              <a:rPr lang="en-US" sz="2200" b="1" dirty="0">
                <a:latin typeface="Tw Cen MT" pitchFamily="34" charset="0"/>
              </a:rPr>
              <a:t>Liaison role</a:t>
            </a:r>
            <a:r>
              <a:rPr lang="en-US" sz="2200" dirty="0">
                <a:latin typeface="Tw Cen MT" pitchFamily="34" charset="0"/>
              </a:rPr>
              <a:t> involves maintaining relations internally with different units and externally with the society for building the image, gathering resources, etc</a:t>
            </a:r>
            <a:r>
              <a:rPr lang="en-US" sz="2200" dirty="0" smtClean="0">
                <a:latin typeface="Tw Cen MT" pitchFamily="34" charset="0"/>
              </a:rPr>
              <a:t>.</a:t>
            </a:r>
            <a:endParaRPr lang="en-US" sz="2200" dirty="0">
              <a:latin typeface="Tw Cen MT" pitchFamily="34" charset="0"/>
            </a:endParaRPr>
          </a:p>
        </p:txBody>
      </p:sp>
    </p:spTree>
    <p:extLst>
      <p:ext uri="{BB962C8B-B14F-4D97-AF65-F5344CB8AC3E}">
        <p14:creationId xmlns:p14="http://schemas.microsoft.com/office/powerpoint/2010/main" val="162007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21</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533400" y="914400"/>
            <a:ext cx="10591800" cy="5109091"/>
          </a:xfrm>
          <a:prstGeom prst="rect">
            <a:avLst/>
          </a:prstGeom>
          <a:noFill/>
        </p:spPr>
        <p:txBody>
          <a:bodyPr wrap="square" rtlCol="0">
            <a:spAutoFit/>
          </a:bodyPr>
          <a:lstStyle/>
          <a:p>
            <a:pPr>
              <a:spcBef>
                <a:spcPts val="600"/>
              </a:spcBef>
              <a:spcAft>
                <a:spcPts val="600"/>
              </a:spcAft>
            </a:pPr>
            <a:r>
              <a:rPr lang="en-US" sz="2200" b="1" dirty="0" smtClean="0">
                <a:solidFill>
                  <a:srgbClr val="FF0000"/>
                </a:solidFill>
                <a:latin typeface="Tw Cen MT" pitchFamily="34" charset="0"/>
              </a:rPr>
              <a:t>b</a:t>
            </a:r>
            <a:r>
              <a:rPr lang="en-US" sz="2200" b="1" dirty="0">
                <a:solidFill>
                  <a:srgbClr val="FF0000"/>
                </a:solidFill>
                <a:latin typeface="Tw Cen MT" pitchFamily="34" charset="0"/>
              </a:rPr>
              <a:t>) Informational role</a:t>
            </a:r>
            <a:endParaRPr lang="en-US" sz="2200" dirty="0">
              <a:solidFill>
                <a:srgbClr val="FF0000"/>
              </a:solidFill>
              <a:latin typeface="Tw Cen MT" pitchFamily="34" charset="0"/>
            </a:endParaRPr>
          </a:p>
          <a:p>
            <a:pPr>
              <a:spcBef>
                <a:spcPts val="600"/>
              </a:spcBef>
              <a:spcAft>
                <a:spcPts val="600"/>
              </a:spcAft>
            </a:pPr>
            <a:r>
              <a:rPr lang="en-US" sz="2200" dirty="0">
                <a:latin typeface="Tw Cen MT" pitchFamily="34" charset="0"/>
              </a:rPr>
              <a:t>Informational roles are closely related with tasks necessary to obtain and transmit information. Managers perform informational roles in various ways. They handle a great deal of information in connection with their work. The sources of such information are different. The role of the manager is to develop a network of contacts and relations within and outside the organization for collection, processing, and dissemination of such information. Informational roles are characterized by three activities: monitor, disseminator, and spokesperson.</a:t>
            </a:r>
          </a:p>
          <a:p>
            <a:pPr lvl="0">
              <a:spcBef>
                <a:spcPts val="600"/>
              </a:spcBef>
              <a:spcAft>
                <a:spcPts val="600"/>
              </a:spcAft>
            </a:pPr>
            <a:r>
              <a:rPr lang="en-US" sz="2200" b="1" dirty="0">
                <a:latin typeface="Tw Cen MT" pitchFamily="34" charset="0"/>
              </a:rPr>
              <a:t>Monitor role</a:t>
            </a:r>
            <a:r>
              <a:rPr lang="en-US" sz="2200" dirty="0">
                <a:latin typeface="Tw Cen MT" pitchFamily="34" charset="0"/>
              </a:rPr>
              <a:t> relates with the assessment and watching over the activities taking place in and around the organization.</a:t>
            </a:r>
          </a:p>
          <a:p>
            <a:pPr lvl="0">
              <a:spcBef>
                <a:spcPts val="600"/>
              </a:spcBef>
              <a:spcAft>
                <a:spcPts val="600"/>
              </a:spcAft>
            </a:pPr>
            <a:r>
              <a:rPr lang="en-US" sz="2200" b="1" dirty="0">
                <a:latin typeface="Tw Cen MT" pitchFamily="34" charset="0"/>
              </a:rPr>
              <a:t>Disseminator role</a:t>
            </a:r>
            <a:r>
              <a:rPr lang="en-US" sz="2200" dirty="0">
                <a:latin typeface="Tw Cen MT" pitchFamily="34" charset="0"/>
              </a:rPr>
              <a:t> provides information to subordinates and keep them informed of what is going on around the organization and the precautions to be taken.</a:t>
            </a:r>
          </a:p>
          <a:p>
            <a:pPr lvl="0">
              <a:spcBef>
                <a:spcPts val="600"/>
              </a:spcBef>
              <a:spcAft>
                <a:spcPts val="600"/>
              </a:spcAft>
            </a:pPr>
            <a:r>
              <a:rPr lang="en-US" sz="2200" b="1" dirty="0">
                <a:latin typeface="Tw Cen MT" pitchFamily="34" charset="0"/>
              </a:rPr>
              <a:t>Spokesperson role</a:t>
            </a:r>
            <a:r>
              <a:rPr lang="en-US" sz="2200" dirty="0">
                <a:latin typeface="Tw Cen MT" pitchFamily="34" charset="0"/>
              </a:rPr>
              <a:t> involves representing the unit of work to explain to organizational members and outsiders about the related issues of their interest</a:t>
            </a:r>
            <a:r>
              <a:rPr lang="en-US" sz="2200" dirty="0" smtClean="0">
                <a:latin typeface="Tw Cen MT" pitchFamily="34" charset="0"/>
              </a:rPr>
              <a:t>.</a:t>
            </a:r>
            <a:endParaRPr lang="en-US" sz="2200" dirty="0">
              <a:latin typeface="Tw Cen MT" pitchFamily="34" charset="0"/>
            </a:endParaRPr>
          </a:p>
        </p:txBody>
      </p:sp>
    </p:spTree>
    <p:extLst>
      <p:ext uri="{BB962C8B-B14F-4D97-AF65-F5344CB8AC3E}">
        <p14:creationId xmlns:p14="http://schemas.microsoft.com/office/powerpoint/2010/main" val="4233274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22</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533400" y="762000"/>
            <a:ext cx="10591800" cy="5601533"/>
          </a:xfrm>
          <a:prstGeom prst="rect">
            <a:avLst/>
          </a:prstGeom>
          <a:noFill/>
        </p:spPr>
        <p:txBody>
          <a:bodyPr wrap="square" rtlCol="0">
            <a:spAutoFit/>
          </a:bodyPr>
          <a:lstStyle/>
          <a:p>
            <a:pPr>
              <a:spcBef>
                <a:spcPts val="600"/>
              </a:spcBef>
              <a:spcAft>
                <a:spcPts val="600"/>
              </a:spcAft>
            </a:pPr>
            <a:r>
              <a:rPr lang="en-US" sz="2200" b="1" dirty="0" smtClean="0">
                <a:solidFill>
                  <a:srgbClr val="FF0000"/>
                </a:solidFill>
                <a:latin typeface="Tw Cen MT" pitchFamily="34" charset="0"/>
              </a:rPr>
              <a:t>c</a:t>
            </a:r>
            <a:r>
              <a:rPr lang="en-US" sz="2200" b="1" dirty="0">
                <a:solidFill>
                  <a:srgbClr val="FF0000"/>
                </a:solidFill>
                <a:latin typeface="Tw Cen MT" pitchFamily="34" charset="0"/>
              </a:rPr>
              <a:t>) Decisional role</a:t>
            </a:r>
            <a:endParaRPr lang="en-US" sz="2200" dirty="0">
              <a:solidFill>
                <a:srgbClr val="FF0000"/>
              </a:solidFill>
              <a:latin typeface="Tw Cen MT" pitchFamily="34" charset="0"/>
            </a:endParaRPr>
          </a:p>
          <a:p>
            <a:pPr>
              <a:spcBef>
                <a:spcPts val="600"/>
              </a:spcBef>
              <a:spcAft>
                <a:spcPts val="600"/>
              </a:spcAft>
            </a:pPr>
            <a:r>
              <a:rPr lang="en-US" sz="2200" dirty="0" smtClean="0">
                <a:latin typeface="Tw Cen MT" pitchFamily="34" charset="0"/>
              </a:rPr>
              <a:t>Decision – making is </a:t>
            </a:r>
            <a:r>
              <a:rPr lang="en-US" sz="2200" dirty="0">
                <a:latin typeface="Tw Cen MT" pitchFamily="34" charset="0"/>
              </a:rPr>
              <a:t>the vital function of every manager. Decision-making involves negotiations and compromises with competing or conflicting interests. Managers develop strategies to deal with such negotiations and uncertainties, and put them into action to attain goals. Hence, decisional roles are closely associated with the methods managers use to plan strategy and utilize resources. Decisional roles of a manager are conceived as: entrepreneurship, disturbance handler, resource allocator, and negotiator.</a:t>
            </a:r>
          </a:p>
          <a:p>
            <a:pPr lvl="0">
              <a:spcBef>
                <a:spcPts val="600"/>
              </a:spcBef>
              <a:spcAft>
                <a:spcPts val="600"/>
              </a:spcAft>
            </a:pPr>
            <a:r>
              <a:rPr lang="en-US" sz="2200" b="1" i="1" dirty="0">
                <a:latin typeface="Tw Cen MT" pitchFamily="34" charset="0"/>
              </a:rPr>
              <a:t>Entrepreneurship role</a:t>
            </a:r>
            <a:r>
              <a:rPr lang="en-US" sz="2200" dirty="0">
                <a:latin typeface="Tw Cen MT" pitchFamily="34" charset="0"/>
              </a:rPr>
              <a:t> is concerned with planning and initiating change within the organization.</a:t>
            </a:r>
          </a:p>
          <a:p>
            <a:pPr lvl="0">
              <a:spcBef>
                <a:spcPts val="600"/>
              </a:spcBef>
              <a:spcAft>
                <a:spcPts val="600"/>
              </a:spcAft>
            </a:pPr>
            <a:r>
              <a:rPr lang="en-US" sz="2200" b="1" i="1" dirty="0">
                <a:latin typeface="Tw Cen MT" pitchFamily="34" charset="0"/>
              </a:rPr>
              <a:t>Disturbance handler role</a:t>
            </a:r>
            <a:r>
              <a:rPr lang="en-US" sz="2200" dirty="0">
                <a:latin typeface="Tw Cen MT" pitchFamily="34" charset="0"/>
              </a:rPr>
              <a:t> is related with maintaining congenial working environment and organizational stability by containing problems of disagreements and conflicts.</a:t>
            </a:r>
          </a:p>
          <a:p>
            <a:pPr lvl="0">
              <a:spcBef>
                <a:spcPts val="600"/>
              </a:spcBef>
              <a:spcAft>
                <a:spcPts val="600"/>
              </a:spcAft>
            </a:pPr>
            <a:r>
              <a:rPr lang="en-US" sz="2200" b="1" i="1" dirty="0">
                <a:latin typeface="Tw Cen MT" pitchFamily="34" charset="0"/>
              </a:rPr>
              <a:t>Resource allocator role</a:t>
            </a:r>
            <a:r>
              <a:rPr lang="en-US" sz="2200" dirty="0">
                <a:latin typeface="Tw Cen MT" pitchFamily="34" charset="0"/>
              </a:rPr>
              <a:t> deals with the managerial function of allocating resources (money, people, time, equipment, </a:t>
            </a:r>
            <a:r>
              <a:rPr lang="en-US" sz="2200" dirty="0" smtClean="0">
                <a:latin typeface="Tw Cen MT" pitchFamily="34" charset="0"/>
              </a:rPr>
              <a:t>etc.) </a:t>
            </a:r>
            <a:r>
              <a:rPr lang="en-US" sz="2200" dirty="0">
                <a:latin typeface="Tw Cen MT" pitchFamily="34" charset="0"/>
              </a:rPr>
              <a:t>to different units and subordinates.</a:t>
            </a:r>
          </a:p>
          <a:p>
            <a:pPr lvl="0">
              <a:spcBef>
                <a:spcPts val="600"/>
              </a:spcBef>
              <a:spcAft>
                <a:spcPts val="600"/>
              </a:spcAft>
            </a:pPr>
            <a:r>
              <a:rPr lang="en-US" sz="2200" b="1" i="1" dirty="0">
                <a:latin typeface="Tw Cen MT" pitchFamily="34" charset="0"/>
              </a:rPr>
              <a:t>Negotiator role</a:t>
            </a:r>
            <a:r>
              <a:rPr lang="en-US" sz="2200" dirty="0">
                <a:latin typeface="Tw Cen MT" pitchFamily="34" charset="0"/>
              </a:rPr>
              <a:t> involves representing as well as protecting organization’s interest in dealing with insiders and outsiders to add value to work</a:t>
            </a:r>
            <a:r>
              <a:rPr lang="en-US" sz="2200" dirty="0" smtClean="0">
                <a:latin typeface="Tw Cen MT" pitchFamily="34" charset="0"/>
              </a:rPr>
              <a:t>.</a:t>
            </a:r>
            <a:endParaRPr lang="en-US" sz="2200" dirty="0">
              <a:latin typeface="Tw Cen MT" pitchFamily="34" charset="0"/>
            </a:endParaRPr>
          </a:p>
        </p:txBody>
      </p:sp>
    </p:spTree>
    <p:extLst>
      <p:ext uri="{BB962C8B-B14F-4D97-AF65-F5344CB8AC3E}">
        <p14:creationId xmlns:p14="http://schemas.microsoft.com/office/powerpoint/2010/main" val="1861285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23</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457200" y="838200"/>
            <a:ext cx="5054332" cy="446276"/>
          </a:xfrm>
          <a:prstGeom prst="rect">
            <a:avLst/>
          </a:prstGeom>
          <a:solidFill>
            <a:schemeClr val="tx2">
              <a:lumMod val="20000"/>
              <a:lumOff val="80000"/>
            </a:schemeClr>
          </a:solidFill>
        </p:spPr>
        <p:txBody>
          <a:bodyPr wrap="none">
            <a:spAutoFit/>
          </a:bodyPr>
          <a:lstStyle/>
          <a:p>
            <a:r>
              <a:rPr lang="en-US" sz="2300" b="1" dirty="0" smtClean="0">
                <a:solidFill>
                  <a:srgbClr val="FF0000"/>
                </a:solidFill>
                <a:latin typeface="Tw Cen MT" pitchFamily="34" charset="0"/>
              </a:rPr>
              <a:t>The Evolution of Management Thought </a:t>
            </a:r>
            <a:endParaRPr lang="en-US" sz="2300" b="1" dirty="0">
              <a:solidFill>
                <a:srgbClr val="FF0000"/>
              </a:solidFill>
              <a:latin typeface="Tw Cen MT" pitchFamily="34" charset="0"/>
            </a:endParaRPr>
          </a:p>
        </p:txBody>
      </p:sp>
      <p:sp>
        <p:nvSpPr>
          <p:cNvPr id="3" name="Rectangle 2"/>
          <p:cNvSpPr/>
          <p:nvPr/>
        </p:nvSpPr>
        <p:spPr>
          <a:xfrm>
            <a:off x="652764" y="1524000"/>
            <a:ext cx="10124472" cy="2723823"/>
          </a:xfrm>
          <a:prstGeom prst="rect">
            <a:avLst/>
          </a:prstGeom>
        </p:spPr>
        <p:txBody>
          <a:bodyPr>
            <a:spAutoFit/>
          </a:bodyPr>
          <a:lstStyle/>
          <a:p>
            <a:pPr>
              <a:spcBef>
                <a:spcPts val="600"/>
              </a:spcBef>
              <a:spcAft>
                <a:spcPts val="600"/>
              </a:spcAft>
            </a:pPr>
            <a:r>
              <a:rPr lang="en-US" sz="2300" dirty="0">
                <a:latin typeface="Tw Cen MT" pitchFamily="34" charset="0"/>
              </a:rPr>
              <a:t>The evolution of the discipline of management has helped to develop a body of knowledge about the practice of management. Within the field of management, eight schools of thought have contributed significantly to the development of management</a:t>
            </a:r>
            <a:r>
              <a:rPr lang="en-US" sz="2300" dirty="0" smtClean="0">
                <a:latin typeface="Tw Cen MT" pitchFamily="34" charset="0"/>
              </a:rPr>
              <a:t>.</a:t>
            </a:r>
          </a:p>
          <a:p>
            <a:pPr>
              <a:spcBef>
                <a:spcPts val="600"/>
              </a:spcBef>
              <a:spcAft>
                <a:spcPts val="600"/>
              </a:spcAft>
            </a:pPr>
            <a:r>
              <a:rPr lang="en-US" sz="2300" dirty="0">
                <a:latin typeface="Tw Cen MT" pitchFamily="34" charset="0"/>
              </a:rPr>
              <a:t>we will focus on four well-established schools of management thought: the scientific management school, the classical organization theory school, the behavioral school, and the management science school.</a:t>
            </a:r>
          </a:p>
        </p:txBody>
      </p:sp>
    </p:spTree>
    <p:extLst>
      <p:ext uri="{BB962C8B-B14F-4D97-AF65-F5344CB8AC3E}">
        <p14:creationId xmlns:p14="http://schemas.microsoft.com/office/powerpoint/2010/main" val="1519793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24</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838200"/>
            <a:ext cx="10124472" cy="5001369"/>
          </a:xfrm>
          <a:prstGeom prst="rect">
            <a:avLst/>
          </a:prstGeom>
        </p:spPr>
        <p:txBody>
          <a:bodyPr>
            <a:spAutoFit/>
          </a:bodyPr>
          <a:lstStyle/>
          <a:p>
            <a:pPr>
              <a:spcBef>
                <a:spcPts val="600"/>
              </a:spcBef>
              <a:spcAft>
                <a:spcPts val="600"/>
              </a:spcAft>
            </a:pPr>
            <a:r>
              <a:rPr lang="en-US" sz="2300" b="1" dirty="0" smtClean="0">
                <a:solidFill>
                  <a:srgbClr val="FF0000"/>
                </a:solidFill>
                <a:latin typeface="Tw Cen MT" pitchFamily="34" charset="0"/>
              </a:rPr>
              <a:t>The scientific management school</a:t>
            </a:r>
          </a:p>
          <a:p>
            <a:pPr>
              <a:spcBef>
                <a:spcPts val="600"/>
              </a:spcBef>
              <a:spcAft>
                <a:spcPts val="600"/>
              </a:spcAft>
            </a:pPr>
            <a:r>
              <a:rPr lang="en-US" sz="2300" dirty="0" smtClean="0">
                <a:latin typeface="Tw Cen MT" pitchFamily="34" charset="0"/>
              </a:rPr>
              <a:t>Scientific </a:t>
            </a:r>
            <a:r>
              <a:rPr lang="en-US" sz="2300" dirty="0">
                <a:latin typeface="Tw Cen MT" pitchFamily="34" charset="0"/>
              </a:rPr>
              <a:t>Management theory arose in part from the need to increase productivity. In the United States especially, skilled labor was in short supply at the beginning of the twentieth century. The only way to expand productivity was to raise the efficiency of workers. Therefore, Frederick W. Taylor, Henry L. Gantt, and Frank and Lillian Gilbert devised the body of principles known as scientific management theory.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F </a:t>
            </a:r>
            <a:r>
              <a:rPr lang="en-US" sz="2300" dirty="0">
                <a:latin typeface="Tw Cen MT" pitchFamily="34" charset="0"/>
              </a:rPr>
              <a:t>W Taylor is considered to be the father of scientific management. </a:t>
            </a:r>
            <a:r>
              <a:rPr lang="en-US" sz="2300" dirty="0" err="1">
                <a:latin typeface="Tw Cen MT" pitchFamily="34" charset="0"/>
              </a:rPr>
              <a:t>Henery</a:t>
            </a:r>
            <a:r>
              <a:rPr lang="en-US" sz="2300" dirty="0">
                <a:latin typeface="Tw Cen MT" pitchFamily="34" charset="0"/>
              </a:rPr>
              <a:t> Gantt, Frank and Lillian </a:t>
            </a:r>
            <a:r>
              <a:rPr lang="en-US" sz="2300" dirty="0" err="1">
                <a:latin typeface="Tw Cen MT" pitchFamily="34" charset="0"/>
              </a:rPr>
              <a:t>Gilberth</a:t>
            </a:r>
            <a:r>
              <a:rPr lang="en-US" sz="2300" dirty="0">
                <a:latin typeface="Tw Cen MT" pitchFamily="34" charset="0"/>
              </a:rPr>
              <a:t> and </a:t>
            </a:r>
            <a:r>
              <a:rPr lang="en-US" sz="2300" dirty="0" err="1" smtClean="0">
                <a:latin typeface="Tw Cen MT" pitchFamily="34" charset="0"/>
              </a:rPr>
              <a:t>Harringto</a:t>
            </a:r>
            <a:r>
              <a:rPr lang="en-US" sz="2300" dirty="0" smtClean="0">
                <a:latin typeface="Tw Cen MT" pitchFamily="34" charset="0"/>
              </a:rPr>
              <a:t> </a:t>
            </a:r>
            <a:r>
              <a:rPr lang="en-US" sz="2300" dirty="0">
                <a:latin typeface="Tw Cen MT" pitchFamily="34" charset="0"/>
              </a:rPr>
              <a:t>Emerson supported Taylor in his efforts. Together with Taylor they revolutionized management thinking. Scientific management is the name given to the principles and practices that grew out of their work of Taylor and his followers and that are characterized by concern for efficiency and systematization in management. Four basic part of a series of ideas developed by Taylor are as follows: </a:t>
            </a:r>
          </a:p>
        </p:txBody>
      </p:sp>
    </p:spTree>
    <p:extLst>
      <p:ext uri="{BB962C8B-B14F-4D97-AF65-F5344CB8AC3E}">
        <p14:creationId xmlns:p14="http://schemas.microsoft.com/office/powerpoint/2010/main" val="2853970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25</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457200" y="1593265"/>
            <a:ext cx="10744200" cy="2292935"/>
          </a:xfrm>
          <a:prstGeom prst="rect">
            <a:avLst/>
          </a:prstGeom>
          <a:noFill/>
        </p:spPr>
        <p:txBody>
          <a:bodyPr wrap="square" rtlCol="0">
            <a:spAutoFit/>
          </a:bodyPr>
          <a:lstStyle/>
          <a:p>
            <a:pPr algn="ctr">
              <a:spcBef>
                <a:spcPts val="600"/>
              </a:spcBef>
              <a:spcAft>
                <a:spcPts val="600"/>
              </a:spcAft>
            </a:pPr>
            <a:r>
              <a:rPr lang="en-US" sz="2300" b="1" dirty="0">
                <a:solidFill>
                  <a:srgbClr val="FF0000"/>
                </a:solidFill>
                <a:latin typeface="Tw Cen MT" pitchFamily="34" charset="0"/>
              </a:rPr>
              <a:t>Four basic part of a series of ideas developed by Taylor are as follows: </a:t>
            </a:r>
            <a:endParaRPr lang="en-US" sz="2300" b="1" dirty="0" smtClean="0">
              <a:solidFill>
                <a:srgbClr val="FF0000"/>
              </a:solidFill>
              <a:latin typeface="Tw Cen MT" pitchFamily="34" charset="0"/>
            </a:endParaRPr>
          </a:p>
          <a:p>
            <a:pPr marL="285750" indent="-285750">
              <a:buFont typeface="Wingdings" pitchFamily="2" charset="2"/>
              <a:buChar char="ü"/>
            </a:pPr>
            <a:r>
              <a:rPr lang="en-US" sz="2300" dirty="0">
                <a:latin typeface="Tw Cen MT" pitchFamily="34" charset="0"/>
              </a:rPr>
              <a:t>Each person‘s job should be broken down into elements and performed in a scientific way.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Workers </a:t>
            </a:r>
            <a:r>
              <a:rPr lang="en-US" sz="2300" dirty="0">
                <a:latin typeface="Tw Cen MT" pitchFamily="34" charset="0"/>
              </a:rPr>
              <a:t>should be scientifically selected and trained to do the work. </a:t>
            </a:r>
            <a:endParaRPr lang="en-US" sz="2300" dirty="0" smtClean="0">
              <a:latin typeface="Tw Cen MT" pitchFamily="34" charset="0"/>
            </a:endParaRPr>
          </a:p>
          <a:p>
            <a:pPr marL="285750" indent="-285750">
              <a:buFont typeface="Wingdings" pitchFamily="2" charset="2"/>
              <a:buChar char="ü"/>
            </a:pPr>
            <a:r>
              <a:rPr lang="en-US" sz="2300" dirty="0" smtClean="0">
                <a:latin typeface="Tw Cen MT" pitchFamily="34" charset="0"/>
              </a:rPr>
              <a:t>There </a:t>
            </a:r>
            <a:r>
              <a:rPr lang="en-US" sz="2300" dirty="0">
                <a:latin typeface="Tw Cen MT" pitchFamily="34" charset="0"/>
              </a:rPr>
              <a:t>should be co-operation between management and </a:t>
            </a:r>
            <a:r>
              <a:rPr lang="en-US" sz="2300" dirty="0" smtClean="0">
                <a:latin typeface="Tw Cen MT" pitchFamily="34" charset="0"/>
              </a:rPr>
              <a:t>workers and </a:t>
            </a:r>
          </a:p>
          <a:p>
            <a:pPr marL="285750" indent="-285750">
              <a:buFont typeface="Wingdings" pitchFamily="2" charset="2"/>
              <a:buChar char="ü"/>
            </a:pPr>
            <a:r>
              <a:rPr lang="en-US" sz="2300" dirty="0" smtClean="0">
                <a:latin typeface="Tw Cen MT" pitchFamily="34" charset="0"/>
              </a:rPr>
              <a:t>There </a:t>
            </a:r>
            <a:r>
              <a:rPr lang="en-US" sz="2300" dirty="0">
                <a:latin typeface="Tw Cen MT" pitchFamily="34" charset="0"/>
              </a:rPr>
              <a:t>should be division of </a:t>
            </a:r>
            <a:r>
              <a:rPr lang="en-US" sz="2300" dirty="0" err="1">
                <a:latin typeface="Tw Cen MT" pitchFamily="34" charset="0"/>
              </a:rPr>
              <a:t>labour</a:t>
            </a:r>
            <a:r>
              <a:rPr lang="en-US" sz="2300" dirty="0">
                <a:latin typeface="Tw Cen MT" pitchFamily="34" charset="0"/>
              </a:rPr>
              <a:t> between managers and workers. </a:t>
            </a:r>
          </a:p>
        </p:txBody>
      </p:sp>
    </p:spTree>
    <p:extLst>
      <p:ext uri="{BB962C8B-B14F-4D97-AF65-F5344CB8AC3E}">
        <p14:creationId xmlns:p14="http://schemas.microsoft.com/office/powerpoint/2010/main" val="4164372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26</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1135711" y="1394460"/>
            <a:ext cx="9658942" cy="3939540"/>
          </a:xfrm>
          <a:prstGeom prst="rect">
            <a:avLst/>
          </a:prstGeom>
        </p:spPr>
        <p:txBody>
          <a:bodyPr wrap="square">
            <a:spAutoFit/>
          </a:bodyPr>
          <a:lstStyle/>
          <a:p>
            <a:pPr>
              <a:spcBef>
                <a:spcPts val="600"/>
              </a:spcBef>
              <a:spcAft>
                <a:spcPts val="600"/>
              </a:spcAft>
            </a:pPr>
            <a:r>
              <a:rPr lang="en-US" sz="2200" b="1" dirty="0">
                <a:solidFill>
                  <a:srgbClr val="FF0000"/>
                </a:solidFill>
                <a:latin typeface="Tw Cen MT" pitchFamily="34" charset="0"/>
              </a:rPr>
              <a:t>The main principles of Taylor’s scientific management approach are:</a:t>
            </a:r>
          </a:p>
          <a:p>
            <a:pPr lvl="0">
              <a:spcBef>
                <a:spcPts val="600"/>
              </a:spcBef>
              <a:spcAft>
                <a:spcPts val="600"/>
              </a:spcAft>
            </a:pPr>
            <a:r>
              <a:rPr lang="en-US" sz="2200" b="1" dirty="0">
                <a:latin typeface="Tw Cen MT" pitchFamily="34" charset="0"/>
              </a:rPr>
              <a:t>Standardization</a:t>
            </a:r>
            <a:r>
              <a:rPr lang="en-US" sz="2200" dirty="0">
                <a:latin typeface="Tw Cen MT" pitchFamily="34" charset="0"/>
              </a:rPr>
              <a:t>. Standards of work, equipment, and process should be fixed by scientifically studying the nature of work. Previously, workers used the “rule-of-thumb” method.</a:t>
            </a:r>
          </a:p>
          <a:p>
            <a:pPr lvl="0">
              <a:spcBef>
                <a:spcPts val="600"/>
              </a:spcBef>
              <a:spcAft>
                <a:spcPts val="600"/>
              </a:spcAft>
            </a:pPr>
            <a:r>
              <a:rPr lang="en-US" sz="2200" b="1" dirty="0">
                <a:latin typeface="Tw Cen MT" pitchFamily="34" charset="0"/>
              </a:rPr>
              <a:t>Time and task study</a:t>
            </a:r>
            <a:r>
              <a:rPr lang="en-US" sz="2200" dirty="0">
                <a:latin typeface="Tw Cen MT" pitchFamily="34" charset="0"/>
              </a:rPr>
              <a:t>. Time and task study should be used to determine the standards for worker. There should be one best way to do the work. Previously, no standards for time and task were in use.</a:t>
            </a:r>
          </a:p>
          <a:p>
            <a:pPr lvl="0">
              <a:spcBef>
                <a:spcPts val="600"/>
              </a:spcBef>
              <a:spcAft>
                <a:spcPts val="600"/>
              </a:spcAft>
            </a:pPr>
            <a:r>
              <a:rPr lang="en-US" sz="2200" b="1" dirty="0">
                <a:latin typeface="Tw Cen MT" pitchFamily="34" charset="0"/>
              </a:rPr>
              <a:t>Systematic selection and training</a:t>
            </a:r>
            <a:r>
              <a:rPr lang="en-US" sz="2200" dirty="0">
                <a:latin typeface="Tw Cen MT" pitchFamily="34" charset="0"/>
              </a:rPr>
              <a:t>. The operatives should be selected, taught, trained, and developed scientifically. Previously, workers chose work and trained themselves as best they could</a:t>
            </a:r>
            <a:r>
              <a:rPr lang="en-US" sz="2200" dirty="0" smtClean="0">
                <a:latin typeface="Tw Cen MT" pitchFamily="34" charset="0"/>
              </a:rPr>
              <a:t>.</a:t>
            </a:r>
            <a:endParaRPr lang="en-US" sz="2200" dirty="0">
              <a:latin typeface="Tw Cen MT" pitchFamily="34" charset="0"/>
            </a:endParaRPr>
          </a:p>
        </p:txBody>
      </p:sp>
    </p:spTree>
    <p:extLst>
      <p:ext uri="{BB962C8B-B14F-4D97-AF65-F5344CB8AC3E}">
        <p14:creationId xmlns:p14="http://schemas.microsoft.com/office/powerpoint/2010/main" val="189199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27</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457200" y="1236345"/>
            <a:ext cx="10624836" cy="2954655"/>
          </a:xfrm>
          <a:prstGeom prst="rect">
            <a:avLst/>
          </a:prstGeom>
        </p:spPr>
        <p:txBody>
          <a:bodyPr wrap="square">
            <a:spAutoFit/>
          </a:bodyPr>
          <a:lstStyle/>
          <a:p>
            <a:pPr lvl="0">
              <a:spcBef>
                <a:spcPts val="600"/>
              </a:spcBef>
              <a:spcAft>
                <a:spcPts val="600"/>
              </a:spcAft>
            </a:pPr>
            <a:r>
              <a:rPr lang="en-US" sz="2200" b="1" dirty="0" smtClean="0">
                <a:latin typeface="Tw Cen MT" pitchFamily="34" charset="0"/>
              </a:rPr>
              <a:t>Pay </a:t>
            </a:r>
            <a:r>
              <a:rPr lang="en-US" sz="2200" b="1" dirty="0">
                <a:latin typeface="Tw Cen MT" pitchFamily="34" charset="0"/>
              </a:rPr>
              <a:t>incentives</a:t>
            </a:r>
            <a:r>
              <a:rPr lang="en-US" sz="2200" dirty="0">
                <a:latin typeface="Tw Cen MT" pitchFamily="34" charset="0"/>
              </a:rPr>
              <a:t>. The output should be linked with pay for employee motivation. Each </a:t>
            </a:r>
            <a:r>
              <a:rPr lang="en-US" sz="2200" dirty="0" err="1">
                <a:latin typeface="Tw Cen MT" pitchFamily="34" charset="0"/>
              </a:rPr>
              <a:t>worler</a:t>
            </a:r>
            <a:r>
              <a:rPr lang="en-US" sz="2200" dirty="0">
                <a:latin typeface="Tw Cen MT" pitchFamily="34" charset="0"/>
              </a:rPr>
              <a:t> should be paid for the amount of work done by him. Effort-reward relation should be maintained for increasing productivity. Previously, workers used to get equal pay, irrespective of their output.</a:t>
            </a:r>
          </a:p>
          <a:p>
            <a:pPr>
              <a:spcBef>
                <a:spcPts val="600"/>
              </a:spcBef>
              <a:spcAft>
                <a:spcPts val="600"/>
              </a:spcAft>
            </a:pPr>
            <a:r>
              <a:rPr lang="en-US" sz="2200" b="1" dirty="0">
                <a:latin typeface="Tw Cen MT" pitchFamily="34" charset="0"/>
              </a:rPr>
              <a:t>Close cooperation between managers and operatives</a:t>
            </a:r>
            <a:r>
              <a:rPr lang="en-US" sz="2200" dirty="0">
                <a:latin typeface="Tw Cen MT" pitchFamily="34" charset="0"/>
              </a:rPr>
              <a:t>. Cooperation between managers and operatives should be encouraged to accomplish work in accordance with the scientific method, division of work, and incentive system. Previously, management and workers were in continual conflict.</a:t>
            </a:r>
          </a:p>
        </p:txBody>
      </p:sp>
    </p:spTree>
    <p:extLst>
      <p:ext uri="{BB962C8B-B14F-4D97-AF65-F5344CB8AC3E}">
        <p14:creationId xmlns:p14="http://schemas.microsoft.com/office/powerpoint/2010/main" val="3793460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28</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322270" y="788313"/>
            <a:ext cx="5726183" cy="430887"/>
          </a:xfrm>
          <a:prstGeom prst="rect">
            <a:avLst/>
          </a:prstGeom>
          <a:solidFill>
            <a:schemeClr val="accent1">
              <a:lumMod val="20000"/>
              <a:lumOff val="80000"/>
            </a:schemeClr>
          </a:solidFill>
        </p:spPr>
        <p:txBody>
          <a:bodyPr wrap="none">
            <a:spAutoFit/>
          </a:bodyPr>
          <a:lstStyle/>
          <a:p>
            <a:r>
              <a:rPr lang="en-US" sz="2200" b="1" dirty="0">
                <a:solidFill>
                  <a:srgbClr val="FF0000"/>
                </a:solidFill>
                <a:latin typeface="Tw Cen MT" pitchFamily="34" charset="0"/>
              </a:rPr>
              <a:t>Contributions </a:t>
            </a:r>
            <a:r>
              <a:rPr lang="en-US" sz="2200" b="1" dirty="0" smtClean="0">
                <a:solidFill>
                  <a:srgbClr val="FF0000"/>
                </a:solidFill>
                <a:latin typeface="Tw Cen MT" pitchFamily="34" charset="0"/>
              </a:rPr>
              <a:t>of Scientific Management Theory</a:t>
            </a:r>
            <a:endParaRPr lang="en-US" sz="2200" dirty="0">
              <a:solidFill>
                <a:srgbClr val="FF0000"/>
              </a:solidFill>
              <a:latin typeface="Tw Cen MT" pitchFamily="34" charset="0"/>
            </a:endParaRPr>
          </a:p>
        </p:txBody>
      </p:sp>
      <p:sp>
        <p:nvSpPr>
          <p:cNvPr id="3" name="Rectangle 2"/>
          <p:cNvSpPr/>
          <p:nvPr/>
        </p:nvSpPr>
        <p:spPr>
          <a:xfrm>
            <a:off x="652764" y="1600200"/>
            <a:ext cx="10124472" cy="4431983"/>
          </a:xfrm>
          <a:prstGeom prst="rect">
            <a:avLst/>
          </a:prstGeom>
        </p:spPr>
        <p:txBody>
          <a:bodyPr>
            <a:spAutoFit/>
          </a:bodyPr>
          <a:lstStyle/>
          <a:p>
            <a:pPr>
              <a:spcBef>
                <a:spcPts val="600"/>
              </a:spcBef>
              <a:spcAft>
                <a:spcPts val="600"/>
              </a:spcAft>
            </a:pPr>
            <a:r>
              <a:rPr lang="en-US" sz="2200" dirty="0">
                <a:latin typeface="Tw Cen MT" pitchFamily="34" charset="0"/>
              </a:rPr>
              <a:t>The </a:t>
            </a:r>
            <a:r>
              <a:rPr lang="en-US" sz="2200" b="1" dirty="0">
                <a:latin typeface="Tw Cen MT" pitchFamily="34" charset="0"/>
              </a:rPr>
              <a:t>contributions</a:t>
            </a:r>
            <a:r>
              <a:rPr lang="en-US" sz="2200" dirty="0">
                <a:latin typeface="Tw Cen MT" pitchFamily="34" charset="0"/>
              </a:rPr>
              <a:t> of the scientific management approach can be listed as follows:</a:t>
            </a:r>
          </a:p>
          <a:p>
            <a:pPr lvl="0">
              <a:spcBef>
                <a:spcPts val="600"/>
              </a:spcBef>
              <a:spcAft>
                <a:spcPts val="600"/>
              </a:spcAft>
            </a:pPr>
            <a:r>
              <a:rPr lang="en-US" sz="2200" b="1" dirty="0">
                <a:latin typeface="Tw Cen MT" pitchFamily="34" charset="0"/>
              </a:rPr>
              <a:t>Scientific management is the foundation stone of modern management theory and practice</a:t>
            </a:r>
            <a:r>
              <a:rPr lang="en-US" sz="2200" dirty="0">
                <a:latin typeface="Tw Cen MT" pitchFamily="34" charset="0"/>
              </a:rPr>
              <a:t>. It represents a key milestone in the development of management thought. It provided a framework from which later theories developed.</a:t>
            </a:r>
          </a:p>
          <a:p>
            <a:pPr lvl="0">
              <a:spcBef>
                <a:spcPts val="600"/>
              </a:spcBef>
              <a:spcAft>
                <a:spcPts val="600"/>
              </a:spcAft>
            </a:pPr>
            <a:r>
              <a:rPr lang="en-US" sz="2200" b="1" dirty="0">
                <a:latin typeface="Tw Cen MT" pitchFamily="34" charset="0"/>
              </a:rPr>
              <a:t>Scientific management provided valuable insights into production efficiency</a:t>
            </a:r>
            <a:r>
              <a:rPr lang="en-US" sz="2200" dirty="0">
                <a:latin typeface="Tw Cen MT" pitchFamily="34" charset="0"/>
              </a:rPr>
              <a:t> and devised techniques of reducing wastages.</a:t>
            </a:r>
          </a:p>
          <a:p>
            <a:pPr lvl="0">
              <a:spcBef>
                <a:spcPts val="600"/>
              </a:spcBef>
              <a:spcAft>
                <a:spcPts val="600"/>
              </a:spcAft>
            </a:pPr>
            <a:r>
              <a:rPr lang="en-US" sz="2200" b="1" dirty="0">
                <a:latin typeface="Tw Cen MT" pitchFamily="34" charset="0"/>
              </a:rPr>
              <a:t>Scientific management emphasized on improved working conditions</a:t>
            </a:r>
            <a:r>
              <a:rPr lang="en-US" sz="2200" dirty="0">
                <a:latin typeface="Tw Cen MT" pitchFamily="34" charset="0"/>
              </a:rPr>
              <a:t> by reducing fatigue and redesigning machines and tools.</a:t>
            </a:r>
          </a:p>
          <a:p>
            <a:pPr>
              <a:spcBef>
                <a:spcPts val="600"/>
              </a:spcBef>
              <a:spcAft>
                <a:spcPts val="600"/>
              </a:spcAft>
            </a:pPr>
            <a:r>
              <a:rPr lang="en-US" sz="2200" b="1" dirty="0">
                <a:latin typeface="Tw Cen MT" pitchFamily="34" charset="0"/>
              </a:rPr>
              <a:t>Scientific management developed many management tools</a:t>
            </a:r>
            <a:r>
              <a:rPr lang="en-US" sz="2200" dirty="0">
                <a:latin typeface="Tw Cen MT" pitchFamily="34" charset="0"/>
              </a:rPr>
              <a:t> like time study, motion study, fatigue study, and flow charts. These tools have significant application in production activities even today.</a:t>
            </a:r>
          </a:p>
        </p:txBody>
      </p:sp>
    </p:spTree>
    <p:extLst>
      <p:ext uri="{BB962C8B-B14F-4D97-AF65-F5344CB8AC3E}">
        <p14:creationId xmlns:p14="http://schemas.microsoft.com/office/powerpoint/2010/main" val="1553288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29</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322270" y="685800"/>
            <a:ext cx="5406993" cy="430887"/>
          </a:xfrm>
          <a:prstGeom prst="rect">
            <a:avLst/>
          </a:prstGeom>
          <a:solidFill>
            <a:schemeClr val="accent1">
              <a:lumMod val="20000"/>
              <a:lumOff val="80000"/>
            </a:schemeClr>
          </a:solidFill>
        </p:spPr>
        <p:txBody>
          <a:bodyPr wrap="none">
            <a:spAutoFit/>
          </a:bodyPr>
          <a:lstStyle/>
          <a:p>
            <a:r>
              <a:rPr lang="en-US" sz="2200" b="1" dirty="0" smtClean="0">
                <a:solidFill>
                  <a:srgbClr val="FF0000"/>
                </a:solidFill>
                <a:latin typeface="Tw Cen MT" pitchFamily="34" charset="0"/>
              </a:rPr>
              <a:t>Limitations of Scientific Management Theory</a:t>
            </a:r>
            <a:endParaRPr lang="en-US" sz="2200" dirty="0">
              <a:solidFill>
                <a:srgbClr val="FF0000"/>
              </a:solidFill>
              <a:latin typeface="Tw Cen MT" pitchFamily="34" charset="0"/>
            </a:endParaRPr>
          </a:p>
        </p:txBody>
      </p:sp>
      <p:sp>
        <p:nvSpPr>
          <p:cNvPr id="3" name="Rectangle 2"/>
          <p:cNvSpPr/>
          <p:nvPr/>
        </p:nvSpPr>
        <p:spPr>
          <a:xfrm>
            <a:off x="652764" y="1143000"/>
            <a:ext cx="10124472" cy="5593839"/>
          </a:xfrm>
          <a:prstGeom prst="rect">
            <a:avLst/>
          </a:prstGeom>
        </p:spPr>
        <p:txBody>
          <a:bodyPr>
            <a:spAutoFit/>
          </a:bodyPr>
          <a:lstStyle/>
          <a:p>
            <a:pPr>
              <a:spcBef>
                <a:spcPts val="600"/>
              </a:spcBef>
              <a:spcAft>
                <a:spcPts val="600"/>
              </a:spcAft>
            </a:pPr>
            <a:r>
              <a:rPr lang="en-US" sz="2200" dirty="0">
                <a:latin typeface="Tw Cen MT" pitchFamily="34" charset="0"/>
              </a:rPr>
              <a:t>The common criticisms against scientific management approach have been as follows:</a:t>
            </a:r>
          </a:p>
          <a:p>
            <a:pPr lvl="0">
              <a:spcBef>
                <a:spcPts val="300"/>
              </a:spcBef>
              <a:spcAft>
                <a:spcPts val="300"/>
              </a:spcAft>
            </a:pPr>
            <a:r>
              <a:rPr lang="en-US" sz="2200" b="1" dirty="0">
                <a:latin typeface="Tw Cen MT" pitchFamily="34" charset="0"/>
              </a:rPr>
              <a:t>Scientific management was almost exclusively concerned with the “shop level”.</a:t>
            </a:r>
            <a:r>
              <a:rPr lang="en-US" sz="2200" dirty="0">
                <a:latin typeface="Tw Cen MT" pitchFamily="34" charset="0"/>
              </a:rPr>
              <a:t> Its applicability is limited to other aspects of management.</a:t>
            </a:r>
          </a:p>
          <a:p>
            <a:pPr lvl="0">
              <a:spcBef>
                <a:spcPts val="300"/>
              </a:spcBef>
              <a:spcAft>
                <a:spcPts val="300"/>
              </a:spcAft>
            </a:pPr>
            <a:r>
              <a:rPr lang="en-US" sz="2200" b="1" dirty="0">
                <a:latin typeface="Tw Cen MT" pitchFamily="34" charset="0"/>
              </a:rPr>
              <a:t>Scientific management assumed that the organizations remain stable and simple.</a:t>
            </a:r>
            <a:r>
              <a:rPr lang="en-US" sz="2200" dirty="0">
                <a:latin typeface="Tw Cen MT" pitchFamily="34" charset="0"/>
              </a:rPr>
              <a:t> Hence, universal procedures were prescribed. Today’s business reality does not subscribe to these views.</a:t>
            </a:r>
          </a:p>
          <a:p>
            <a:pPr lvl="0">
              <a:spcBef>
                <a:spcPts val="300"/>
              </a:spcBef>
              <a:spcAft>
                <a:spcPts val="300"/>
              </a:spcAft>
            </a:pPr>
            <a:r>
              <a:rPr lang="en-US" sz="2200" b="1" dirty="0">
                <a:latin typeface="Tw Cen MT" pitchFamily="34" charset="0"/>
              </a:rPr>
              <a:t>The assumptions made about the nature of human beings and their motivation also cause problems. </a:t>
            </a:r>
            <a:r>
              <a:rPr lang="en-US" sz="2200" dirty="0">
                <a:latin typeface="Tw Cen MT" pitchFamily="34" charset="0"/>
              </a:rPr>
              <a:t>Workers were viewed as economic beings who are interested only in money. Scientific management considered man as machine. The views of employee motivation were inadequate and narrow.</a:t>
            </a:r>
          </a:p>
          <a:p>
            <a:pPr lvl="0">
              <a:spcBef>
                <a:spcPts val="300"/>
              </a:spcBef>
              <a:spcAft>
                <a:spcPts val="300"/>
              </a:spcAft>
            </a:pPr>
            <a:r>
              <a:rPr lang="en-US" sz="2200" b="1" dirty="0">
                <a:latin typeface="Tw Cen MT" pitchFamily="34" charset="0"/>
              </a:rPr>
              <a:t>Scientific management theory failed to take into account the psychological aspects of work.</a:t>
            </a:r>
            <a:endParaRPr lang="en-US" sz="2200" dirty="0">
              <a:latin typeface="Tw Cen MT" pitchFamily="34" charset="0"/>
            </a:endParaRPr>
          </a:p>
          <a:p>
            <a:pPr>
              <a:spcBef>
                <a:spcPts val="300"/>
              </a:spcBef>
              <a:spcAft>
                <a:spcPts val="300"/>
              </a:spcAft>
            </a:pPr>
            <a:r>
              <a:rPr lang="en-US" sz="2200" b="1" dirty="0">
                <a:latin typeface="Tw Cen MT" pitchFamily="34" charset="0"/>
              </a:rPr>
              <a:t>Scientific management did not </a:t>
            </a:r>
            <a:r>
              <a:rPr lang="en-US" sz="2200" b="1" dirty="0" err="1">
                <a:latin typeface="Tw Cen MT" pitchFamily="34" charset="0"/>
              </a:rPr>
              <a:t>favour</a:t>
            </a:r>
            <a:r>
              <a:rPr lang="en-US" sz="2200" b="1" dirty="0">
                <a:latin typeface="Tw Cen MT" pitchFamily="34" charset="0"/>
              </a:rPr>
              <a:t> groups</a:t>
            </a:r>
            <a:r>
              <a:rPr lang="en-US" sz="2200" dirty="0">
                <a:latin typeface="Tw Cen MT" pitchFamily="34" charset="0"/>
              </a:rPr>
              <a:t>, because Taylor had seen in his early days how groups exercised influence over individuals for restricting output. This idea has now been rejected.</a:t>
            </a:r>
          </a:p>
        </p:txBody>
      </p:sp>
    </p:spTree>
    <p:extLst>
      <p:ext uri="{BB962C8B-B14F-4D97-AF65-F5344CB8AC3E}">
        <p14:creationId xmlns:p14="http://schemas.microsoft.com/office/powerpoint/2010/main" val="143554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762000" y="1231880"/>
            <a:ext cx="10210800" cy="3416320"/>
          </a:xfrm>
          <a:prstGeom prst="rect">
            <a:avLst/>
          </a:prstGeom>
          <a:noFill/>
        </p:spPr>
        <p:txBody>
          <a:bodyPr wrap="square" rtlCol="0">
            <a:spAutoFit/>
          </a:bodyPr>
          <a:lstStyle/>
          <a:p>
            <a:r>
              <a:rPr lang="en-US" sz="2400" dirty="0">
                <a:latin typeface="Tw Cen MT" pitchFamily="34" charset="0"/>
              </a:rPr>
              <a:t>Management is an activity concerned with guiding human and physical resources such that organizational goals can be achieved. </a:t>
            </a:r>
            <a:endParaRPr lang="en-US" sz="2400" dirty="0" smtClean="0">
              <a:latin typeface="Tw Cen MT" pitchFamily="34" charset="0"/>
            </a:endParaRPr>
          </a:p>
          <a:p>
            <a:r>
              <a:rPr lang="en-US" sz="2400" dirty="0" smtClean="0">
                <a:latin typeface="Tw Cen MT" pitchFamily="34" charset="0"/>
              </a:rPr>
              <a:t>Nature </a:t>
            </a:r>
            <a:r>
              <a:rPr lang="en-US" sz="2400" dirty="0">
                <a:latin typeface="Tw Cen MT" pitchFamily="34" charset="0"/>
              </a:rPr>
              <a:t>of management can be highlighted as</a:t>
            </a:r>
            <a:r>
              <a:rPr lang="en-US" sz="2400" dirty="0" smtClean="0">
                <a:latin typeface="Tw Cen MT" pitchFamily="34" charset="0"/>
              </a:rPr>
              <a:t>:</a:t>
            </a:r>
          </a:p>
          <a:p>
            <a:endParaRPr lang="en-US" sz="2400" dirty="0" smtClean="0">
              <a:latin typeface="Tw Cen MT" pitchFamily="34" charset="0"/>
            </a:endParaRPr>
          </a:p>
          <a:p>
            <a:pPr marL="914400" indent="-403225">
              <a:buAutoNum type="romanLcParenR"/>
            </a:pPr>
            <a:r>
              <a:rPr lang="en-US" sz="2400" i="1" dirty="0" smtClean="0">
                <a:latin typeface="Tw Cen MT" pitchFamily="34" charset="0"/>
              </a:rPr>
              <a:t>Management </a:t>
            </a:r>
            <a:r>
              <a:rPr lang="en-US" sz="2400" i="1" dirty="0">
                <a:latin typeface="Tw Cen MT" pitchFamily="34" charset="0"/>
              </a:rPr>
              <a:t>is </a:t>
            </a:r>
            <a:r>
              <a:rPr lang="en-US" sz="2400" i="1" dirty="0" smtClean="0">
                <a:latin typeface="Tw Cen MT" pitchFamily="34" charset="0"/>
              </a:rPr>
              <a:t>Goal-Oriented</a:t>
            </a:r>
          </a:p>
          <a:p>
            <a:pPr marL="914400" indent="-403225">
              <a:buAutoNum type="romanLcParenR"/>
            </a:pPr>
            <a:r>
              <a:rPr lang="en-US" sz="2400" i="1" dirty="0" smtClean="0">
                <a:latin typeface="Tw Cen MT" pitchFamily="34" charset="0"/>
              </a:rPr>
              <a:t>Management </a:t>
            </a:r>
            <a:r>
              <a:rPr lang="en-US" sz="2400" i="1" dirty="0">
                <a:latin typeface="Tw Cen MT" pitchFamily="34" charset="0"/>
              </a:rPr>
              <a:t>integrates Human, Physical and Financial </a:t>
            </a:r>
            <a:r>
              <a:rPr lang="en-US" sz="2400" i="1" dirty="0" smtClean="0">
                <a:latin typeface="Tw Cen MT" pitchFamily="34" charset="0"/>
              </a:rPr>
              <a:t>Resources</a:t>
            </a:r>
          </a:p>
          <a:p>
            <a:pPr marL="914400" indent="-403225">
              <a:buAutoNum type="romanLcParenR"/>
            </a:pPr>
            <a:r>
              <a:rPr lang="en-US" sz="2400" i="1" dirty="0" smtClean="0">
                <a:latin typeface="Tw Cen MT" pitchFamily="34" charset="0"/>
              </a:rPr>
              <a:t>Management </a:t>
            </a:r>
            <a:r>
              <a:rPr lang="en-US" sz="2400" i="1" dirty="0">
                <a:latin typeface="Tw Cen MT" pitchFamily="34" charset="0"/>
              </a:rPr>
              <a:t>is </a:t>
            </a:r>
            <a:r>
              <a:rPr lang="en-US" sz="2400" i="1" dirty="0" smtClean="0">
                <a:latin typeface="Tw Cen MT" pitchFamily="34" charset="0"/>
              </a:rPr>
              <a:t>Continuous</a:t>
            </a:r>
          </a:p>
          <a:p>
            <a:pPr marL="914400" indent="-403225">
              <a:buAutoNum type="romanLcParenR"/>
            </a:pPr>
            <a:r>
              <a:rPr lang="en-US" sz="2400" i="1" dirty="0" smtClean="0">
                <a:latin typeface="Tw Cen MT" pitchFamily="34" charset="0"/>
              </a:rPr>
              <a:t>Management </a:t>
            </a:r>
            <a:r>
              <a:rPr lang="en-US" sz="2400" i="1" dirty="0">
                <a:latin typeface="Tw Cen MT" pitchFamily="34" charset="0"/>
              </a:rPr>
              <a:t>is all </a:t>
            </a:r>
            <a:r>
              <a:rPr lang="en-US" sz="2400" i="1" dirty="0" smtClean="0">
                <a:latin typeface="Tw Cen MT" pitchFamily="34" charset="0"/>
              </a:rPr>
              <a:t>Pervasive</a:t>
            </a:r>
          </a:p>
          <a:p>
            <a:pPr marL="914400" indent="-403225">
              <a:buAutoNum type="romanLcParenR"/>
            </a:pPr>
            <a:r>
              <a:rPr lang="en-US" sz="2400" i="1" dirty="0" smtClean="0">
                <a:latin typeface="Tw Cen MT" pitchFamily="34" charset="0"/>
              </a:rPr>
              <a:t>Management </a:t>
            </a:r>
            <a:r>
              <a:rPr lang="en-US" sz="2400" i="1" dirty="0">
                <a:latin typeface="Tw Cen MT" pitchFamily="34" charset="0"/>
              </a:rPr>
              <a:t>is a Group </a:t>
            </a:r>
            <a:r>
              <a:rPr lang="en-US" sz="2400" i="1" dirty="0" smtClean="0">
                <a:latin typeface="Tw Cen MT" pitchFamily="34" charset="0"/>
              </a:rPr>
              <a:t>Activity</a:t>
            </a:r>
            <a:endParaRPr lang="en-US" sz="2400" i="1" dirty="0">
              <a:latin typeface="Tw Cen MT" pitchFamily="34" charset="0"/>
            </a:endParaRPr>
          </a:p>
        </p:txBody>
      </p:sp>
    </p:spTree>
    <p:extLst>
      <p:ext uri="{BB962C8B-B14F-4D97-AF65-F5344CB8AC3E}">
        <p14:creationId xmlns:p14="http://schemas.microsoft.com/office/powerpoint/2010/main" val="2932191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30</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1066800"/>
            <a:ext cx="10124472" cy="4878259"/>
          </a:xfrm>
          <a:prstGeom prst="rect">
            <a:avLst/>
          </a:prstGeom>
        </p:spPr>
        <p:txBody>
          <a:bodyPr>
            <a:spAutoFit/>
          </a:bodyPr>
          <a:lstStyle/>
          <a:p>
            <a:pPr>
              <a:spcBef>
                <a:spcPts val="600"/>
              </a:spcBef>
              <a:spcAft>
                <a:spcPts val="600"/>
              </a:spcAft>
            </a:pPr>
            <a:r>
              <a:rPr lang="en-US" sz="2200" b="1" dirty="0" smtClean="0">
                <a:solidFill>
                  <a:srgbClr val="FF0000"/>
                </a:solidFill>
                <a:latin typeface="Tw Cen MT" pitchFamily="34" charset="0"/>
              </a:rPr>
              <a:t>Classical organization school</a:t>
            </a:r>
          </a:p>
          <a:p>
            <a:pPr>
              <a:spcBef>
                <a:spcPts val="600"/>
              </a:spcBef>
              <a:spcAft>
                <a:spcPts val="600"/>
              </a:spcAft>
            </a:pPr>
            <a:r>
              <a:rPr lang="en-US" sz="2200" dirty="0" smtClean="0">
                <a:latin typeface="Tw Cen MT" pitchFamily="34" charset="0"/>
              </a:rPr>
              <a:t> </a:t>
            </a:r>
            <a:r>
              <a:rPr lang="en-US" sz="2200" dirty="0">
                <a:latin typeface="Tw Cen MT" pitchFamily="34" charset="0"/>
              </a:rPr>
              <a:t>Scientific management theory concerned the optimization of individual workers and work processes. During the same period, </a:t>
            </a:r>
            <a:r>
              <a:rPr lang="en-US" sz="2200" b="1" dirty="0">
                <a:solidFill>
                  <a:srgbClr val="7030A0"/>
                </a:solidFill>
                <a:latin typeface="Tw Cen MT" pitchFamily="34" charset="0"/>
              </a:rPr>
              <a:t>classical organization theory</a:t>
            </a:r>
            <a:r>
              <a:rPr lang="en-US" sz="2200" dirty="0">
                <a:latin typeface="Tw Cen MT" pitchFamily="34" charset="0"/>
              </a:rPr>
              <a:t> complimented scientific management by providing a framework for the structuring the organization. The leading proponents of classical organization theory were Henri </a:t>
            </a:r>
            <a:r>
              <a:rPr lang="en-US" sz="2200" dirty="0" err="1">
                <a:latin typeface="Tw Cen MT" pitchFamily="34" charset="0"/>
              </a:rPr>
              <a:t>Fayol</a:t>
            </a:r>
            <a:r>
              <a:rPr lang="en-US" sz="2200" dirty="0">
                <a:latin typeface="Tw Cen MT" pitchFamily="34" charset="0"/>
              </a:rPr>
              <a:t> (a French engineer), </a:t>
            </a:r>
            <a:r>
              <a:rPr lang="en-US" sz="2200" dirty="0" err="1">
                <a:latin typeface="Tw Cen MT" pitchFamily="34" charset="0"/>
              </a:rPr>
              <a:t>Lyndall</a:t>
            </a:r>
            <a:r>
              <a:rPr lang="en-US" sz="2200" dirty="0">
                <a:latin typeface="Tw Cen MT" pitchFamily="34" charset="0"/>
              </a:rPr>
              <a:t> </a:t>
            </a:r>
            <a:r>
              <a:rPr lang="en-US" sz="2200" dirty="0" err="1">
                <a:latin typeface="Tw Cen MT" pitchFamily="34" charset="0"/>
              </a:rPr>
              <a:t>Urwick</a:t>
            </a:r>
            <a:r>
              <a:rPr lang="en-US" sz="2200" dirty="0">
                <a:latin typeface="Tw Cen MT" pitchFamily="34" charset="0"/>
              </a:rPr>
              <a:t> (a British company manager), and Max Weber (a German sociologist). Classical organization theory is </a:t>
            </a:r>
            <a:r>
              <a:rPr lang="en-US" sz="2200" dirty="0" smtClean="0">
                <a:latin typeface="Tw Cen MT" pitchFamily="34" charset="0"/>
              </a:rPr>
              <a:t>based on </a:t>
            </a:r>
            <a:r>
              <a:rPr lang="en-US" sz="2200" dirty="0">
                <a:latin typeface="Tw Cen MT" pitchFamily="34" charset="0"/>
              </a:rPr>
              <a:t>bureaucracy. Weber defined the organization elements which comprised the </a:t>
            </a:r>
            <a:r>
              <a:rPr lang="en-US" sz="2200" dirty="0" smtClean="0">
                <a:latin typeface="Tw Cen MT" pitchFamily="34" charset="0"/>
              </a:rPr>
              <a:t>ideal </a:t>
            </a:r>
            <a:r>
              <a:rPr lang="en-US" sz="2200" dirty="0">
                <a:latin typeface="Tw Cen MT" pitchFamily="34" charset="0"/>
              </a:rPr>
              <a:t>bureaucracy</a:t>
            </a:r>
            <a:r>
              <a:rPr lang="en-US" sz="2200" dirty="0" smtClean="0">
                <a:latin typeface="Tw Cen MT" pitchFamily="34" charset="0"/>
              </a:rPr>
              <a:t>. </a:t>
            </a:r>
          </a:p>
          <a:p>
            <a:pPr>
              <a:spcBef>
                <a:spcPts val="600"/>
              </a:spcBef>
              <a:spcAft>
                <a:spcPts val="600"/>
              </a:spcAft>
            </a:pPr>
            <a:r>
              <a:rPr lang="en-US" sz="2200" dirty="0" smtClean="0">
                <a:latin typeface="Tw Cen MT" pitchFamily="34" charset="0"/>
              </a:rPr>
              <a:t>These </a:t>
            </a:r>
            <a:r>
              <a:rPr lang="en-US" sz="2200" dirty="0">
                <a:latin typeface="Tw Cen MT" pitchFamily="34" charset="0"/>
              </a:rPr>
              <a:t>included: </a:t>
            </a:r>
            <a:endParaRPr lang="en-US" sz="2200" dirty="0" smtClean="0">
              <a:latin typeface="Tw Cen MT" pitchFamily="34" charset="0"/>
            </a:endParaRPr>
          </a:p>
          <a:p>
            <a:pPr marL="914400" indent="-563563">
              <a:buFont typeface="Wingdings" pitchFamily="2" charset="2"/>
              <a:buChar char="ü"/>
            </a:pPr>
            <a:r>
              <a:rPr lang="en-US" sz="2200" dirty="0" smtClean="0">
                <a:latin typeface="Tw Cen MT" pitchFamily="34" charset="0"/>
              </a:rPr>
              <a:t>A </a:t>
            </a:r>
            <a:r>
              <a:rPr lang="en-US" sz="2200" dirty="0">
                <a:latin typeface="Tw Cen MT" pitchFamily="34" charset="0"/>
              </a:rPr>
              <a:t>clearly defined set of rules and procedures </a:t>
            </a:r>
            <a:endParaRPr lang="en-US" sz="2200" dirty="0" smtClean="0">
              <a:latin typeface="Tw Cen MT" pitchFamily="34" charset="0"/>
            </a:endParaRPr>
          </a:p>
          <a:p>
            <a:pPr marL="914400" indent="-563563">
              <a:buFont typeface="Wingdings" pitchFamily="2" charset="2"/>
              <a:buChar char="ü"/>
            </a:pPr>
            <a:r>
              <a:rPr lang="en-US" sz="2200" dirty="0" smtClean="0">
                <a:latin typeface="Tw Cen MT" pitchFamily="34" charset="0"/>
              </a:rPr>
              <a:t>Division </a:t>
            </a:r>
            <a:r>
              <a:rPr lang="en-US" sz="2200" dirty="0">
                <a:latin typeface="Tw Cen MT" pitchFamily="34" charset="0"/>
              </a:rPr>
              <a:t>of labor according to functional expertise </a:t>
            </a:r>
            <a:endParaRPr lang="en-US" sz="2200" dirty="0" smtClean="0">
              <a:latin typeface="Tw Cen MT" pitchFamily="34" charset="0"/>
            </a:endParaRPr>
          </a:p>
          <a:p>
            <a:pPr marL="914400" indent="-563563">
              <a:buFont typeface="Wingdings" pitchFamily="2" charset="2"/>
              <a:buChar char="ü"/>
            </a:pPr>
            <a:r>
              <a:rPr lang="en-US" sz="2200" dirty="0" smtClean="0">
                <a:latin typeface="Tw Cen MT" pitchFamily="34" charset="0"/>
              </a:rPr>
              <a:t>A </a:t>
            </a:r>
            <a:r>
              <a:rPr lang="en-US" sz="2200" dirty="0">
                <a:latin typeface="Tw Cen MT" pitchFamily="34" charset="0"/>
              </a:rPr>
              <a:t>clear chain of command Individual advancement based on merit </a:t>
            </a:r>
            <a:endParaRPr lang="en-US" sz="2200" dirty="0" smtClean="0">
              <a:latin typeface="Tw Cen MT" pitchFamily="34" charset="0"/>
            </a:endParaRPr>
          </a:p>
          <a:p>
            <a:pPr marL="914400" indent="-563563">
              <a:buFont typeface="Wingdings" pitchFamily="2" charset="2"/>
              <a:buChar char="ü"/>
            </a:pPr>
            <a:r>
              <a:rPr lang="en-US" sz="2200" dirty="0" smtClean="0">
                <a:latin typeface="Tw Cen MT" pitchFamily="34" charset="0"/>
              </a:rPr>
              <a:t>Professional </a:t>
            </a:r>
            <a:r>
              <a:rPr lang="en-US" sz="2200" dirty="0">
                <a:latin typeface="Tw Cen MT" pitchFamily="34" charset="0"/>
              </a:rPr>
              <a:t>managers </a:t>
            </a:r>
          </a:p>
        </p:txBody>
      </p:sp>
    </p:spTree>
    <p:extLst>
      <p:ext uri="{BB962C8B-B14F-4D97-AF65-F5344CB8AC3E}">
        <p14:creationId xmlns:p14="http://schemas.microsoft.com/office/powerpoint/2010/main" val="37531615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31</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762000"/>
            <a:ext cx="10124472" cy="5355312"/>
          </a:xfrm>
          <a:prstGeom prst="rect">
            <a:avLst/>
          </a:prstGeom>
        </p:spPr>
        <p:txBody>
          <a:bodyPr>
            <a:spAutoFit/>
          </a:bodyPr>
          <a:lstStyle/>
          <a:p>
            <a:pPr>
              <a:spcBef>
                <a:spcPts val="600"/>
              </a:spcBef>
              <a:spcAft>
                <a:spcPts val="600"/>
              </a:spcAft>
            </a:pPr>
            <a:r>
              <a:rPr lang="en-US" sz="2300" dirty="0">
                <a:latin typeface="Tw Cen MT" pitchFamily="34" charset="0"/>
              </a:rPr>
              <a:t>The Classic organizational theory has been derived from organizational structures and procedures during the industrial revolution which emphasis the Economic rationale for the factory system and believed that all formal organizations are force multipliers. </a:t>
            </a:r>
            <a:endParaRPr lang="en-US" sz="2300" dirty="0" smtClean="0">
              <a:latin typeface="Tw Cen MT" pitchFamily="34" charset="0"/>
            </a:endParaRPr>
          </a:p>
          <a:p>
            <a:pPr>
              <a:spcBef>
                <a:spcPts val="600"/>
              </a:spcBef>
              <a:spcAft>
                <a:spcPts val="600"/>
              </a:spcAft>
            </a:pPr>
            <a:r>
              <a:rPr lang="en-US" sz="2300" b="1" dirty="0" smtClean="0">
                <a:latin typeface="Tw Cen MT" pitchFamily="34" charset="0"/>
              </a:rPr>
              <a:t>It </a:t>
            </a:r>
            <a:r>
              <a:rPr lang="en-US" sz="2300" b="1" dirty="0">
                <a:latin typeface="Tw Cen MT" pitchFamily="34" charset="0"/>
              </a:rPr>
              <a:t>main features: </a:t>
            </a:r>
            <a:endParaRPr lang="en-US" sz="2300" b="1" dirty="0" smtClean="0">
              <a:latin typeface="Tw Cen MT" pitchFamily="34" charset="0"/>
            </a:endParaRPr>
          </a:p>
          <a:p>
            <a:pPr marL="342900" indent="-342900">
              <a:buFont typeface="Wingdings" pitchFamily="2" charset="2"/>
              <a:buChar char="ü"/>
            </a:pPr>
            <a:r>
              <a:rPr lang="en-US" sz="2300" dirty="0" smtClean="0">
                <a:latin typeface="Tw Cen MT" pitchFamily="34" charset="0"/>
              </a:rPr>
              <a:t>Organizations </a:t>
            </a:r>
            <a:r>
              <a:rPr lang="en-US" sz="2300" dirty="0">
                <a:latin typeface="Tw Cen MT" pitchFamily="34" charset="0"/>
              </a:rPr>
              <a:t>exist to accomplish production-related and economic goals. </a:t>
            </a:r>
          </a:p>
          <a:p>
            <a:pPr marL="342900" indent="-342900">
              <a:buFont typeface="Wingdings" pitchFamily="2" charset="2"/>
              <a:buChar char="ü"/>
            </a:pPr>
            <a:r>
              <a:rPr lang="en-US" sz="2300" dirty="0" smtClean="0">
                <a:latin typeface="Tw Cen MT" pitchFamily="34" charset="0"/>
              </a:rPr>
              <a:t>There </a:t>
            </a:r>
            <a:r>
              <a:rPr lang="en-US" sz="2300" dirty="0">
                <a:latin typeface="Tw Cen MT" pitchFamily="34" charset="0"/>
              </a:rPr>
              <a:t>is one best way to organize for production, and that way can be found through systematic, scientific inquiry.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Production </a:t>
            </a:r>
            <a:r>
              <a:rPr lang="en-US" sz="2300" dirty="0">
                <a:latin typeface="Tw Cen MT" pitchFamily="34" charset="0"/>
              </a:rPr>
              <a:t>is maximized through specialization and division of labor.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People </a:t>
            </a:r>
            <a:r>
              <a:rPr lang="en-US" sz="2300" dirty="0">
                <a:latin typeface="Tw Cen MT" pitchFamily="34" charset="0"/>
              </a:rPr>
              <a:t>and organizations act in accordance with rational economic principles.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The </a:t>
            </a:r>
            <a:r>
              <a:rPr lang="en-US" sz="2300" dirty="0">
                <a:latin typeface="Tw Cen MT" pitchFamily="34" charset="0"/>
              </a:rPr>
              <a:t>Classic organizational theory is followed by Neoclassical Organization Theory and the Modern Structural Organization Theory which talked about the important source of the power and politics, organizational culture, systems theory, specialization and division of labor.</a:t>
            </a:r>
          </a:p>
        </p:txBody>
      </p:sp>
    </p:spTree>
    <p:extLst>
      <p:ext uri="{BB962C8B-B14F-4D97-AF65-F5344CB8AC3E}">
        <p14:creationId xmlns:p14="http://schemas.microsoft.com/office/powerpoint/2010/main" val="3022218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32</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891094"/>
            <a:ext cx="10396236" cy="5232202"/>
          </a:xfrm>
          <a:prstGeom prst="rect">
            <a:avLst/>
          </a:prstGeom>
        </p:spPr>
        <p:txBody>
          <a:bodyPr wrap="square">
            <a:spAutoFit/>
          </a:bodyPr>
          <a:lstStyle/>
          <a:p>
            <a:pPr>
              <a:spcBef>
                <a:spcPts val="600"/>
              </a:spcBef>
              <a:spcAft>
                <a:spcPts val="600"/>
              </a:spcAft>
            </a:pPr>
            <a:r>
              <a:rPr lang="en-US" sz="2300" dirty="0" err="1">
                <a:latin typeface="Tw Cen MT" pitchFamily="34" charset="0"/>
              </a:rPr>
              <a:t>Fayol’s</a:t>
            </a:r>
            <a:r>
              <a:rPr lang="en-US" sz="2300" dirty="0">
                <a:latin typeface="Tw Cen MT" pitchFamily="34" charset="0"/>
              </a:rPr>
              <a:t> major contributions to the development of management theory can be summarized in terms of:</a:t>
            </a:r>
          </a:p>
          <a:p>
            <a:pPr marL="457200" lvl="0" indent="-457200">
              <a:spcBef>
                <a:spcPts val="600"/>
              </a:spcBef>
              <a:spcAft>
                <a:spcPts val="600"/>
              </a:spcAft>
              <a:buFont typeface="+mj-lt"/>
              <a:buAutoNum type="arabicPeriod"/>
            </a:pPr>
            <a:r>
              <a:rPr lang="en-US" sz="2300" b="1" dirty="0">
                <a:latin typeface="Tw Cen MT" pitchFamily="34" charset="0"/>
              </a:rPr>
              <a:t>The principles of organization</a:t>
            </a:r>
            <a:r>
              <a:rPr lang="en-US" sz="2300" dirty="0">
                <a:latin typeface="Tw Cen MT" pitchFamily="34" charset="0"/>
              </a:rPr>
              <a:t>, which guide the structure and administration of an organization. </a:t>
            </a:r>
            <a:r>
              <a:rPr lang="en-US" sz="2300" dirty="0" err="1">
                <a:latin typeface="Tw Cen MT" pitchFamily="34" charset="0"/>
              </a:rPr>
              <a:t>Fayol</a:t>
            </a:r>
            <a:r>
              <a:rPr lang="en-US" sz="2300" dirty="0">
                <a:latin typeface="Tw Cen MT" pitchFamily="34" charset="0"/>
              </a:rPr>
              <a:t> identified 14 different principles of management. These are given in </a:t>
            </a:r>
            <a:r>
              <a:rPr lang="en-US" sz="2300" dirty="0" smtClean="0">
                <a:latin typeface="Tw Cen MT" pitchFamily="34" charset="0"/>
              </a:rPr>
              <a:t>following Table.</a:t>
            </a:r>
            <a:endParaRPr lang="en-US" sz="2300" dirty="0">
              <a:latin typeface="Tw Cen MT" pitchFamily="34" charset="0"/>
            </a:endParaRPr>
          </a:p>
          <a:p>
            <a:pPr marL="457200" lvl="0" indent="-457200">
              <a:spcBef>
                <a:spcPts val="600"/>
              </a:spcBef>
              <a:spcAft>
                <a:spcPts val="600"/>
              </a:spcAft>
              <a:buFont typeface="+mj-lt"/>
              <a:buAutoNum type="arabicPeriod"/>
            </a:pPr>
            <a:r>
              <a:rPr lang="en-US" sz="2300" b="1" dirty="0">
                <a:latin typeface="Tw Cen MT" pitchFamily="34" charset="0"/>
              </a:rPr>
              <a:t>The basic functions of managing organizations</a:t>
            </a:r>
            <a:r>
              <a:rPr lang="en-US" sz="2300" dirty="0">
                <a:latin typeface="Tw Cen MT" pitchFamily="34" charset="0"/>
              </a:rPr>
              <a:t> (planning, organizing, command, coordination, and control).</a:t>
            </a:r>
          </a:p>
          <a:p>
            <a:pPr marL="457200" indent="-457200">
              <a:spcBef>
                <a:spcPts val="600"/>
              </a:spcBef>
              <a:spcAft>
                <a:spcPts val="600"/>
              </a:spcAft>
              <a:buFont typeface="+mj-lt"/>
              <a:buAutoNum type="arabicPeriod"/>
            </a:pPr>
            <a:r>
              <a:rPr lang="en-US" sz="2300" b="1" dirty="0">
                <a:latin typeface="Tw Cen MT" pitchFamily="34" charset="0"/>
              </a:rPr>
              <a:t>The nature of activities of industrial undertakings:</a:t>
            </a:r>
            <a:r>
              <a:rPr lang="en-US" sz="2300" dirty="0">
                <a:latin typeface="Tw Cen MT" pitchFamily="34" charset="0"/>
              </a:rPr>
              <a:t> </a:t>
            </a:r>
            <a:endParaRPr lang="en-US" sz="2300" dirty="0" smtClean="0">
              <a:latin typeface="Tw Cen MT" pitchFamily="34" charset="0"/>
            </a:endParaRPr>
          </a:p>
          <a:p>
            <a:pPr marL="514350" indent="-514350">
              <a:buAutoNum type="romanLcParenBoth"/>
            </a:pPr>
            <a:r>
              <a:rPr lang="en-US" sz="2300" dirty="0" smtClean="0">
                <a:latin typeface="Tw Cen MT" pitchFamily="34" charset="0"/>
              </a:rPr>
              <a:t>technical </a:t>
            </a:r>
            <a:r>
              <a:rPr lang="en-US" sz="2300" dirty="0">
                <a:latin typeface="Tw Cen MT" pitchFamily="34" charset="0"/>
              </a:rPr>
              <a:t>(production), </a:t>
            </a:r>
            <a:endParaRPr lang="en-US" sz="2300" dirty="0" smtClean="0">
              <a:latin typeface="Tw Cen MT" pitchFamily="34" charset="0"/>
            </a:endParaRPr>
          </a:p>
          <a:p>
            <a:pPr marL="514350" indent="-514350">
              <a:buAutoNum type="romanLcParenBoth"/>
            </a:pPr>
            <a:r>
              <a:rPr lang="en-US" sz="2300" dirty="0" smtClean="0">
                <a:latin typeface="Tw Cen MT" pitchFamily="34" charset="0"/>
              </a:rPr>
              <a:t>commercial </a:t>
            </a:r>
            <a:r>
              <a:rPr lang="en-US" sz="2300" dirty="0">
                <a:latin typeface="Tw Cen MT" pitchFamily="34" charset="0"/>
              </a:rPr>
              <a:t>(buying and selling), </a:t>
            </a:r>
            <a:endParaRPr lang="en-US" sz="2300" dirty="0" smtClean="0">
              <a:latin typeface="Tw Cen MT" pitchFamily="34" charset="0"/>
            </a:endParaRPr>
          </a:p>
          <a:p>
            <a:pPr marL="514350" indent="-514350">
              <a:buAutoNum type="romanLcParenBoth"/>
            </a:pPr>
            <a:r>
              <a:rPr lang="en-US" sz="2300" dirty="0" smtClean="0">
                <a:latin typeface="Tw Cen MT" pitchFamily="34" charset="0"/>
              </a:rPr>
              <a:t>financial </a:t>
            </a:r>
            <a:r>
              <a:rPr lang="en-US" sz="2300" dirty="0">
                <a:latin typeface="Tw Cen MT" pitchFamily="34" charset="0"/>
              </a:rPr>
              <a:t>(search for, optimize the use of, capital), </a:t>
            </a:r>
            <a:endParaRPr lang="en-US" sz="2300" dirty="0" smtClean="0">
              <a:latin typeface="Tw Cen MT" pitchFamily="34" charset="0"/>
            </a:endParaRPr>
          </a:p>
          <a:p>
            <a:pPr marL="514350" indent="-514350">
              <a:buAutoNum type="romanLcParenBoth"/>
            </a:pPr>
            <a:r>
              <a:rPr lang="en-US" sz="2300" dirty="0" smtClean="0">
                <a:latin typeface="Tw Cen MT" pitchFamily="34" charset="0"/>
              </a:rPr>
              <a:t>security </a:t>
            </a:r>
            <a:r>
              <a:rPr lang="en-US" sz="2300" dirty="0">
                <a:latin typeface="Tw Cen MT" pitchFamily="34" charset="0"/>
              </a:rPr>
              <a:t>(protection of property and persons) and </a:t>
            </a:r>
            <a:endParaRPr lang="en-US" sz="2300" dirty="0" smtClean="0">
              <a:latin typeface="Tw Cen MT" pitchFamily="34" charset="0"/>
            </a:endParaRPr>
          </a:p>
          <a:p>
            <a:pPr marL="514350" indent="-514350">
              <a:buAutoNum type="romanLcParenBoth"/>
            </a:pPr>
            <a:r>
              <a:rPr lang="en-US" sz="2300" dirty="0" smtClean="0">
                <a:latin typeface="Tw Cen MT" pitchFamily="34" charset="0"/>
              </a:rPr>
              <a:t>accounting </a:t>
            </a:r>
            <a:r>
              <a:rPr lang="en-US" sz="2300" dirty="0">
                <a:latin typeface="Tw Cen MT" pitchFamily="34" charset="0"/>
              </a:rPr>
              <a:t>(including statistics).</a:t>
            </a:r>
          </a:p>
        </p:txBody>
      </p:sp>
    </p:spTree>
    <p:extLst>
      <p:ext uri="{BB962C8B-B14F-4D97-AF65-F5344CB8AC3E}">
        <p14:creationId xmlns:p14="http://schemas.microsoft.com/office/powerpoint/2010/main" val="38883846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33</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57487993"/>
              </p:ext>
            </p:extLst>
          </p:nvPr>
        </p:nvGraphicFramePr>
        <p:xfrm>
          <a:off x="457200" y="872617"/>
          <a:ext cx="10149840" cy="5344668"/>
        </p:xfrm>
        <a:graphic>
          <a:graphicData uri="http://schemas.openxmlformats.org/drawingml/2006/table">
            <a:tbl>
              <a:tblPr firstRow="1" firstCol="1" bandRow="1"/>
              <a:tblGrid>
                <a:gridCol w="10149840"/>
              </a:tblGrid>
              <a:tr h="0">
                <a:tc>
                  <a:txBody>
                    <a:bodyPr/>
                    <a:lstStyle/>
                    <a:p>
                      <a:pPr marL="0" marR="0" algn="ctr">
                        <a:lnSpc>
                          <a:spcPct val="115000"/>
                        </a:lnSpc>
                        <a:spcBef>
                          <a:spcPts val="0"/>
                        </a:spcBef>
                        <a:spcAft>
                          <a:spcPts val="0"/>
                        </a:spcAft>
                        <a:tabLst>
                          <a:tab pos="4291330" algn="l"/>
                        </a:tabLst>
                      </a:pPr>
                      <a:r>
                        <a:rPr lang="en-US" sz="2200" b="1" dirty="0" smtClean="0">
                          <a:solidFill>
                            <a:srgbClr val="7030A0"/>
                          </a:solidFill>
                          <a:effectLst/>
                          <a:latin typeface="Tw Cen MT" pitchFamily="34" charset="0"/>
                          <a:ea typeface="Times New Roman"/>
                          <a:cs typeface="Mangal"/>
                        </a:rPr>
                        <a:t>Table:</a:t>
                      </a:r>
                      <a:r>
                        <a:rPr lang="en-US" sz="2200" b="1" baseline="0" dirty="0" smtClean="0">
                          <a:solidFill>
                            <a:srgbClr val="7030A0"/>
                          </a:solidFill>
                          <a:effectLst/>
                          <a:latin typeface="Tw Cen MT" pitchFamily="34" charset="0"/>
                          <a:ea typeface="Times New Roman"/>
                          <a:cs typeface="Mangal"/>
                        </a:rPr>
                        <a:t> </a:t>
                      </a:r>
                      <a:r>
                        <a:rPr lang="en-US" sz="2200" dirty="0" err="1" smtClean="0">
                          <a:solidFill>
                            <a:srgbClr val="7030A0"/>
                          </a:solidFill>
                          <a:effectLst/>
                          <a:latin typeface="Tw Cen MT" pitchFamily="34" charset="0"/>
                          <a:ea typeface="Times New Roman"/>
                          <a:cs typeface="Mangal"/>
                        </a:rPr>
                        <a:t>Fayol’s</a:t>
                      </a:r>
                      <a:r>
                        <a:rPr lang="en-US" sz="2200" dirty="0" smtClean="0">
                          <a:solidFill>
                            <a:srgbClr val="7030A0"/>
                          </a:solidFill>
                          <a:effectLst/>
                          <a:latin typeface="Tw Cen MT" pitchFamily="34" charset="0"/>
                          <a:ea typeface="Times New Roman"/>
                          <a:cs typeface="Mangal"/>
                        </a:rPr>
                        <a:t> </a:t>
                      </a:r>
                      <a:r>
                        <a:rPr lang="en-US" sz="2200" b="1" dirty="0" smtClean="0">
                          <a:solidFill>
                            <a:srgbClr val="7030A0"/>
                          </a:solidFill>
                          <a:effectLst/>
                          <a:latin typeface="Tw Cen MT" pitchFamily="34" charset="0"/>
                          <a:ea typeface="Times New Roman"/>
                          <a:cs typeface="Mangal"/>
                        </a:rPr>
                        <a:t>14</a:t>
                      </a:r>
                      <a:r>
                        <a:rPr lang="en-US" sz="2200" dirty="0" smtClean="0">
                          <a:solidFill>
                            <a:srgbClr val="7030A0"/>
                          </a:solidFill>
                          <a:effectLst/>
                          <a:latin typeface="Tw Cen MT" pitchFamily="34" charset="0"/>
                          <a:ea typeface="Times New Roman"/>
                          <a:cs typeface="Mangal"/>
                        </a:rPr>
                        <a:t> </a:t>
                      </a:r>
                      <a:r>
                        <a:rPr lang="en-US" sz="2200" dirty="0">
                          <a:solidFill>
                            <a:srgbClr val="7030A0"/>
                          </a:solidFill>
                          <a:effectLst/>
                          <a:latin typeface="Tw Cen MT" pitchFamily="34" charset="0"/>
                          <a:ea typeface="Times New Roman"/>
                          <a:cs typeface="Mangal"/>
                        </a:rPr>
                        <a:t>universal principles of management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0">
                <a:tc>
                  <a:txBody>
                    <a:bodyPr/>
                    <a:lstStyle/>
                    <a:p>
                      <a:pPr marL="342900" marR="0" lvl="0" indent="-342900" algn="just">
                        <a:lnSpc>
                          <a:spcPct val="110000"/>
                        </a:lnSpc>
                        <a:spcBef>
                          <a:spcPts val="300"/>
                        </a:spcBef>
                        <a:spcAft>
                          <a:spcPts val="300"/>
                        </a:spcAft>
                        <a:buFont typeface="+mj-lt"/>
                        <a:buAutoNum type="arabicPeriod"/>
                        <a:tabLst>
                          <a:tab pos="4291330" algn="l"/>
                        </a:tabLst>
                      </a:pPr>
                      <a:r>
                        <a:rPr lang="en-US" sz="2200" b="1" dirty="0">
                          <a:effectLst/>
                          <a:latin typeface="Tw Cen MT" pitchFamily="34" charset="0"/>
                          <a:ea typeface="Times New Roman"/>
                          <a:cs typeface="Mangal"/>
                        </a:rPr>
                        <a:t>Division of work</a:t>
                      </a:r>
                      <a:r>
                        <a:rPr lang="en-US" sz="2200" dirty="0">
                          <a:effectLst/>
                          <a:latin typeface="Tw Cen MT" pitchFamily="34" charset="0"/>
                          <a:ea typeface="Times New Roman"/>
                          <a:cs typeface="Mangal"/>
                        </a:rPr>
                        <a:t>. Specialization </a:t>
                      </a:r>
                      <a:r>
                        <a:rPr lang="en-US" sz="2200" dirty="0" err="1">
                          <a:effectLst/>
                          <a:latin typeface="Tw Cen MT" pitchFamily="34" charset="0"/>
                          <a:ea typeface="Times New Roman"/>
                          <a:cs typeface="Mangal"/>
                        </a:rPr>
                        <a:t>labour</a:t>
                      </a:r>
                      <a:r>
                        <a:rPr lang="en-US" sz="2200" dirty="0">
                          <a:effectLst/>
                          <a:latin typeface="Tw Cen MT" pitchFamily="34" charset="0"/>
                          <a:ea typeface="Times New Roman"/>
                          <a:cs typeface="Mangal"/>
                        </a:rPr>
                        <a:t> is necessary for organizational success.</a:t>
                      </a:r>
                    </a:p>
                    <a:p>
                      <a:pPr marL="342900" marR="0" lvl="0" indent="-342900" algn="just">
                        <a:lnSpc>
                          <a:spcPct val="110000"/>
                        </a:lnSpc>
                        <a:spcBef>
                          <a:spcPts val="300"/>
                        </a:spcBef>
                        <a:spcAft>
                          <a:spcPts val="300"/>
                        </a:spcAft>
                        <a:buFont typeface="+mj-lt"/>
                        <a:buAutoNum type="arabicPeriod"/>
                        <a:tabLst>
                          <a:tab pos="4291330" algn="l"/>
                        </a:tabLst>
                      </a:pPr>
                      <a:r>
                        <a:rPr lang="en-US" sz="2200" b="1" dirty="0">
                          <a:effectLst/>
                          <a:latin typeface="Tw Cen MT" pitchFamily="34" charset="0"/>
                          <a:ea typeface="Times New Roman"/>
                          <a:cs typeface="Mangal"/>
                        </a:rPr>
                        <a:t>Authority</a:t>
                      </a:r>
                      <a:r>
                        <a:rPr lang="en-US" sz="2200" dirty="0">
                          <a:effectLst/>
                          <a:latin typeface="Tw Cen MT" pitchFamily="34" charset="0"/>
                          <a:ea typeface="Times New Roman"/>
                          <a:cs typeface="Mangal"/>
                        </a:rPr>
                        <a:t>. The right to give orders must accompany responsibility.</a:t>
                      </a:r>
                    </a:p>
                    <a:p>
                      <a:pPr marL="342900" marR="0" lvl="0" indent="-342900" algn="just">
                        <a:lnSpc>
                          <a:spcPct val="110000"/>
                        </a:lnSpc>
                        <a:spcBef>
                          <a:spcPts val="300"/>
                        </a:spcBef>
                        <a:spcAft>
                          <a:spcPts val="300"/>
                        </a:spcAft>
                        <a:buFont typeface="+mj-lt"/>
                        <a:buAutoNum type="arabicPeriod"/>
                        <a:tabLst>
                          <a:tab pos="3636010" algn="l"/>
                        </a:tabLst>
                      </a:pPr>
                      <a:r>
                        <a:rPr lang="en-US" sz="2200" b="1" dirty="0">
                          <a:effectLst/>
                          <a:latin typeface="Tw Cen MT" pitchFamily="34" charset="0"/>
                          <a:ea typeface="Times New Roman"/>
                          <a:cs typeface="Mangal"/>
                        </a:rPr>
                        <a:t>Discipline</a:t>
                      </a:r>
                      <a:r>
                        <a:rPr lang="en-US" sz="2200" dirty="0">
                          <a:effectLst/>
                          <a:latin typeface="Tw Cen MT" pitchFamily="34" charset="0"/>
                          <a:ea typeface="Times New Roman"/>
                          <a:cs typeface="Mangal"/>
                        </a:rPr>
                        <a:t>. Obedience and respect help an organization run smoothly.</a:t>
                      </a:r>
                    </a:p>
                    <a:p>
                      <a:pPr marL="342900" marR="0" lvl="0" indent="-342900" algn="just">
                        <a:lnSpc>
                          <a:spcPct val="110000"/>
                        </a:lnSpc>
                        <a:spcBef>
                          <a:spcPts val="300"/>
                        </a:spcBef>
                        <a:spcAft>
                          <a:spcPts val="300"/>
                        </a:spcAft>
                        <a:buFont typeface="+mj-lt"/>
                        <a:buAutoNum type="arabicPeriod"/>
                        <a:tabLst>
                          <a:tab pos="3636010" algn="l"/>
                        </a:tabLst>
                      </a:pPr>
                      <a:r>
                        <a:rPr lang="en-US" sz="2200" b="1" dirty="0">
                          <a:effectLst/>
                          <a:latin typeface="Tw Cen MT" pitchFamily="34" charset="0"/>
                          <a:ea typeface="Times New Roman"/>
                          <a:cs typeface="Mangal"/>
                        </a:rPr>
                        <a:t>Unity of command.</a:t>
                      </a:r>
                      <a:r>
                        <a:rPr lang="en-US" sz="2200" dirty="0">
                          <a:effectLst/>
                          <a:latin typeface="Tw Cen MT" pitchFamily="34" charset="0"/>
                          <a:ea typeface="Times New Roman"/>
                          <a:cs typeface="Mangal"/>
                        </a:rPr>
                        <a:t> Each employee should receive orders from only one supervisor.</a:t>
                      </a:r>
                    </a:p>
                    <a:p>
                      <a:pPr marL="342900" marR="0" lvl="0" indent="-342900" algn="just">
                        <a:lnSpc>
                          <a:spcPct val="110000"/>
                        </a:lnSpc>
                        <a:spcBef>
                          <a:spcPts val="300"/>
                        </a:spcBef>
                        <a:spcAft>
                          <a:spcPts val="300"/>
                        </a:spcAft>
                        <a:buFont typeface="+mj-lt"/>
                        <a:buAutoNum type="arabicPeriod"/>
                        <a:tabLst>
                          <a:tab pos="3636010" algn="l"/>
                        </a:tabLst>
                      </a:pPr>
                      <a:r>
                        <a:rPr lang="en-US" sz="2200" b="1" dirty="0">
                          <a:effectLst/>
                          <a:latin typeface="Tw Cen MT" pitchFamily="34" charset="0"/>
                          <a:ea typeface="Times New Roman"/>
                          <a:cs typeface="Mangal"/>
                        </a:rPr>
                        <a:t>Unity of direction</a:t>
                      </a:r>
                      <a:r>
                        <a:rPr lang="en-US" sz="2200" dirty="0">
                          <a:effectLst/>
                          <a:latin typeface="Tw Cen MT" pitchFamily="34" charset="0"/>
                          <a:ea typeface="Times New Roman"/>
                          <a:cs typeface="Mangal"/>
                        </a:rPr>
                        <a:t>. The efforts of everyone in the organization should be coordinated and focused in the same direction.</a:t>
                      </a:r>
                    </a:p>
                    <a:p>
                      <a:pPr marL="342900" marR="0" lvl="0" indent="-342900" algn="just">
                        <a:lnSpc>
                          <a:spcPct val="110000"/>
                        </a:lnSpc>
                        <a:spcBef>
                          <a:spcPts val="300"/>
                        </a:spcBef>
                        <a:spcAft>
                          <a:spcPts val="300"/>
                        </a:spcAft>
                        <a:buFont typeface="+mj-lt"/>
                        <a:buAutoNum type="arabicPeriod"/>
                        <a:tabLst>
                          <a:tab pos="3636010" algn="l"/>
                        </a:tabLst>
                      </a:pPr>
                      <a:r>
                        <a:rPr lang="en-US" sz="2200" b="1" dirty="0">
                          <a:effectLst/>
                          <a:latin typeface="Tw Cen MT" pitchFamily="34" charset="0"/>
                          <a:ea typeface="Times New Roman"/>
                          <a:cs typeface="Mangal"/>
                        </a:rPr>
                        <a:t>Subordination of individual interests to general interest.</a:t>
                      </a:r>
                      <a:r>
                        <a:rPr lang="en-US" sz="2200" dirty="0">
                          <a:effectLst/>
                          <a:latin typeface="Tw Cen MT" pitchFamily="34" charset="0"/>
                          <a:ea typeface="Times New Roman"/>
                          <a:cs typeface="Mangal"/>
                        </a:rPr>
                        <a:t> Resolving the tug of war between personal and organizational interests in favor of the organization is one of management’s greatest difficulties.</a:t>
                      </a:r>
                    </a:p>
                    <a:p>
                      <a:pPr marL="342900" marR="0" lvl="0" indent="-342900" algn="just">
                        <a:lnSpc>
                          <a:spcPct val="110000"/>
                        </a:lnSpc>
                        <a:spcBef>
                          <a:spcPts val="300"/>
                        </a:spcBef>
                        <a:spcAft>
                          <a:spcPts val="300"/>
                        </a:spcAft>
                        <a:buFont typeface="+mj-lt"/>
                        <a:buAutoNum type="arabicPeriod"/>
                        <a:tabLst>
                          <a:tab pos="3636010" algn="l"/>
                        </a:tabLst>
                      </a:pPr>
                      <a:r>
                        <a:rPr lang="en-US" sz="2200" b="1" dirty="0">
                          <a:effectLst/>
                          <a:latin typeface="Tw Cen MT" pitchFamily="34" charset="0"/>
                          <a:ea typeface="Times New Roman"/>
                          <a:cs typeface="Mangal"/>
                        </a:rPr>
                        <a:t>Remuneration.</a:t>
                      </a:r>
                      <a:r>
                        <a:rPr lang="en-US" sz="2200" dirty="0">
                          <a:effectLst/>
                          <a:latin typeface="Tw Cen MT" pitchFamily="34" charset="0"/>
                          <a:ea typeface="Times New Roman"/>
                          <a:cs typeface="Mangal"/>
                        </a:rPr>
                        <a:t> Employees should be paid fairy in accordance with their contribution.</a:t>
                      </a:r>
                    </a:p>
                    <a:p>
                      <a:pPr marL="342900" marR="0" lvl="0" indent="-342900" algn="just">
                        <a:lnSpc>
                          <a:spcPct val="110000"/>
                        </a:lnSpc>
                        <a:spcBef>
                          <a:spcPts val="300"/>
                        </a:spcBef>
                        <a:spcAft>
                          <a:spcPts val="300"/>
                        </a:spcAft>
                        <a:buFont typeface="+mj-lt"/>
                        <a:buAutoNum type="arabicPeriod"/>
                        <a:tabLst>
                          <a:tab pos="3636010" algn="l"/>
                        </a:tabLst>
                      </a:pPr>
                      <a:r>
                        <a:rPr lang="en-US" sz="2200" b="1" dirty="0">
                          <a:effectLst/>
                          <a:latin typeface="Tw Cen MT" pitchFamily="34" charset="0"/>
                          <a:ea typeface="Times New Roman"/>
                          <a:cs typeface="Mangal"/>
                        </a:rPr>
                        <a:t>Centralization</a:t>
                      </a:r>
                      <a:r>
                        <a:rPr lang="en-US" sz="2200" dirty="0">
                          <a:effectLst/>
                          <a:latin typeface="Tw Cen MT" pitchFamily="34" charset="0"/>
                          <a:ea typeface="Times New Roman"/>
                          <a:cs typeface="Mangal"/>
                        </a:rPr>
                        <a:t>. The relationship between centralization and decentralization is a matter of proportion; the optimum balance must be found for each organization</a:t>
                      </a:r>
                      <a:r>
                        <a:rPr lang="en-US" sz="2200" dirty="0" smtClean="0">
                          <a:effectLst/>
                          <a:latin typeface="Tw Cen MT" pitchFamily="34" charset="0"/>
                          <a:ea typeface="Times New Roman"/>
                          <a:cs typeface="Mangal"/>
                        </a:rPr>
                        <a:t>.</a:t>
                      </a:r>
                      <a:endParaRPr lang="en-US" sz="2200" dirty="0">
                        <a:effectLst/>
                        <a:latin typeface="Tw Cen MT" pitchFamily="34" charset="0"/>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49417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34</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7702005"/>
              </p:ext>
            </p:extLst>
          </p:nvPr>
        </p:nvGraphicFramePr>
        <p:xfrm>
          <a:off x="731520" y="914400"/>
          <a:ext cx="10241280" cy="3855720"/>
        </p:xfrm>
        <a:graphic>
          <a:graphicData uri="http://schemas.openxmlformats.org/drawingml/2006/table">
            <a:tbl>
              <a:tblPr firstRow="1" firstCol="1" bandRow="1"/>
              <a:tblGrid>
                <a:gridCol w="10241280"/>
              </a:tblGrid>
              <a:tr h="0">
                <a:tc>
                  <a:txBody>
                    <a:bodyPr/>
                    <a:lstStyle/>
                    <a:p>
                      <a:pPr marL="0" marR="0" algn="ctr">
                        <a:lnSpc>
                          <a:spcPct val="115000"/>
                        </a:lnSpc>
                        <a:spcBef>
                          <a:spcPts val="0"/>
                        </a:spcBef>
                        <a:spcAft>
                          <a:spcPts val="0"/>
                        </a:spcAft>
                        <a:tabLst>
                          <a:tab pos="4291330" algn="l"/>
                        </a:tabLst>
                      </a:pPr>
                      <a:r>
                        <a:rPr lang="en-US" sz="2200" b="1" dirty="0" smtClean="0">
                          <a:solidFill>
                            <a:srgbClr val="7030A0"/>
                          </a:solidFill>
                          <a:effectLst/>
                          <a:latin typeface="Times New Roman"/>
                          <a:ea typeface="Times New Roman"/>
                          <a:cs typeface="Mangal"/>
                        </a:rPr>
                        <a:t>Table: </a:t>
                      </a:r>
                      <a:r>
                        <a:rPr lang="en-US" sz="2200" b="0" dirty="0" err="1">
                          <a:solidFill>
                            <a:srgbClr val="7030A0"/>
                          </a:solidFill>
                          <a:effectLst/>
                          <a:latin typeface="Times New Roman"/>
                          <a:ea typeface="Times New Roman"/>
                          <a:cs typeface="Mangal"/>
                        </a:rPr>
                        <a:t>Fayol’s</a:t>
                      </a:r>
                      <a:r>
                        <a:rPr lang="en-US" sz="2200" b="0" dirty="0">
                          <a:solidFill>
                            <a:srgbClr val="7030A0"/>
                          </a:solidFill>
                          <a:effectLst/>
                          <a:latin typeface="Times New Roman"/>
                          <a:ea typeface="Times New Roman"/>
                          <a:cs typeface="Mangal"/>
                        </a:rPr>
                        <a:t> fourteen universal principles of management</a:t>
                      </a:r>
                      <a:endParaRPr lang="en-US" sz="2200" b="0" dirty="0">
                        <a:solidFill>
                          <a:srgbClr val="7030A0"/>
                        </a:solidFill>
                        <a:effectLst/>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0">
                <a:tc>
                  <a:txBody>
                    <a:bodyPr/>
                    <a:lstStyle/>
                    <a:p>
                      <a:pPr marL="457200" marR="0" lvl="0" indent="-457200" algn="just">
                        <a:lnSpc>
                          <a:spcPct val="115000"/>
                        </a:lnSpc>
                        <a:spcBef>
                          <a:spcPts val="0"/>
                        </a:spcBef>
                        <a:spcAft>
                          <a:spcPts val="0"/>
                        </a:spcAft>
                        <a:buFont typeface="+mj-lt"/>
                        <a:buAutoNum type="arabicPeriod" startAt="9"/>
                        <a:tabLst>
                          <a:tab pos="3636010" algn="l"/>
                        </a:tabLst>
                      </a:pPr>
                      <a:r>
                        <a:rPr lang="en-US" sz="2200" b="1" dirty="0" smtClean="0">
                          <a:effectLst/>
                          <a:latin typeface="Tw Cen MT" pitchFamily="34" charset="0"/>
                          <a:ea typeface="Times New Roman"/>
                          <a:cs typeface="Mangal"/>
                        </a:rPr>
                        <a:t>Scalar </a:t>
                      </a:r>
                      <a:r>
                        <a:rPr lang="en-US" sz="2200" b="1" dirty="0">
                          <a:effectLst/>
                          <a:latin typeface="Tw Cen MT" pitchFamily="34" charset="0"/>
                          <a:ea typeface="Times New Roman"/>
                          <a:cs typeface="Mangal"/>
                        </a:rPr>
                        <a:t>chain</a:t>
                      </a:r>
                      <a:r>
                        <a:rPr lang="en-US" sz="2200" dirty="0">
                          <a:effectLst/>
                          <a:latin typeface="Tw Cen MT" pitchFamily="34" charset="0"/>
                          <a:ea typeface="Times New Roman"/>
                          <a:cs typeface="Mangal"/>
                        </a:rPr>
                        <a:t>. Subordinates should observe the formal chain of command unless expressly authorized by their respective superiors to communicate with each other.</a:t>
                      </a:r>
                    </a:p>
                    <a:p>
                      <a:pPr marL="457200" marR="0" lvl="0" indent="-457200" algn="just">
                        <a:lnSpc>
                          <a:spcPct val="115000"/>
                        </a:lnSpc>
                        <a:spcBef>
                          <a:spcPts val="0"/>
                        </a:spcBef>
                        <a:spcAft>
                          <a:spcPts val="0"/>
                        </a:spcAft>
                        <a:buFont typeface="+mj-lt"/>
                        <a:buAutoNum type="arabicPeriod" startAt="9"/>
                        <a:tabLst>
                          <a:tab pos="3636010" algn="l"/>
                        </a:tabLst>
                      </a:pPr>
                      <a:r>
                        <a:rPr lang="en-US" sz="2200" b="1" dirty="0" smtClean="0">
                          <a:effectLst/>
                          <a:latin typeface="Tw Cen MT" pitchFamily="34" charset="0"/>
                          <a:ea typeface="Times New Roman"/>
                          <a:cs typeface="Mangal"/>
                        </a:rPr>
                        <a:t>Order:</a:t>
                      </a:r>
                      <a:r>
                        <a:rPr lang="en-US" sz="2200" dirty="0" smtClean="0">
                          <a:effectLst/>
                          <a:latin typeface="Tw Cen MT" pitchFamily="34" charset="0"/>
                          <a:ea typeface="Times New Roman"/>
                          <a:cs typeface="Mangal"/>
                        </a:rPr>
                        <a:t> </a:t>
                      </a:r>
                      <a:r>
                        <a:rPr lang="en-US" sz="2200" dirty="0">
                          <a:effectLst/>
                          <a:latin typeface="Tw Cen MT" pitchFamily="34" charset="0"/>
                          <a:ea typeface="Times New Roman"/>
                          <a:cs typeface="Mangal"/>
                        </a:rPr>
                        <a:t>Both material things and people should be in their proper places.</a:t>
                      </a:r>
                    </a:p>
                    <a:p>
                      <a:pPr marL="457200" marR="0" lvl="0" indent="-457200" algn="just">
                        <a:lnSpc>
                          <a:spcPct val="115000"/>
                        </a:lnSpc>
                        <a:spcBef>
                          <a:spcPts val="0"/>
                        </a:spcBef>
                        <a:spcAft>
                          <a:spcPts val="0"/>
                        </a:spcAft>
                        <a:buFont typeface="+mj-lt"/>
                        <a:buAutoNum type="arabicPeriod" startAt="9"/>
                        <a:tabLst>
                          <a:tab pos="3636010" algn="l"/>
                        </a:tabLst>
                      </a:pPr>
                      <a:r>
                        <a:rPr lang="en-US" sz="2200" b="1" dirty="0" smtClean="0">
                          <a:effectLst/>
                          <a:latin typeface="Tw Cen MT" pitchFamily="34" charset="0"/>
                          <a:ea typeface="Times New Roman"/>
                          <a:cs typeface="Mangal"/>
                        </a:rPr>
                        <a:t>Equity</a:t>
                      </a:r>
                      <a:r>
                        <a:rPr lang="en-US" sz="2200" b="0" dirty="0">
                          <a:effectLst/>
                          <a:latin typeface="Tw Cen MT" pitchFamily="34" charset="0"/>
                          <a:ea typeface="Times New Roman"/>
                          <a:cs typeface="Mangal"/>
                        </a:rPr>
                        <a:t>:</a:t>
                      </a:r>
                      <a:r>
                        <a:rPr lang="en-US" sz="2200" dirty="0" smtClean="0">
                          <a:effectLst/>
                          <a:latin typeface="Tw Cen MT" pitchFamily="34" charset="0"/>
                          <a:ea typeface="Times New Roman"/>
                          <a:cs typeface="Mangal"/>
                        </a:rPr>
                        <a:t> </a:t>
                      </a:r>
                      <a:r>
                        <a:rPr lang="en-US" sz="2200" dirty="0">
                          <a:effectLst/>
                          <a:latin typeface="Tw Cen MT" pitchFamily="34" charset="0"/>
                          <a:ea typeface="Times New Roman"/>
                          <a:cs typeface="Mangal"/>
                        </a:rPr>
                        <a:t>Fairness that results from a combination of kindliness and justice will lead to devoted and loyal service.</a:t>
                      </a:r>
                    </a:p>
                    <a:p>
                      <a:pPr marL="457200" marR="0" lvl="0" indent="-457200" algn="just">
                        <a:lnSpc>
                          <a:spcPct val="115000"/>
                        </a:lnSpc>
                        <a:spcBef>
                          <a:spcPts val="0"/>
                        </a:spcBef>
                        <a:spcAft>
                          <a:spcPts val="0"/>
                        </a:spcAft>
                        <a:buFont typeface="+mj-lt"/>
                        <a:buAutoNum type="arabicPeriod" startAt="9"/>
                        <a:tabLst>
                          <a:tab pos="3636010" algn="l"/>
                        </a:tabLst>
                      </a:pPr>
                      <a:r>
                        <a:rPr lang="en-US" sz="2200" b="1" dirty="0">
                          <a:effectLst/>
                          <a:latin typeface="Tw Cen MT" pitchFamily="34" charset="0"/>
                          <a:ea typeface="Times New Roman"/>
                          <a:cs typeface="Mangal"/>
                        </a:rPr>
                        <a:t>Stability and tenure of personnel</a:t>
                      </a:r>
                      <a:r>
                        <a:rPr lang="en-US" sz="2200" dirty="0">
                          <a:effectLst/>
                          <a:latin typeface="Tw Cen MT" pitchFamily="34" charset="0"/>
                          <a:ea typeface="Times New Roman"/>
                          <a:cs typeface="Mangal"/>
                        </a:rPr>
                        <a:t>. People need time to learn their jobs.</a:t>
                      </a:r>
                    </a:p>
                    <a:p>
                      <a:pPr marL="457200" marR="0" lvl="0" indent="-457200" algn="just">
                        <a:lnSpc>
                          <a:spcPct val="115000"/>
                        </a:lnSpc>
                        <a:spcBef>
                          <a:spcPts val="0"/>
                        </a:spcBef>
                        <a:spcAft>
                          <a:spcPts val="0"/>
                        </a:spcAft>
                        <a:buFont typeface="+mj-lt"/>
                        <a:buAutoNum type="arabicPeriod" startAt="9"/>
                        <a:tabLst>
                          <a:tab pos="3636010" algn="l"/>
                        </a:tabLst>
                      </a:pPr>
                      <a:r>
                        <a:rPr lang="en-US" sz="2200" b="1" dirty="0">
                          <a:effectLst/>
                          <a:latin typeface="Tw Cen MT" pitchFamily="34" charset="0"/>
                          <a:ea typeface="Times New Roman"/>
                          <a:cs typeface="Mangal"/>
                        </a:rPr>
                        <a:t>Initiative</a:t>
                      </a:r>
                      <a:r>
                        <a:rPr lang="en-US" sz="2200" dirty="0">
                          <a:effectLst/>
                          <a:latin typeface="Tw Cen MT" pitchFamily="34" charset="0"/>
                          <a:ea typeface="Times New Roman"/>
                          <a:cs typeface="Mangal"/>
                        </a:rPr>
                        <a:t>. One of the greatest satisfactions is formulating and carrying out a plan.</a:t>
                      </a:r>
                    </a:p>
                    <a:p>
                      <a:pPr marL="457200" marR="0" lvl="0" indent="-457200" algn="just">
                        <a:lnSpc>
                          <a:spcPct val="115000"/>
                        </a:lnSpc>
                        <a:spcBef>
                          <a:spcPts val="0"/>
                        </a:spcBef>
                        <a:spcAft>
                          <a:spcPts val="0"/>
                        </a:spcAft>
                        <a:buFont typeface="+mj-lt"/>
                        <a:buAutoNum type="arabicPeriod" startAt="9"/>
                        <a:tabLst>
                          <a:tab pos="3636010" algn="l"/>
                        </a:tabLst>
                      </a:pPr>
                      <a:r>
                        <a:rPr lang="en-US" sz="2200" b="1" dirty="0">
                          <a:effectLst/>
                          <a:latin typeface="Tw Cen MT" pitchFamily="34" charset="0"/>
                          <a:ea typeface="Times New Roman"/>
                          <a:cs typeface="Mangal"/>
                        </a:rPr>
                        <a:t>Esprit de corps</a:t>
                      </a:r>
                      <a:r>
                        <a:rPr lang="en-US" sz="2200" dirty="0">
                          <a:effectLst/>
                          <a:latin typeface="Tw Cen MT" pitchFamily="34" charset="0"/>
                          <a:ea typeface="Times New Roman"/>
                          <a:cs typeface="Mangal"/>
                        </a:rPr>
                        <a:t>. Harmonious effort among individuals is the key to organizational success.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084179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35</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1194405"/>
            <a:ext cx="10124472" cy="4139595"/>
          </a:xfrm>
          <a:prstGeom prst="rect">
            <a:avLst/>
          </a:prstGeom>
        </p:spPr>
        <p:txBody>
          <a:bodyPr>
            <a:spAutoFit/>
          </a:bodyPr>
          <a:lstStyle/>
          <a:p>
            <a:pPr>
              <a:spcBef>
                <a:spcPts val="600"/>
              </a:spcBef>
              <a:spcAft>
                <a:spcPts val="600"/>
              </a:spcAft>
            </a:pPr>
            <a:r>
              <a:rPr lang="en-US" sz="2300" dirty="0">
                <a:solidFill>
                  <a:srgbClr val="FF0000"/>
                </a:solidFill>
                <a:latin typeface="Tw Cen MT" pitchFamily="34" charset="0"/>
              </a:rPr>
              <a:t>Max Weber (1864-1920</a:t>
            </a:r>
            <a:r>
              <a:rPr lang="en-US" sz="2300" dirty="0">
                <a:latin typeface="Tw Cen MT" pitchFamily="34" charset="0"/>
              </a:rPr>
              <a:t>) Max Weber was a German sociologist. He made significant contribution to management thought and development. He developed the </a:t>
            </a:r>
            <a:r>
              <a:rPr lang="en-US" sz="2300" b="1" i="1" dirty="0">
                <a:solidFill>
                  <a:srgbClr val="FF0000"/>
                </a:solidFill>
                <a:latin typeface="Tw Cen MT" pitchFamily="34" charset="0"/>
              </a:rPr>
              <a:t>principles of bureaucracy</a:t>
            </a:r>
            <a:r>
              <a:rPr lang="en-US" sz="2300" dirty="0">
                <a:latin typeface="Tw Cen MT" pitchFamily="34" charset="0"/>
              </a:rPr>
              <a:t> – a formal system of organization and administration designed to ensure efficiency and effectiveness. </a:t>
            </a:r>
            <a:r>
              <a:rPr lang="en-US" sz="2300" dirty="0" smtClean="0">
                <a:latin typeface="Tw Cen MT" pitchFamily="34" charset="0"/>
              </a:rPr>
              <a:t>He advocated that the </a:t>
            </a:r>
            <a:r>
              <a:rPr lang="en-US" sz="2300" dirty="0">
                <a:latin typeface="Tw Cen MT" pitchFamily="34" charset="0"/>
              </a:rPr>
              <a:t>ideal model for </a:t>
            </a:r>
            <a:r>
              <a:rPr lang="en-US" sz="2300" dirty="0" smtClean="0">
                <a:latin typeface="Tw Cen MT" pitchFamily="34" charset="0"/>
              </a:rPr>
              <a:t>management, </a:t>
            </a:r>
            <a:r>
              <a:rPr lang="en-US" sz="2300" dirty="0">
                <a:latin typeface="Tw Cen MT" pitchFamily="34" charset="0"/>
              </a:rPr>
              <a:t>is the bureaucracy approach.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Bureaucracy </a:t>
            </a:r>
            <a:r>
              <a:rPr lang="en-US" sz="2300" dirty="0">
                <a:latin typeface="Tw Cen MT" pitchFamily="34" charset="0"/>
              </a:rPr>
              <a:t>is a system characterized by division of </a:t>
            </a:r>
            <a:r>
              <a:rPr lang="en-US" sz="2300" dirty="0" err="1">
                <a:latin typeface="Tw Cen MT" pitchFamily="34" charset="0"/>
              </a:rPr>
              <a:t>labour</a:t>
            </a:r>
            <a:r>
              <a:rPr lang="en-US" sz="2300" dirty="0">
                <a:latin typeface="Tw Cen MT" pitchFamily="34" charset="0"/>
              </a:rPr>
              <a:t>, a clearly defined hierarchy, detailed rules and regulations, and impersonal relationships. He defined bureaucracy as “</a:t>
            </a:r>
            <a:r>
              <a:rPr lang="en-US" sz="2300" i="1" dirty="0">
                <a:latin typeface="Tw Cen MT" pitchFamily="34" charset="0"/>
              </a:rPr>
              <a:t>an ideal form of organization whose activities and objectives are rationally thought out and whose divisions of </a:t>
            </a:r>
            <a:r>
              <a:rPr lang="en-US" sz="2300" i="1" dirty="0" err="1">
                <a:latin typeface="Tw Cen MT" pitchFamily="34" charset="0"/>
              </a:rPr>
              <a:t>labour</a:t>
            </a:r>
            <a:r>
              <a:rPr lang="en-US" sz="2300" i="1" dirty="0">
                <a:latin typeface="Tw Cen MT" pitchFamily="34" charset="0"/>
              </a:rPr>
              <a:t> are explicitly spelled out</a:t>
            </a:r>
            <a:r>
              <a:rPr lang="en-US" sz="2300" dirty="0">
                <a:latin typeface="Tw Cen MT" pitchFamily="34" charset="0"/>
              </a:rPr>
              <a:t>”. The stress of his theory was, thus, on strictly defined hierarchy, clearly defined regulations, and specifically defined lines of authority</a:t>
            </a:r>
            <a:r>
              <a:rPr lang="en-US" sz="2300" dirty="0" smtClean="0">
                <a:latin typeface="Tw Cen MT" pitchFamily="34" charset="0"/>
              </a:rPr>
              <a:t>.</a:t>
            </a:r>
            <a:endParaRPr lang="en-US" sz="2300" dirty="0">
              <a:latin typeface="Tw Cen MT" pitchFamily="34" charset="0"/>
            </a:endParaRPr>
          </a:p>
        </p:txBody>
      </p:sp>
    </p:spTree>
    <p:extLst>
      <p:ext uri="{BB962C8B-B14F-4D97-AF65-F5344CB8AC3E}">
        <p14:creationId xmlns:p14="http://schemas.microsoft.com/office/powerpoint/2010/main" val="781854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36</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685800"/>
            <a:ext cx="10124472" cy="5616922"/>
          </a:xfrm>
          <a:prstGeom prst="rect">
            <a:avLst/>
          </a:prstGeom>
        </p:spPr>
        <p:txBody>
          <a:bodyPr>
            <a:spAutoFit/>
          </a:bodyPr>
          <a:lstStyle/>
          <a:p>
            <a:pPr>
              <a:spcBef>
                <a:spcPts val="600"/>
              </a:spcBef>
              <a:spcAft>
                <a:spcPts val="600"/>
              </a:spcAft>
            </a:pPr>
            <a:r>
              <a:rPr lang="en-US" sz="2300" dirty="0" smtClean="0">
                <a:latin typeface="Tw Cen MT" pitchFamily="34" charset="0"/>
              </a:rPr>
              <a:t>The </a:t>
            </a:r>
            <a:r>
              <a:rPr lang="en-US" sz="2300" dirty="0">
                <a:latin typeface="Tw Cen MT" pitchFamily="34" charset="0"/>
              </a:rPr>
              <a:t>important principles of Weber’s theory of bureaucracy are as follows:</a:t>
            </a:r>
          </a:p>
          <a:p>
            <a:pPr lvl="0">
              <a:spcBef>
                <a:spcPts val="600"/>
              </a:spcBef>
              <a:spcAft>
                <a:spcPts val="600"/>
              </a:spcAft>
            </a:pPr>
            <a:r>
              <a:rPr lang="en-US" sz="2300" b="1" dirty="0">
                <a:latin typeface="Tw Cen MT" pitchFamily="34" charset="0"/>
              </a:rPr>
              <a:t>Job specialization</a:t>
            </a:r>
            <a:r>
              <a:rPr lang="en-US" sz="2300" dirty="0">
                <a:latin typeface="Tw Cen MT" pitchFamily="34" charset="0"/>
              </a:rPr>
              <a:t>. Job are broken down into simple, routine, and well-defined tasks.</a:t>
            </a:r>
          </a:p>
          <a:p>
            <a:pPr lvl="0">
              <a:spcBef>
                <a:spcPts val="600"/>
              </a:spcBef>
              <a:spcAft>
                <a:spcPts val="600"/>
              </a:spcAft>
            </a:pPr>
            <a:r>
              <a:rPr lang="en-US" sz="2300" b="1" dirty="0">
                <a:latin typeface="Tw Cen MT" pitchFamily="34" charset="0"/>
              </a:rPr>
              <a:t>Authority hierarchy</a:t>
            </a:r>
            <a:r>
              <a:rPr lang="en-US" sz="2300" dirty="0">
                <a:latin typeface="Tw Cen MT" pitchFamily="34" charset="0"/>
              </a:rPr>
              <a:t>. Officers or positions are organized in a hierarchy, each lower one being controlled and supervised by a higher one.</a:t>
            </a:r>
          </a:p>
          <a:p>
            <a:pPr lvl="0">
              <a:spcBef>
                <a:spcPts val="600"/>
              </a:spcBef>
              <a:spcAft>
                <a:spcPts val="600"/>
              </a:spcAft>
            </a:pPr>
            <a:r>
              <a:rPr lang="en-US" sz="2300" b="1" dirty="0">
                <a:latin typeface="Tw Cen MT" pitchFamily="34" charset="0"/>
              </a:rPr>
              <a:t>Formal selection</a:t>
            </a:r>
            <a:r>
              <a:rPr lang="en-US" sz="2300" dirty="0">
                <a:latin typeface="Tw Cen MT" pitchFamily="34" charset="0"/>
              </a:rPr>
              <a:t>. All organizational members are to be selected on the basis of technical qualifications demonstrated by training, education, or formal examination.</a:t>
            </a:r>
          </a:p>
          <a:p>
            <a:pPr lvl="0">
              <a:spcBef>
                <a:spcPts val="600"/>
              </a:spcBef>
              <a:spcAft>
                <a:spcPts val="600"/>
              </a:spcAft>
            </a:pPr>
            <a:r>
              <a:rPr lang="en-US" sz="2300" b="1" dirty="0">
                <a:latin typeface="Tw Cen MT" pitchFamily="34" charset="0"/>
              </a:rPr>
              <a:t>Formal rules and regulations</a:t>
            </a:r>
            <a:r>
              <a:rPr lang="en-US" sz="2300" dirty="0">
                <a:latin typeface="Tw Cen MT" pitchFamily="34" charset="0"/>
              </a:rPr>
              <a:t>. To ensure uniformity and to regulate actions of employees, managers must depend heavily on formal organizational rules.</a:t>
            </a:r>
          </a:p>
          <a:p>
            <a:pPr lvl="0">
              <a:spcBef>
                <a:spcPts val="600"/>
              </a:spcBef>
              <a:spcAft>
                <a:spcPts val="600"/>
              </a:spcAft>
            </a:pPr>
            <a:r>
              <a:rPr lang="en-US" sz="2300" b="1" dirty="0">
                <a:latin typeface="Tw Cen MT" pitchFamily="34" charset="0"/>
              </a:rPr>
              <a:t>Impersonality</a:t>
            </a:r>
            <a:r>
              <a:rPr lang="en-US" sz="2300" dirty="0">
                <a:latin typeface="Tw Cen MT" pitchFamily="34" charset="0"/>
              </a:rPr>
              <a:t>. Rules and control are applied uniformly, avoiding involvement with personalities and personal preferences of employees.</a:t>
            </a:r>
          </a:p>
          <a:p>
            <a:pPr lvl="0">
              <a:spcBef>
                <a:spcPts val="600"/>
              </a:spcBef>
              <a:spcAft>
                <a:spcPts val="600"/>
              </a:spcAft>
            </a:pPr>
            <a:r>
              <a:rPr lang="en-US" sz="2300" b="1" dirty="0">
                <a:latin typeface="Tw Cen MT" pitchFamily="34" charset="0"/>
              </a:rPr>
              <a:t>Career orientation</a:t>
            </a:r>
            <a:r>
              <a:rPr lang="en-US" sz="2300" dirty="0">
                <a:latin typeface="Tw Cen MT" pitchFamily="34" charset="0"/>
              </a:rPr>
              <a:t>. Managers are professional officials rather than owners of the units they manage. They work for fixed salaries and pursue their careers within the organization.</a:t>
            </a:r>
          </a:p>
        </p:txBody>
      </p:sp>
    </p:spTree>
    <p:extLst>
      <p:ext uri="{BB962C8B-B14F-4D97-AF65-F5344CB8AC3E}">
        <p14:creationId xmlns:p14="http://schemas.microsoft.com/office/powerpoint/2010/main" val="2954979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37</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762000"/>
            <a:ext cx="10124472" cy="4293483"/>
          </a:xfrm>
          <a:prstGeom prst="rect">
            <a:avLst/>
          </a:prstGeom>
        </p:spPr>
        <p:txBody>
          <a:bodyPr>
            <a:spAutoFit/>
          </a:bodyPr>
          <a:lstStyle/>
          <a:p>
            <a:pPr>
              <a:spcBef>
                <a:spcPts val="600"/>
              </a:spcBef>
              <a:spcAft>
                <a:spcPts val="600"/>
              </a:spcAft>
            </a:pPr>
            <a:r>
              <a:rPr lang="en-US" sz="2300" b="1" dirty="0" smtClean="0">
                <a:solidFill>
                  <a:srgbClr val="FF0000"/>
                </a:solidFill>
                <a:latin typeface="Tw Cen MT" pitchFamily="34" charset="0"/>
              </a:rPr>
              <a:t>Behavioral management school</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The </a:t>
            </a:r>
            <a:r>
              <a:rPr lang="en-US" sz="2300" dirty="0">
                <a:latin typeface="Tw Cen MT" pitchFamily="34" charset="0"/>
              </a:rPr>
              <a:t>behavioral management theory is often called the human relations movement because it addresses the human dimension of work. Behavioral theorists believed that a better understanding of human behavior at work, such as motivation, conflict, expectations, and group dynamics, improved productivity. The theorists who contributed to this school viewed employees as individuals, resources, and assets to be developed and worked with — not as machines, as in the past. Several individuals and experiments contributed to this theory.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The </a:t>
            </a:r>
            <a:r>
              <a:rPr lang="en-US" sz="2300" dirty="0">
                <a:latin typeface="Tw Cen MT" pitchFamily="34" charset="0"/>
              </a:rPr>
              <a:t>Elton Mayo and Roethlisberger Hawthorne experiment in Chicago from 1924 to 1932 concludes that human relations and the social needs of workers are crucial aspects of business management. </a:t>
            </a:r>
            <a:endParaRPr lang="en-US" sz="2300" dirty="0" smtClean="0">
              <a:latin typeface="Tw Cen MT" pitchFamily="34" charset="0"/>
            </a:endParaRPr>
          </a:p>
        </p:txBody>
      </p:sp>
    </p:spTree>
    <p:extLst>
      <p:ext uri="{BB962C8B-B14F-4D97-AF65-F5344CB8AC3E}">
        <p14:creationId xmlns:p14="http://schemas.microsoft.com/office/powerpoint/2010/main" val="3483497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38</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Rectangle 1"/>
          <p:cNvSpPr/>
          <p:nvPr/>
        </p:nvSpPr>
        <p:spPr>
          <a:xfrm>
            <a:off x="652764" y="1390233"/>
            <a:ext cx="10124472" cy="2800767"/>
          </a:xfrm>
          <a:prstGeom prst="rect">
            <a:avLst/>
          </a:prstGeom>
        </p:spPr>
        <p:txBody>
          <a:bodyPr>
            <a:spAutoFit/>
          </a:bodyPr>
          <a:lstStyle/>
          <a:p>
            <a:pPr>
              <a:spcBef>
                <a:spcPts val="600"/>
              </a:spcBef>
              <a:spcAft>
                <a:spcPts val="600"/>
              </a:spcAft>
            </a:pPr>
            <a:r>
              <a:rPr lang="en-US" sz="2300" dirty="0" smtClean="0">
                <a:latin typeface="Tw Cen MT" pitchFamily="34" charset="0"/>
              </a:rPr>
              <a:t>Abraham </a:t>
            </a:r>
            <a:r>
              <a:rPr lang="en-US" sz="2300" dirty="0">
                <a:latin typeface="Tw Cen MT" pitchFamily="34" charset="0"/>
              </a:rPr>
              <a:t>Maslow, developed one of the most widely recognized need theories, a theory of motivation based upon a consideration of human needs. </a:t>
            </a:r>
            <a:endParaRPr lang="en-US" sz="2300" dirty="0" smtClean="0">
              <a:latin typeface="Tw Cen MT" pitchFamily="34" charset="0"/>
            </a:endParaRPr>
          </a:p>
          <a:p>
            <a:pPr>
              <a:spcBef>
                <a:spcPts val="600"/>
              </a:spcBef>
              <a:spcAft>
                <a:spcPts val="600"/>
              </a:spcAft>
            </a:pPr>
            <a:r>
              <a:rPr lang="en-US" sz="2300" dirty="0" smtClean="0">
                <a:latin typeface="Tw Cen MT" pitchFamily="34" charset="0"/>
              </a:rPr>
              <a:t>His </a:t>
            </a:r>
            <a:r>
              <a:rPr lang="en-US" sz="2300" dirty="0">
                <a:latin typeface="Tw Cen MT" pitchFamily="34" charset="0"/>
              </a:rPr>
              <a:t>theory of human needs had three assumptions: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Human </a:t>
            </a:r>
            <a:r>
              <a:rPr lang="en-US" sz="2300" dirty="0">
                <a:latin typeface="Tw Cen MT" pitchFamily="34" charset="0"/>
              </a:rPr>
              <a:t>needs are never completely satisfied.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Human </a:t>
            </a:r>
            <a:r>
              <a:rPr lang="en-US" sz="2300" dirty="0">
                <a:latin typeface="Tw Cen MT" pitchFamily="34" charset="0"/>
              </a:rPr>
              <a:t>behavior is purposeful and is motivated by the need for satisfaction. </a:t>
            </a:r>
            <a:endParaRPr lang="en-US" sz="2300" dirty="0" smtClean="0">
              <a:latin typeface="Tw Cen MT" pitchFamily="34" charset="0"/>
            </a:endParaRPr>
          </a:p>
          <a:p>
            <a:pPr marL="342900" indent="-342900">
              <a:buFont typeface="Wingdings" pitchFamily="2" charset="2"/>
              <a:buChar char="ü"/>
            </a:pPr>
            <a:r>
              <a:rPr lang="en-US" sz="2300" dirty="0" smtClean="0">
                <a:latin typeface="Tw Cen MT" pitchFamily="34" charset="0"/>
              </a:rPr>
              <a:t>Needs </a:t>
            </a:r>
            <a:r>
              <a:rPr lang="en-US" sz="2300" dirty="0">
                <a:latin typeface="Tw Cen MT" pitchFamily="34" charset="0"/>
              </a:rPr>
              <a:t>can be classified according to a hierarchical structure of importance, from the lowest to highest.</a:t>
            </a:r>
          </a:p>
        </p:txBody>
      </p:sp>
    </p:spTree>
    <p:extLst>
      <p:ext uri="{BB962C8B-B14F-4D97-AF65-F5344CB8AC3E}">
        <p14:creationId xmlns:p14="http://schemas.microsoft.com/office/powerpoint/2010/main" val="33044288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39</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609600" y="1240066"/>
            <a:ext cx="10210800" cy="2569934"/>
          </a:xfrm>
          <a:prstGeom prst="rect">
            <a:avLst/>
          </a:prstGeom>
          <a:noFill/>
        </p:spPr>
        <p:txBody>
          <a:bodyPr wrap="square" rtlCol="0">
            <a:spAutoFit/>
          </a:bodyPr>
          <a:lstStyle/>
          <a:p>
            <a:r>
              <a:rPr lang="en-US" sz="2300" dirty="0">
                <a:latin typeface="Tw Cen MT" pitchFamily="34" charset="0"/>
              </a:rPr>
              <a:t>The Two Factor theory of Douglas McGregor that, the Theory X manager has a negative view of employees and assumes that they are lazy, untrustworthy, and incapable of assuming responsibility. On the other hand, the Theory Y manager assumes that employees are not only trustworthy and capable of assuming responsibility, but also have high levels of motivation. </a:t>
            </a:r>
            <a:r>
              <a:rPr lang="en-US" sz="2300" dirty="0" smtClean="0">
                <a:latin typeface="Tw Cen MT" pitchFamily="34" charset="0"/>
              </a:rPr>
              <a:t>As </a:t>
            </a:r>
            <a:r>
              <a:rPr lang="en-US" sz="2300" dirty="0">
                <a:latin typeface="Tw Cen MT" pitchFamily="34" charset="0"/>
              </a:rPr>
              <a:t>a group, these theorists discovered that people worked for inner satisfaction and not materialistic rewards, shifting the focus to the role of individuals in an organization's performance.</a:t>
            </a:r>
          </a:p>
        </p:txBody>
      </p:sp>
    </p:spTree>
    <p:extLst>
      <p:ext uri="{BB962C8B-B14F-4D97-AF65-F5344CB8AC3E}">
        <p14:creationId xmlns:p14="http://schemas.microsoft.com/office/powerpoint/2010/main" val="4265552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4</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304800" y="1470660"/>
            <a:ext cx="10820400" cy="3939540"/>
          </a:xfrm>
          <a:prstGeom prst="rect">
            <a:avLst/>
          </a:prstGeom>
          <a:noFill/>
        </p:spPr>
        <p:txBody>
          <a:bodyPr wrap="square" rtlCol="0">
            <a:spAutoFit/>
          </a:bodyPr>
          <a:lstStyle/>
          <a:p>
            <a:pPr marL="350838" indent="-350838">
              <a:spcBef>
                <a:spcPts val="600"/>
              </a:spcBef>
              <a:spcAft>
                <a:spcPts val="600"/>
              </a:spcAft>
              <a:buAutoNum type="romanLcParenR"/>
            </a:pPr>
            <a:r>
              <a:rPr lang="en-US" sz="2400" i="1" dirty="0">
                <a:latin typeface="Tw Cen MT" pitchFamily="34" charset="0"/>
              </a:rPr>
              <a:t>Management is Goal-Oriented:</a:t>
            </a:r>
            <a:r>
              <a:rPr lang="en-US" sz="2400" dirty="0">
                <a:latin typeface="Tw Cen MT" pitchFamily="34" charset="0"/>
              </a:rPr>
              <a:t> The success of any management activity is accessed by its achievement of the predetermined </a:t>
            </a:r>
            <a:r>
              <a:rPr lang="en-US" sz="2400" dirty="0" smtClean="0">
                <a:latin typeface="Tw Cen MT" pitchFamily="34" charset="0"/>
              </a:rPr>
              <a:t>goals/objective</a:t>
            </a:r>
            <a:r>
              <a:rPr lang="en-US" sz="2400" dirty="0">
                <a:latin typeface="Tw Cen MT" pitchFamily="34" charset="0"/>
              </a:rPr>
              <a:t>. </a:t>
            </a:r>
            <a:r>
              <a:rPr lang="en-US" sz="2400" dirty="0" smtClean="0">
                <a:latin typeface="Tw Cen MT" pitchFamily="34" charset="0"/>
              </a:rPr>
              <a:t>It </a:t>
            </a:r>
            <a:r>
              <a:rPr lang="en-US" sz="2400" dirty="0">
                <a:latin typeface="Tw Cen MT" pitchFamily="34" charset="0"/>
              </a:rPr>
              <a:t>is a tool which helps use of human &amp; physical resources to fulfill the pre-determined goals. For example, the goal of an enterprise is maximum consumer satisfaction by producing quality goods and at reasonable prices. This can be achieved by employing efficient persons and making better use of scarce resources. </a:t>
            </a:r>
          </a:p>
          <a:p>
            <a:pPr marL="350838" indent="-350838">
              <a:spcBef>
                <a:spcPts val="600"/>
              </a:spcBef>
              <a:spcAft>
                <a:spcPts val="600"/>
              </a:spcAft>
              <a:buAutoNum type="romanLcParenR"/>
            </a:pPr>
            <a:r>
              <a:rPr lang="en-US" sz="2400" i="1" dirty="0">
                <a:latin typeface="Tw Cen MT" pitchFamily="34" charset="0"/>
              </a:rPr>
              <a:t>Management integrates Human, Physical and Financial Resources:</a:t>
            </a:r>
            <a:r>
              <a:rPr lang="en-US" sz="2400" b="1" dirty="0">
                <a:latin typeface="Tw Cen MT" pitchFamily="34" charset="0"/>
              </a:rPr>
              <a:t> </a:t>
            </a:r>
            <a:r>
              <a:rPr lang="en-US" sz="2400" dirty="0">
                <a:latin typeface="Tw Cen MT" pitchFamily="34" charset="0"/>
              </a:rPr>
              <a:t>In an organization, </a:t>
            </a:r>
            <a:r>
              <a:rPr lang="en-US" sz="2400" dirty="0" smtClean="0">
                <a:latin typeface="Tw Cen MT" pitchFamily="34" charset="0"/>
              </a:rPr>
              <a:t>people </a:t>
            </a:r>
            <a:r>
              <a:rPr lang="en-US" sz="2400" dirty="0">
                <a:latin typeface="Tw Cen MT" pitchFamily="34" charset="0"/>
              </a:rPr>
              <a:t>work with </a:t>
            </a:r>
            <a:r>
              <a:rPr lang="en-US" sz="2400" dirty="0" smtClean="0">
                <a:latin typeface="Tw Cen MT" pitchFamily="34" charset="0"/>
              </a:rPr>
              <a:t>non – human resources </a:t>
            </a:r>
            <a:r>
              <a:rPr lang="en-US" sz="2400" dirty="0">
                <a:latin typeface="Tw Cen MT" pitchFamily="34" charset="0"/>
              </a:rPr>
              <a:t>like machines. Materials, financial assets, buildings etc. Management integrates human efforts to those resources. It brings harmony among the human, physical and financial resources. </a:t>
            </a:r>
          </a:p>
        </p:txBody>
      </p:sp>
    </p:spTree>
    <p:extLst>
      <p:ext uri="{BB962C8B-B14F-4D97-AF65-F5344CB8AC3E}">
        <p14:creationId xmlns:p14="http://schemas.microsoft.com/office/powerpoint/2010/main" val="3575983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5</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304800" y="685800"/>
            <a:ext cx="10668000" cy="5940088"/>
          </a:xfrm>
          <a:prstGeom prst="rect">
            <a:avLst/>
          </a:prstGeom>
          <a:noFill/>
        </p:spPr>
        <p:txBody>
          <a:bodyPr wrap="square" rtlCol="0">
            <a:spAutoFit/>
          </a:bodyPr>
          <a:lstStyle/>
          <a:p>
            <a:pPr marL="514350" indent="-514350">
              <a:spcBef>
                <a:spcPts val="600"/>
              </a:spcBef>
              <a:spcAft>
                <a:spcPts val="600"/>
              </a:spcAft>
              <a:buFont typeface="+mj-lt"/>
              <a:buAutoNum type="romanLcPeriod" startAt="3"/>
            </a:pPr>
            <a:r>
              <a:rPr lang="en-US" sz="2400" i="1" dirty="0" smtClean="0">
                <a:latin typeface="Tw Cen MT" pitchFamily="34" charset="0"/>
              </a:rPr>
              <a:t>Management </a:t>
            </a:r>
            <a:r>
              <a:rPr lang="en-US" sz="2400" i="1" dirty="0">
                <a:latin typeface="Tw Cen MT" pitchFamily="34" charset="0"/>
              </a:rPr>
              <a:t>is Continuous:</a:t>
            </a:r>
            <a:r>
              <a:rPr lang="en-US" sz="2400" dirty="0">
                <a:latin typeface="Tw Cen MT" pitchFamily="34" charset="0"/>
              </a:rPr>
              <a:t> Management </a:t>
            </a:r>
            <a:r>
              <a:rPr lang="en-US" sz="2400" dirty="0" smtClean="0">
                <a:latin typeface="Tw Cen MT" pitchFamily="34" charset="0"/>
              </a:rPr>
              <a:t>involves </a:t>
            </a:r>
            <a:r>
              <a:rPr lang="en-US" sz="2400" dirty="0">
                <a:latin typeface="Tw Cen MT" pitchFamily="34" charset="0"/>
              </a:rPr>
              <a:t>continuous handling of problems and issues. It is concerned with identifying the problem and taking appropriate steps to solve it, e.g. the target of a company is maximum production. For achieving this target various policies have to be framed but this is not the end. Marketing and Advertising is also to be done. For this policies have to be again framed. Hence this is an ongoing process.</a:t>
            </a:r>
          </a:p>
          <a:p>
            <a:pPr marL="514350" indent="-514350">
              <a:spcBef>
                <a:spcPts val="600"/>
              </a:spcBef>
              <a:spcAft>
                <a:spcPts val="600"/>
              </a:spcAft>
              <a:buFont typeface="+mj-lt"/>
              <a:buAutoNum type="romanLcPeriod" startAt="3"/>
            </a:pPr>
            <a:r>
              <a:rPr lang="en-US" sz="2400" i="1" dirty="0">
                <a:latin typeface="Tw Cen MT" pitchFamily="34" charset="0"/>
              </a:rPr>
              <a:t>Management </a:t>
            </a:r>
            <a:r>
              <a:rPr lang="en-US" sz="2400" i="1" dirty="0" smtClean="0">
                <a:latin typeface="Tw Cen MT" pitchFamily="34" charset="0"/>
              </a:rPr>
              <a:t>Pervasive</a:t>
            </a:r>
            <a:r>
              <a:rPr lang="en-US" sz="2400" b="1" dirty="0">
                <a:latin typeface="Tw Cen MT" pitchFamily="34" charset="0"/>
              </a:rPr>
              <a:t>: </a:t>
            </a:r>
            <a:r>
              <a:rPr lang="en-US" sz="2400" dirty="0">
                <a:latin typeface="Tw Cen MT" pitchFamily="34" charset="0"/>
              </a:rPr>
              <a:t> Management is required in all types of organizations whether it is political, social, cultural or business because it helps and directs various efforts towards a definite purpose. </a:t>
            </a:r>
            <a:r>
              <a:rPr lang="en-US" sz="2400" dirty="0" smtClean="0">
                <a:latin typeface="Tw Cen MT" pitchFamily="34" charset="0"/>
              </a:rPr>
              <a:t>Whenever </a:t>
            </a:r>
            <a:r>
              <a:rPr lang="en-US" sz="2400" dirty="0">
                <a:latin typeface="Tw Cen MT" pitchFamily="34" charset="0"/>
              </a:rPr>
              <a:t>more than one person is engaged in working for a common goal, management is necessary. Whether it is a small business firm which may be engaged in trading or a large </a:t>
            </a:r>
            <a:r>
              <a:rPr lang="en-US" sz="2400" dirty="0" smtClean="0">
                <a:latin typeface="Tw Cen MT" pitchFamily="34" charset="0"/>
              </a:rPr>
              <a:t>firm </a:t>
            </a:r>
            <a:r>
              <a:rPr lang="en-US" sz="2400" dirty="0">
                <a:latin typeface="Tw Cen MT" pitchFamily="34" charset="0"/>
              </a:rPr>
              <a:t>management is required everywhere irrespective of size or type of activity. </a:t>
            </a:r>
          </a:p>
          <a:p>
            <a:pPr marL="514350" indent="-514350">
              <a:spcBef>
                <a:spcPts val="600"/>
              </a:spcBef>
              <a:spcAft>
                <a:spcPts val="600"/>
              </a:spcAft>
              <a:buFont typeface="+mj-lt"/>
              <a:buAutoNum type="romanLcPeriod" startAt="3"/>
            </a:pPr>
            <a:r>
              <a:rPr lang="en-US" sz="2400" i="1" dirty="0">
                <a:latin typeface="Tw Cen MT" pitchFamily="34" charset="0"/>
              </a:rPr>
              <a:t>Management is a Group Activity:</a:t>
            </a:r>
            <a:r>
              <a:rPr lang="en-US" sz="2400" dirty="0">
                <a:latin typeface="Tw Cen MT" pitchFamily="34" charset="0"/>
              </a:rPr>
              <a:t> Management is very much less concerned with individual‘s efforts. It is more concerned with groups. It involves the use of group effort to achieve predetermined goal of management of an </a:t>
            </a:r>
            <a:r>
              <a:rPr lang="en-US" sz="2400" dirty="0" smtClean="0">
                <a:latin typeface="Tw Cen MT" pitchFamily="34" charset="0"/>
              </a:rPr>
              <a:t>organization</a:t>
            </a:r>
            <a:r>
              <a:rPr lang="en-US" sz="2400" dirty="0">
                <a:latin typeface="Tw Cen MT" pitchFamily="34" charset="0"/>
              </a:rPr>
              <a:t>. </a:t>
            </a:r>
          </a:p>
        </p:txBody>
      </p:sp>
    </p:spTree>
    <p:extLst>
      <p:ext uri="{BB962C8B-B14F-4D97-AF65-F5344CB8AC3E}">
        <p14:creationId xmlns:p14="http://schemas.microsoft.com/office/powerpoint/2010/main" val="547922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6</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grpSp>
        <p:nvGrpSpPr>
          <p:cNvPr id="6" name="Group 5"/>
          <p:cNvGrpSpPr/>
          <p:nvPr/>
        </p:nvGrpSpPr>
        <p:grpSpPr>
          <a:xfrm>
            <a:off x="7772400" y="1283700"/>
            <a:ext cx="3292704" cy="2993367"/>
            <a:chOff x="0" y="0"/>
            <a:chExt cx="2886453" cy="2886453"/>
          </a:xfrm>
          <a:solidFill>
            <a:schemeClr val="accent2">
              <a:lumMod val="20000"/>
              <a:lumOff val="80000"/>
            </a:schemeClr>
          </a:solidFill>
        </p:grpSpPr>
        <p:sp>
          <p:nvSpPr>
            <p:cNvPr id="7" name="Oval 6"/>
            <p:cNvSpPr/>
            <p:nvPr/>
          </p:nvSpPr>
          <p:spPr>
            <a:xfrm>
              <a:off x="0" y="0"/>
              <a:ext cx="2886453" cy="2886453"/>
            </a:xfrm>
            <a:prstGeom prst="ellipse">
              <a:avLst/>
            </a:prstGeom>
            <a:grp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Times New Roman"/>
                  <a:cs typeface="Mangal"/>
                </a:rPr>
                <a:t> </a:t>
              </a:r>
              <a:endParaRPr kumimoji="0" lang="en-US" sz="1100" b="0" i="0" u="none" strike="noStrike" kern="0" cap="none" spc="0" normalizeH="0" baseline="0" noProof="0">
                <a:ln>
                  <a:noFill/>
                </a:ln>
                <a:solidFill>
                  <a:sysClr val="windowText" lastClr="000000"/>
                </a:solidFill>
                <a:effectLst/>
                <a:uLnTx/>
                <a:uFillTx/>
                <a:latin typeface="Calibri"/>
                <a:ea typeface="Calibri"/>
                <a:cs typeface="Mangal"/>
              </a:endParaRPr>
            </a:p>
          </p:txBody>
        </p:sp>
        <p:grpSp>
          <p:nvGrpSpPr>
            <p:cNvPr id="8" name="Group 7"/>
            <p:cNvGrpSpPr/>
            <p:nvPr/>
          </p:nvGrpSpPr>
          <p:grpSpPr>
            <a:xfrm>
              <a:off x="566927" y="566927"/>
              <a:ext cx="1774372" cy="1752600"/>
              <a:chOff x="566927" y="566927"/>
              <a:chExt cx="1774372" cy="1752600"/>
            </a:xfrm>
            <a:grpFill/>
          </p:grpSpPr>
          <p:sp>
            <p:nvSpPr>
              <p:cNvPr id="15" name="Arc 14"/>
              <p:cNvSpPr/>
              <p:nvPr/>
            </p:nvSpPr>
            <p:spPr>
              <a:xfrm rot="19187239">
                <a:off x="566927" y="566927"/>
                <a:ext cx="1752600" cy="1752600"/>
              </a:xfrm>
              <a:prstGeom prst="arc">
                <a:avLst/>
              </a:prstGeom>
              <a:grpFill/>
              <a:ln w="9525" cap="flat" cmpd="sng" algn="ctr">
                <a:solidFill>
                  <a:sysClr val="windowText" lastClr="000000"/>
                </a:solidFill>
                <a:prstDash val="solid"/>
                <a:tailEnd type="arrow"/>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Times New Roman"/>
                    <a:cs typeface="Mangal"/>
                  </a:rPr>
                  <a:t> </a:t>
                </a:r>
                <a:endParaRPr kumimoji="0" lang="en-US" sz="1100" b="0" i="0" u="none" strike="noStrike" kern="0" cap="none" spc="0" normalizeH="0" baseline="0" noProof="0">
                  <a:ln>
                    <a:noFill/>
                  </a:ln>
                  <a:solidFill>
                    <a:sysClr val="windowText" lastClr="000000"/>
                  </a:solidFill>
                  <a:effectLst/>
                  <a:uLnTx/>
                  <a:uFillTx/>
                  <a:latin typeface="Calibri"/>
                  <a:ea typeface="Calibri"/>
                  <a:cs typeface="Mangal"/>
                </a:endParaRPr>
              </a:p>
            </p:txBody>
          </p:sp>
          <p:sp>
            <p:nvSpPr>
              <p:cNvPr id="16" name="Arc 15"/>
              <p:cNvSpPr/>
              <p:nvPr/>
            </p:nvSpPr>
            <p:spPr>
              <a:xfrm rot="5177748">
                <a:off x="588699" y="566927"/>
                <a:ext cx="1752600" cy="1752600"/>
              </a:xfrm>
              <a:prstGeom prst="arc">
                <a:avLst/>
              </a:prstGeom>
              <a:grpFill/>
              <a:ln w="9525" cap="flat" cmpd="sng" algn="ctr">
                <a:solidFill>
                  <a:sysClr val="windowText" lastClr="000000"/>
                </a:solidFill>
                <a:prstDash val="solid"/>
                <a:tailEnd type="arrow"/>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Times New Roman"/>
                    <a:cs typeface="Mangal"/>
                  </a:rPr>
                  <a:t> </a:t>
                </a:r>
                <a:endParaRPr kumimoji="0" lang="en-US" sz="1100" b="0" i="0" u="none" strike="noStrike" kern="0" cap="none" spc="0" normalizeH="0" baseline="0" noProof="0">
                  <a:ln>
                    <a:noFill/>
                  </a:ln>
                  <a:solidFill>
                    <a:sysClr val="windowText" lastClr="000000"/>
                  </a:solidFill>
                  <a:effectLst/>
                  <a:uLnTx/>
                  <a:uFillTx/>
                  <a:latin typeface="Calibri"/>
                  <a:ea typeface="Calibri"/>
                  <a:cs typeface="Mangal"/>
                </a:endParaRPr>
              </a:p>
            </p:txBody>
          </p:sp>
          <p:sp>
            <p:nvSpPr>
              <p:cNvPr id="17" name="Arc 16"/>
              <p:cNvSpPr/>
              <p:nvPr/>
            </p:nvSpPr>
            <p:spPr>
              <a:xfrm rot="12040934">
                <a:off x="588698" y="566927"/>
                <a:ext cx="1752600" cy="1752600"/>
              </a:xfrm>
              <a:prstGeom prst="arc">
                <a:avLst/>
              </a:prstGeom>
              <a:grpFill/>
              <a:ln w="9525" cap="flat" cmpd="sng" algn="ctr">
                <a:solidFill>
                  <a:sysClr val="windowText" lastClr="000000"/>
                </a:solidFill>
                <a:prstDash val="solid"/>
                <a:tailEnd type="arrow"/>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15000"/>
                  </a:lnSpc>
                  <a:spcBef>
                    <a:spcPts val="0"/>
                  </a:spcBef>
                  <a:spcAft>
                    <a:spcPts val="10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a:ea typeface="Times New Roman"/>
                    <a:cs typeface="Mangal"/>
                  </a:rPr>
                  <a:t> </a:t>
                </a:r>
                <a:endParaRPr kumimoji="0" lang="en-US" sz="1100" b="0" i="0" u="none" strike="noStrike" kern="0" cap="none" spc="0" normalizeH="0" baseline="0" noProof="0">
                  <a:ln>
                    <a:noFill/>
                  </a:ln>
                  <a:solidFill>
                    <a:sysClr val="windowText" lastClr="000000"/>
                  </a:solidFill>
                  <a:effectLst/>
                  <a:uLnTx/>
                  <a:uFillTx/>
                  <a:latin typeface="Calibri"/>
                  <a:ea typeface="Calibri"/>
                  <a:cs typeface="Mangal"/>
                </a:endParaRPr>
              </a:p>
            </p:txBody>
          </p:sp>
        </p:grpSp>
        <p:sp>
          <p:nvSpPr>
            <p:cNvPr id="9" name="TextBox 6"/>
            <p:cNvSpPr txBox="1"/>
            <p:nvPr/>
          </p:nvSpPr>
          <p:spPr>
            <a:xfrm>
              <a:off x="589275" y="817778"/>
              <a:ext cx="461254" cy="335757"/>
            </a:xfrm>
            <a:prstGeom prst="rect">
              <a:avLst/>
            </a:prstGeom>
            <a:grpFill/>
            <a:ln>
              <a:solidFill>
                <a:sysClr val="window" lastClr="FFFFFF"/>
              </a:solidFill>
            </a:ln>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00"/>
                  </a:solidFill>
                  <a:effectLst/>
                  <a:uLnTx/>
                  <a:uFillTx/>
                  <a:latin typeface="Calibri"/>
                  <a:ea typeface="Times New Roman"/>
                  <a:cs typeface="Mangal"/>
                </a:rPr>
                <a:t>P</a:t>
              </a:r>
              <a:endParaRPr kumimoji="0" lang="en-US" sz="2200" b="0" i="0" u="none" strike="noStrike" kern="0" cap="none" spc="0" normalizeH="0" baseline="0" noProof="0">
                <a:ln>
                  <a:noFill/>
                </a:ln>
                <a:solidFill>
                  <a:sysClr val="windowText" lastClr="000000"/>
                </a:solidFill>
                <a:effectLst/>
                <a:uLnTx/>
                <a:uFillTx/>
                <a:latin typeface="Times New Roman"/>
                <a:ea typeface="Times New Roman"/>
              </a:endParaRPr>
            </a:p>
          </p:txBody>
        </p:sp>
        <p:sp>
          <p:nvSpPr>
            <p:cNvPr id="10" name="TextBox 7"/>
            <p:cNvSpPr txBox="1"/>
            <p:nvPr/>
          </p:nvSpPr>
          <p:spPr>
            <a:xfrm>
              <a:off x="2070754" y="841467"/>
              <a:ext cx="461254" cy="492426"/>
            </a:xfrm>
            <a:prstGeom prst="rect">
              <a:avLst/>
            </a:prstGeom>
            <a:grpFill/>
            <a:ln>
              <a:solidFill>
                <a:sysClr val="window" lastClr="FFFFFF"/>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0000"/>
                  </a:solidFill>
                  <a:effectLst/>
                  <a:uLnTx/>
                  <a:uFillTx/>
                  <a:latin typeface="Calibri"/>
                  <a:ea typeface="Times New Roman"/>
                  <a:cs typeface="Mangal"/>
                </a:rPr>
                <a:t>I</a:t>
              </a:r>
              <a:endParaRPr kumimoji="0" lang="en-US" sz="2200" b="0" i="0" u="none" strike="noStrike" kern="0" cap="none" spc="0" normalizeH="0" baseline="0" noProof="0" dirty="0">
                <a:ln>
                  <a:noFill/>
                </a:ln>
                <a:solidFill>
                  <a:sysClr val="windowText" lastClr="000000"/>
                </a:solidFill>
                <a:effectLst/>
                <a:uLnTx/>
                <a:uFillTx/>
                <a:latin typeface="Times New Roman"/>
                <a:ea typeface="Times New Roman"/>
              </a:endParaRPr>
            </a:p>
          </p:txBody>
        </p:sp>
        <p:sp>
          <p:nvSpPr>
            <p:cNvPr id="11" name="TextBox 8"/>
            <p:cNvSpPr txBox="1"/>
            <p:nvPr/>
          </p:nvSpPr>
          <p:spPr>
            <a:xfrm>
              <a:off x="1212600" y="2096389"/>
              <a:ext cx="461254" cy="369332"/>
            </a:xfrm>
            <a:prstGeom prst="rect">
              <a:avLst/>
            </a:prstGeom>
            <a:grpFill/>
            <a:ln>
              <a:solidFill>
                <a:sysClr val="window" lastClr="FFFFFF"/>
              </a:solidFill>
            </a:ln>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a:ln>
                    <a:noFill/>
                  </a:ln>
                  <a:solidFill>
                    <a:srgbClr val="000000"/>
                  </a:solidFill>
                  <a:effectLst/>
                  <a:uLnTx/>
                  <a:uFillTx/>
                  <a:latin typeface="Calibri"/>
                  <a:ea typeface="Times New Roman"/>
                  <a:cs typeface="Mangal"/>
                </a:rPr>
                <a:t>E</a:t>
              </a:r>
              <a:endParaRPr kumimoji="0" lang="en-US" sz="2200" b="0" i="0" u="none" strike="noStrike" kern="0" cap="none" spc="0" normalizeH="0" baseline="0" noProof="0">
                <a:ln>
                  <a:noFill/>
                </a:ln>
                <a:solidFill>
                  <a:sysClr val="windowText" lastClr="000000"/>
                </a:solidFill>
                <a:effectLst/>
                <a:uLnTx/>
                <a:uFillTx/>
                <a:latin typeface="Times New Roman"/>
                <a:ea typeface="Times New Roman"/>
              </a:endParaRPr>
            </a:p>
          </p:txBody>
        </p:sp>
        <p:cxnSp>
          <p:nvCxnSpPr>
            <p:cNvPr id="12" name="Straight Connector 11"/>
            <p:cNvCxnSpPr/>
            <p:nvPr/>
          </p:nvCxnSpPr>
          <p:spPr>
            <a:xfrm flipH="1">
              <a:off x="1443226" y="0"/>
              <a:ext cx="1" cy="1443227"/>
            </a:xfrm>
            <a:prstGeom prst="line">
              <a:avLst/>
            </a:prstGeom>
            <a:grpFill/>
            <a:ln w="9525" cap="flat" cmpd="sng" algn="ctr">
              <a:solidFill>
                <a:sysClr val="windowText" lastClr="000000"/>
              </a:solidFill>
              <a:prstDash val="solid"/>
            </a:ln>
            <a:effectLst/>
          </p:spPr>
        </p:cxnSp>
        <p:cxnSp>
          <p:nvCxnSpPr>
            <p:cNvPr id="13" name="Straight Connector 12"/>
            <p:cNvCxnSpPr/>
            <p:nvPr/>
          </p:nvCxnSpPr>
          <p:spPr>
            <a:xfrm flipV="1">
              <a:off x="136129" y="1443227"/>
              <a:ext cx="1307097" cy="653162"/>
            </a:xfrm>
            <a:prstGeom prst="line">
              <a:avLst/>
            </a:prstGeom>
            <a:grpFill/>
            <a:ln w="9525" cap="flat" cmpd="sng" algn="ctr">
              <a:solidFill>
                <a:sysClr val="windowText" lastClr="000000"/>
              </a:solidFill>
              <a:prstDash val="solid"/>
            </a:ln>
            <a:effectLst/>
          </p:spPr>
        </p:cxnSp>
        <p:cxnSp>
          <p:nvCxnSpPr>
            <p:cNvPr id="14" name="Straight Connector 13"/>
            <p:cNvCxnSpPr/>
            <p:nvPr/>
          </p:nvCxnSpPr>
          <p:spPr>
            <a:xfrm>
              <a:off x="1443227" y="1443226"/>
              <a:ext cx="1234952" cy="717695"/>
            </a:xfrm>
            <a:prstGeom prst="line">
              <a:avLst/>
            </a:prstGeom>
            <a:grpFill/>
            <a:ln w="9525" cap="flat" cmpd="sng" algn="ctr">
              <a:solidFill>
                <a:sysClr val="windowText" lastClr="000000"/>
              </a:solidFill>
              <a:prstDash val="solid"/>
            </a:ln>
            <a:effectLst/>
          </p:spPr>
        </p:cxnSp>
      </p:grpSp>
      <p:sp>
        <p:nvSpPr>
          <p:cNvPr id="2" name="TextBox 1"/>
          <p:cNvSpPr txBox="1"/>
          <p:nvPr/>
        </p:nvSpPr>
        <p:spPr>
          <a:xfrm>
            <a:off x="609600" y="1508879"/>
            <a:ext cx="6934200" cy="4016484"/>
          </a:xfrm>
          <a:prstGeom prst="rect">
            <a:avLst/>
          </a:prstGeom>
          <a:noFill/>
        </p:spPr>
        <p:txBody>
          <a:bodyPr wrap="square" rtlCol="0">
            <a:spAutoFit/>
          </a:bodyPr>
          <a:lstStyle/>
          <a:p>
            <a:r>
              <a:rPr lang="en-US" sz="2400" b="1" dirty="0">
                <a:solidFill>
                  <a:srgbClr val="FF0000"/>
                </a:solidFill>
                <a:latin typeface="Tw Cen MT" pitchFamily="34" charset="0"/>
              </a:rPr>
              <a:t>Functions of Management</a:t>
            </a:r>
            <a:endParaRPr lang="en-US" sz="2400" dirty="0">
              <a:solidFill>
                <a:srgbClr val="FF0000"/>
              </a:solidFill>
              <a:latin typeface="Tw Cen MT" pitchFamily="34" charset="0"/>
            </a:endParaRPr>
          </a:p>
          <a:p>
            <a:endParaRPr lang="en-US" sz="2400" dirty="0" smtClean="0">
              <a:latin typeface="Tw Cen MT" pitchFamily="34" charset="0"/>
            </a:endParaRPr>
          </a:p>
          <a:p>
            <a:pPr>
              <a:spcBef>
                <a:spcPts val="600"/>
              </a:spcBef>
              <a:spcAft>
                <a:spcPts val="600"/>
              </a:spcAft>
            </a:pPr>
            <a:r>
              <a:rPr lang="en-US" sz="2400" dirty="0" smtClean="0">
                <a:latin typeface="Tw Cen MT" pitchFamily="34" charset="0"/>
              </a:rPr>
              <a:t>The </a:t>
            </a:r>
            <a:r>
              <a:rPr lang="en-US" sz="2400" dirty="0">
                <a:latin typeface="Tw Cen MT" pitchFamily="34" charset="0"/>
              </a:rPr>
              <a:t>broad functions of management are: planning, implementing (organizing and directing), and evaluation (control, assessment, and feedback). </a:t>
            </a:r>
            <a:endParaRPr lang="en-US" sz="2400" dirty="0" smtClean="0">
              <a:latin typeface="Tw Cen MT" pitchFamily="34" charset="0"/>
            </a:endParaRPr>
          </a:p>
          <a:p>
            <a:pPr>
              <a:spcBef>
                <a:spcPts val="600"/>
              </a:spcBef>
              <a:spcAft>
                <a:spcPts val="600"/>
              </a:spcAft>
            </a:pPr>
            <a:r>
              <a:rPr lang="en-US" sz="2400" dirty="0" smtClean="0">
                <a:latin typeface="Tw Cen MT" pitchFamily="34" charset="0"/>
              </a:rPr>
              <a:t>These </a:t>
            </a:r>
            <a:r>
              <a:rPr lang="en-US" sz="2400" dirty="0">
                <a:latin typeface="Tw Cen MT" pitchFamily="34" charset="0"/>
              </a:rPr>
              <a:t>three functions of management can be related with the governance sub-system, the implementation function is related to the executive sub-system, and the evaluation function is related to the judicial sub-system. These functions of management are shown graphically</a:t>
            </a:r>
            <a:r>
              <a:rPr lang="en-US" sz="2400" dirty="0" smtClean="0">
                <a:latin typeface="Tw Cen MT" pitchFamily="34" charset="0"/>
              </a:rPr>
              <a:t>.</a:t>
            </a:r>
            <a:endParaRPr lang="en-US" sz="2400" dirty="0">
              <a:latin typeface="Tw Cen MT" pitchFamily="34" charset="0"/>
            </a:endParaRPr>
          </a:p>
        </p:txBody>
      </p:sp>
    </p:spTree>
    <p:extLst>
      <p:ext uri="{BB962C8B-B14F-4D97-AF65-F5344CB8AC3E}">
        <p14:creationId xmlns:p14="http://schemas.microsoft.com/office/powerpoint/2010/main" val="2836841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7</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3" name="TextBox 2"/>
          <p:cNvSpPr txBox="1"/>
          <p:nvPr/>
        </p:nvSpPr>
        <p:spPr>
          <a:xfrm>
            <a:off x="1905000" y="1588056"/>
            <a:ext cx="5943600" cy="3046988"/>
          </a:xfrm>
          <a:prstGeom prst="rect">
            <a:avLst/>
          </a:prstGeom>
          <a:noFill/>
        </p:spPr>
        <p:txBody>
          <a:bodyPr wrap="square" rtlCol="0">
            <a:spAutoFit/>
          </a:bodyPr>
          <a:lstStyle/>
          <a:p>
            <a:r>
              <a:rPr lang="en-US" sz="2400" b="1" dirty="0" smtClean="0">
                <a:solidFill>
                  <a:srgbClr val="FF0000"/>
                </a:solidFill>
                <a:latin typeface="Tw Cen MT" pitchFamily="34" charset="0"/>
              </a:rPr>
              <a:t>Importance of management</a:t>
            </a:r>
          </a:p>
          <a:p>
            <a:r>
              <a:rPr lang="en-US" sz="2400" b="1" dirty="0" smtClean="0">
                <a:solidFill>
                  <a:srgbClr val="FF0000"/>
                </a:solidFill>
                <a:latin typeface="Tw Cen MT" pitchFamily="34" charset="0"/>
              </a:rPr>
              <a:t> </a:t>
            </a:r>
          </a:p>
          <a:p>
            <a:pPr marL="914400" indent="-449263">
              <a:buAutoNum type="arabicPeriod"/>
            </a:pPr>
            <a:r>
              <a:rPr lang="en-US" sz="2400" i="1" dirty="0" smtClean="0">
                <a:latin typeface="Tw Cen MT" pitchFamily="34" charset="0"/>
              </a:rPr>
              <a:t>It </a:t>
            </a:r>
            <a:r>
              <a:rPr lang="en-US" sz="2400" i="1" dirty="0">
                <a:latin typeface="Tw Cen MT" pitchFamily="34" charset="0"/>
              </a:rPr>
              <a:t>helps in Achieving Group </a:t>
            </a:r>
            <a:r>
              <a:rPr lang="en-US" sz="2400" i="1" dirty="0" smtClean="0">
                <a:latin typeface="Tw Cen MT" pitchFamily="34" charset="0"/>
              </a:rPr>
              <a:t>Goals</a:t>
            </a:r>
          </a:p>
          <a:p>
            <a:pPr marL="914400" indent="-449263">
              <a:buAutoNum type="arabicPeriod"/>
            </a:pPr>
            <a:r>
              <a:rPr lang="en-US" sz="2400" i="1" dirty="0" smtClean="0">
                <a:latin typeface="Tw Cen MT" pitchFamily="34" charset="0"/>
              </a:rPr>
              <a:t>Optimum </a:t>
            </a:r>
            <a:r>
              <a:rPr lang="en-US" sz="2400" i="1" dirty="0">
                <a:latin typeface="Tw Cen MT" pitchFamily="34" charset="0"/>
              </a:rPr>
              <a:t>Utilization of </a:t>
            </a:r>
            <a:r>
              <a:rPr lang="en-US" sz="2400" i="1" dirty="0" smtClean="0">
                <a:latin typeface="Tw Cen MT" pitchFamily="34" charset="0"/>
              </a:rPr>
              <a:t>Resources</a:t>
            </a:r>
          </a:p>
          <a:p>
            <a:pPr marL="914400" indent="-449263">
              <a:buAutoNum type="arabicPeriod"/>
            </a:pPr>
            <a:r>
              <a:rPr lang="en-US" sz="2400" i="1" dirty="0" smtClean="0">
                <a:latin typeface="Tw Cen MT" pitchFamily="34" charset="0"/>
              </a:rPr>
              <a:t>Reduces Costs</a:t>
            </a:r>
          </a:p>
          <a:p>
            <a:pPr marL="914400" indent="-449263">
              <a:buAutoNum type="arabicPeriod"/>
            </a:pPr>
            <a:r>
              <a:rPr lang="en-US" sz="2400" i="1" dirty="0" smtClean="0">
                <a:latin typeface="Tw Cen MT" pitchFamily="34" charset="0"/>
              </a:rPr>
              <a:t>Establishes </a:t>
            </a:r>
            <a:r>
              <a:rPr lang="en-US" sz="2400" i="1" dirty="0">
                <a:latin typeface="Tw Cen MT" pitchFamily="34" charset="0"/>
              </a:rPr>
              <a:t>Sound </a:t>
            </a:r>
            <a:r>
              <a:rPr lang="en-US" sz="2400" i="1" dirty="0" smtClean="0">
                <a:latin typeface="Tw Cen MT" pitchFamily="34" charset="0"/>
              </a:rPr>
              <a:t>Organization</a:t>
            </a:r>
          </a:p>
          <a:p>
            <a:pPr marL="914400" indent="-449263">
              <a:buAutoNum type="arabicPeriod"/>
            </a:pPr>
            <a:r>
              <a:rPr lang="en-US" sz="2400" i="1" dirty="0" smtClean="0">
                <a:latin typeface="Tw Cen MT" pitchFamily="34" charset="0"/>
              </a:rPr>
              <a:t>Establishes Equilibrium</a:t>
            </a:r>
          </a:p>
          <a:p>
            <a:pPr marL="914400" indent="-449263">
              <a:buAutoNum type="arabicPeriod"/>
            </a:pPr>
            <a:r>
              <a:rPr lang="en-US" sz="2400" i="1" dirty="0" smtClean="0">
                <a:latin typeface="Tw Cen MT" pitchFamily="34" charset="0"/>
              </a:rPr>
              <a:t>Essentials </a:t>
            </a:r>
            <a:r>
              <a:rPr lang="en-US" sz="2400" i="1" dirty="0">
                <a:latin typeface="Tw Cen MT" pitchFamily="34" charset="0"/>
              </a:rPr>
              <a:t>for Prosperity of </a:t>
            </a:r>
            <a:r>
              <a:rPr lang="en-US" sz="2400" i="1" dirty="0" smtClean="0">
                <a:latin typeface="Tw Cen MT" pitchFamily="34" charset="0"/>
              </a:rPr>
              <a:t>Society</a:t>
            </a:r>
            <a:endParaRPr lang="en-US" sz="2400" i="1" dirty="0">
              <a:latin typeface="Tw Cen MT" pitchFamily="34" charset="0"/>
            </a:endParaRPr>
          </a:p>
        </p:txBody>
      </p:sp>
    </p:spTree>
    <p:extLst>
      <p:ext uri="{BB962C8B-B14F-4D97-AF65-F5344CB8AC3E}">
        <p14:creationId xmlns:p14="http://schemas.microsoft.com/office/powerpoint/2010/main" val="2898135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8</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533400" y="990600"/>
            <a:ext cx="10439400" cy="5201424"/>
          </a:xfrm>
          <a:prstGeom prst="rect">
            <a:avLst/>
          </a:prstGeom>
          <a:noFill/>
        </p:spPr>
        <p:txBody>
          <a:bodyPr wrap="square" rtlCol="0">
            <a:spAutoFit/>
          </a:bodyPr>
          <a:lstStyle/>
          <a:p>
            <a:pPr marL="457200" indent="-457200">
              <a:spcBef>
                <a:spcPts val="600"/>
              </a:spcBef>
              <a:spcAft>
                <a:spcPts val="600"/>
              </a:spcAft>
              <a:buAutoNum type="arabicPeriod"/>
            </a:pPr>
            <a:r>
              <a:rPr lang="en-US" sz="2400" b="1" dirty="0">
                <a:latin typeface="Tw Cen MT" pitchFamily="34" charset="0"/>
              </a:rPr>
              <a:t>It helps in Achieving Group Goals</a:t>
            </a:r>
            <a:r>
              <a:rPr lang="en-US" sz="2400" dirty="0">
                <a:latin typeface="Tw Cen MT" pitchFamily="34" charset="0"/>
              </a:rPr>
              <a:t> – Management converts disorganized resources of men, machines, money etc. into useful enterprise. It arranges, assembles, organizes and integrates the factors of production. These resources are coordinated, directed and controlled in such a manner that enterprise work towards attainment of goals. </a:t>
            </a:r>
          </a:p>
          <a:p>
            <a:pPr marL="457200" indent="-457200">
              <a:spcBef>
                <a:spcPts val="600"/>
              </a:spcBef>
              <a:spcAft>
                <a:spcPts val="600"/>
              </a:spcAft>
              <a:buAutoNum type="arabicPeriod"/>
            </a:pPr>
            <a:r>
              <a:rPr lang="en-US" sz="2400" b="1" dirty="0">
                <a:latin typeface="Tw Cen MT" pitchFamily="34" charset="0"/>
              </a:rPr>
              <a:t>Optimum Utilization of Resources</a:t>
            </a:r>
            <a:r>
              <a:rPr lang="en-US" sz="2400" dirty="0">
                <a:latin typeface="Tw Cen MT" pitchFamily="34" charset="0"/>
              </a:rPr>
              <a:t> – Management utilizes all the physical and human resources productively. Management provides maximum utilization of scarce resources by selecting its best possible alternate use in industry from out of various uses. This leads to optimum utilization of resources and avoid wastage. </a:t>
            </a:r>
          </a:p>
          <a:p>
            <a:pPr marL="457200" indent="-457200">
              <a:spcBef>
                <a:spcPts val="600"/>
              </a:spcBef>
              <a:spcAft>
                <a:spcPts val="600"/>
              </a:spcAft>
              <a:buAutoNum type="arabicPeriod"/>
            </a:pPr>
            <a:r>
              <a:rPr lang="en-US" sz="2400" b="1" dirty="0">
                <a:latin typeface="Tw Cen MT" pitchFamily="34" charset="0"/>
              </a:rPr>
              <a:t>Reduces Costs</a:t>
            </a:r>
            <a:r>
              <a:rPr lang="en-US" sz="2400" dirty="0">
                <a:latin typeface="Tw Cen MT" pitchFamily="34" charset="0"/>
              </a:rPr>
              <a:t> – It gets maximum results through minimum input by proper planning and by using minimum input and getting maximum output. Management uses physical, human and financial resources in such a manner which results in best combination. This helps in cost reduction. </a:t>
            </a:r>
          </a:p>
        </p:txBody>
      </p:sp>
    </p:spTree>
    <p:extLst>
      <p:ext uri="{BB962C8B-B14F-4D97-AF65-F5344CB8AC3E}">
        <p14:creationId xmlns:p14="http://schemas.microsoft.com/office/powerpoint/2010/main" val="3918715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363200" y="6248401"/>
            <a:ext cx="609600" cy="473076"/>
          </a:xfrm>
        </p:spPr>
        <p:txBody>
          <a:bodyPr/>
          <a:lstStyle/>
          <a:p>
            <a:pPr algn="ctr"/>
            <a:fld id="{9022EE16-ED94-4CA3-96B9-2AAED627C5E8}" type="slidenum">
              <a:rPr lang="en-US" sz="2000" smtClean="0">
                <a:solidFill>
                  <a:srgbClr val="FF0000"/>
                </a:solidFill>
                <a:latin typeface="Arial Black" pitchFamily="34" charset="0"/>
              </a:rPr>
              <a:pPr algn="ctr"/>
              <a:t>9</a:t>
            </a:fld>
            <a:endParaRPr lang="en-US" sz="2000">
              <a:solidFill>
                <a:srgbClr val="FF0000"/>
              </a:solidFill>
              <a:latin typeface="Arial Black" pitchFamily="34" charset="0"/>
            </a:endParaRPr>
          </a:p>
        </p:txBody>
      </p:sp>
      <p:sp>
        <p:nvSpPr>
          <p:cNvPr id="5" name="TextBox 4"/>
          <p:cNvSpPr txBox="1"/>
          <p:nvPr/>
        </p:nvSpPr>
        <p:spPr>
          <a:xfrm>
            <a:off x="-19666" y="152400"/>
            <a:ext cx="11449665" cy="461665"/>
          </a:xfrm>
          <a:prstGeom prst="rect">
            <a:avLst/>
          </a:prstGeom>
          <a:solidFill>
            <a:schemeClr val="accent6">
              <a:lumMod val="20000"/>
              <a:lumOff val="80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w Cen MT" pitchFamily="34" charset="0"/>
              </a:rPr>
              <a:t>Introduction to Managers and Management</a:t>
            </a:r>
            <a:endParaRPr lang="en-US" sz="2400" dirty="0">
              <a:latin typeface="Tw Cen MT" pitchFamily="34" charset="0"/>
            </a:endParaRPr>
          </a:p>
        </p:txBody>
      </p:sp>
      <p:sp>
        <p:nvSpPr>
          <p:cNvPr id="2" name="TextBox 1"/>
          <p:cNvSpPr txBox="1"/>
          <p:nvPr/>
        </p:nvSpPr>
        <p:spPr>
          <a:xfrm>
            <a:off x="533400" y="1066800"/>
            <a:ext cx="10439400" cy="5201424"/>
          </a:xfrm>
          <a:prstGeom prst="rect">
            <a:avLst/>
          </a:prstGeom>
          <a:noFill/>
        </p:spPr>
        <p:txBody>
          <a:bodyPr wrap="square" rtlCol="0">
            <a:spAutoFit/>
          </a:bodyPr>
          <a:lstStyle/>
          <a:p>
            <a:pPr marL="457200" indent="-457200">
              <a:spcBef>
                <a:spcPts val="600"/>
              </a:spcBef>
              <a:spcAft>
                <a:spcPts val="600"/>
              </a:spcAft>
              <a:buFont typeface="+mj-lt"/>
              <a:buAutoNum type="arabicPeriod" startAt="4"/>
            </a:pPr>
            <a:r>
              <a:rPr lang="en-US" sz="2400" b="1" dirty="0" smtClean="0">
                <a:latin typeface="Tw Cen MT" pitchFamily="34" charset="0"/>
              </a:rPr>
              <a:t>Establishes </a:t>
            </a:r>
            <a:r>
              <a:rPr lang="en-US" sz="2400" b="1" dirty="0">
                <a:latin typeface="Tw Cen MT" pitchFamily="34" charset="0"/>
              </a:rPr>
              <a:t>Sound Organization</a:t>
            </a:r>
            <a:r>
              <a:rPr lang="en-US" sz="2400" dirty="0">
                <a:latin typeface="Tw Cen MT" pitchFamily="34" charset="0"/>
              </a:rPr>
              <a:t> –To establish sound organizational structure is one of the objective of management which is in tune with objective of organization and for fulfillment of this, it establishes effective authority and responsibility relationship i.e. who is accountable to whom, who can give instructions to whom, who are superiors and who are subordinates. </a:t>
            </a:r>
          </a:p>
          <a:p>
            <a:pPr marL="457200" indent="-457200">
              <a:spcBef>
                <a:spcPts val="600"/>
              </a:spcBef>
              <a:spcAft>
                <a:spcPts val="600"/>
              </a:spcAft>
              <a:buFont typeface="+mj-lt"/>
              <a:buAutoNum type="arabicPeriod" startAt="4"/>
            </a:pPr>
            <a:r>
              <a:rPr lang="en-US" sz="2400" b="1" dirty="0">
                <a:latin typeface="Tw Cen MT" pitchFamily="34" charset="0"/>
              </a:rPr>
              <a:t>Establishes Equilibrium</a:t>
            </a:r>
            <a:r>
              <a:rPr lang="en-US" sz="2400" dirty="0">
                <a:latin typeface="Tw Cen MT" pitchFamily="34" charset="0"/>
              </a:rPr>
              <a:t> – It enables the organization to survive in changing environment. It adapts organization to changing demand of market / changing needs of societies. It is responsible for growth and survival of organization. </a:t>
            </a:r>
          </a:p>
          <a:p>
            <a:pPr marL="457200" indent="-457200">
              <a:spcBef>
                <a:spcPts val="600"/>
              </a:spcBef>
              <a:spcAft>
                <a:spcPts val="600"/>
              </a:spcAft>
              <a:buFont typeface="+mj-lt"/>
              <a:buAutoNum type="arabicPeriod" startAt="4"/>
            </a:pPr>
            <a:r>
              <a:rPr lang="en-US" sz="2400" b="1" dirty="0">
                <a:latin typeface="Tw Cen MT" pitchFamily="34" charset="0"/>
              </a:rPr>
              <a:t>Essentials for Prosperity of Society</a:t>
            </a:r>
            <a:r>
              <a:rPr lang="en-US" sz="2400" dirty="0">
                <a:latin typeface="Tw Cen MT" pitchFamily="34" charset="0"/>
              </a:rPr>
              <a:t> – Efficient management leads to better economical production which helps in turn to increase the welfare of people.. It improves standard of living, increases the profit which is beneficial to business and society will get maximum output at minimum cost by creating employment opportunities which generate income</a:t>
            </a:r>
            <a:r>
              <a:rPr lang="en-US" sz="2400" dirty="0" smtClean="0">
                <a:latin typeface="Tw Cen MT" pitchFamily="34" charset="0"/>
              </a:rPr>
              <a:t>.</a:t>
            </a:r>
            <a:endParaRPr lang="en-US" sz="2400" dirty="0">
              <a:latin typeface="Tw Cen MT" pitchFamily="34" charset="0"/>
            </a:endParaRPr>
          </a:p>
        </p:txBody>
      </p:sp>
    </p:spTree>
    <p:extLst>
      <p:ext uri="{BB962C8B-B14F-4D97-AF65-F5344CB8AC3E}">
        <p14:creationId xmlns:p14="http://schemas.microsoft.com/office/powerpoint/2010/main" val="521807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5346</Words>
  <Application>Microsoft Office PowerPoint</Application>
  <PresentationFormat>Custom</PresentationFormat>
  <Paragraphs>288</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ismail - [2010]</cp:lastModifiedBy>
  <cp:revision>32</cp:revision>
  <dcterms:created xsi:type="dcterms:W3CDTF">2022-07-28T10:22:33Z</dcterms:created>
  <dcterms:modified xsi:type="dcterms:W3CDTF">2024-01-25T11:19:08Z</dcterms:modified>
</cp:coreProperties>
</file>