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71" r:id="rId6"/>
    <p:sldId id="260" r:id="rId7"/>
    <p:sldId id="261" r:id="rId8"/>
    <p:sldId id="262" r:id="rId9"/>
    <p:sldId id="273" r:id="rId10"/>
    <p:sldId id="272" r:id="rId11"/>
    <p:sldId id="263" r:id="rId12"/>
    <p:sldId id="274" r:id="rId13"/>
    <p:sldId id="264" r:id="rId14"/>
    <p:sldId id="275" r:id="rId15"/>
    <p:sldId id="265" r:id="rId16"/>
    <p:sldId id="276" r:id="rId17"/>
    <p:sldId id="266" r:id="rId18"/>
    <p:sldId id="267" r:id="rId19"/>
    <p:sldId id="277" r:id="rId20"/>
    <p:sldId id="268" r:id="rId21"/>
    <p:sldId id="278" r:id="rId22"/>
    <p:sldId id="270" r:id="rId23"/>
    <p:sldId id="279" r:id="rId24"/>
    <p:sldId id="287" r:id="rId25"/>
    <p:sldId id="280" r:id="rId26"/>
    <p:sldId id="288" r:id="rId27"/>
    <p:sldId id="289" r:id="rId28"/>
    <p:sldId id="281" r:id="rId29"/>
    <p:sldId id="290" r:id="rId30"/>
    <p:sldId id="282" r:id="rId31"/>
    <p:sldId id="283" r:id="rId32"/>
    <p:sldId id="284" r:id="rId33"/>
    <p:sldId id="291" r:id="rId34"/>
  </p:sldIdLst>
  <p:sldSz cx="11430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90" y="-96"/>
      </p:cViewPr>
      <p:guideLst>
        <p:guide orient="horz" pos="2160"/>
        <p:guide pos="36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1A4239-F23C-4951-B44A-6419AF8F2D02}" type="datetimeFigureOut">
              <a:rPr lang="en-US" smtClean="0"/>
              <a:t>6/9/2023</a:t>
            </a:fld>
            <a:endParaRPr lang="en-US"/>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890B8F-0061-43CF-984C-1F5ABEA021A0}" type="slidenum">
              <a:rPr lang="en-US" smtClean="0"/>
              <a:t>‹#›</a:t>
            </a:fld>
            <a:endParaRPr lang="en-US"/>
          </a:p>
        </p:txBody>
      </p:sp>
    </p:spTree>
    <p:extLst>
      <p:ext uri="{BB962C8B-B14F-4D97-AF65-F5344CB8AC3E}">
        <p14:creationId xmlns:p14="http://schemas.microsoft.com/office/powerpoint/2010/main" val="121970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Tw Cen MT" pitchFamily="34" charset="0"/>
              </a:rPr>
              <a:t>Another constraint posed by external environments is the amount of uncertainty found in that environment, which can affect organizational outcomes. </a:t>
            </a:r>
            <a:endParaRPr lang="en-US" dirty="0"/>
          </a:p>
        </p:txBody>
      </p:sp>
      <p:sp>
        <p:nvSpPr>
          <p:cNvPr id="4" name="Slide Number Placeholder 3"/>
          <p:cNvSpPr>
            <a:spLocks noGrp="1"/>
          </p:cNvSpPr>
          <p:nvPr>
            <p:ph type="sldNum" sz="quarter" idx="10"/>
          </p:nvPr>
        </p:nvSpPr>
        <p:spPr/>
        <p:txBody>
          <a:bodyPr/>
          <a:lstStyle/>
          <a:p>
            <a:fld id="{9C890B8F-0061-43CF-984C-1F5ABEA021A0}" type="slidenum">
              <a:rPr lang="en-US" smtClean="0"/>
              <a:t>31</a:t>
            </a:fld>
            <a:endParaRPr lang="en-US"/>
          </a:p>
        </p:txBody>
      </p:sp>
    </p:spTree>
    <p:extLst>
      <p:ext uri="{BB962C8B-B14F-4D97-AF65-F5344CB8AC3E}">
        <p14:creationId xmlns:p14="http://schemas.microsoft.com/office/powerpoint/2010/main" val="2106421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2130426"/>
            <a:ext cx="97155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714500" y="3886200"/>
            <a:ext cx="8001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A3953B-72F6-45B4-9BBD-A91F126640AA}" type="datetime1">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C1EFF-A29F-4B7A-9488-B35984923F1E}" type="slidenum">
              <a:rPr lang="en-US" smtClean="0"/>
              <a:t>‹#›</a:t>
            </a:fld>
            <a:endParaRPr lang="en-US"/>
          </a:p>
        </p:txBody>
      </p:sp>
    </p:spTree>
    <p:extLst>
      <p:ext uri="{BB962C8B-B14F-4D97-AF65-F5344CB8AC3E}">
        <p14:creationId xmlns:p14="http://schemas.microsoft.com/office/powerpoint/2010/main" val="216351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F033DE-FE47-4064-BF4E-2690354AA4AA}" type="datetime1">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C1EFF-A29F-4B7A-9488-B35984923F1E}" type="slidenum">
              <a:rPr lang="en-US" smtClean="0"/>
              <a:t>‹#›</a:t>
            </a:fld>
            <a:endParaRPr lang="en-US"/>
          </a:p>
        </p:txBody>
      </p:sp>
    </p:spTree>
    <p:extLst>
      <p:ext uri="{BB962C8B-B14F-4D97-AF65-F5344CB8AC3E}">
        <p14:creationId xmlns:p14="http://schemas.microsoft.com/office/powerpoint/2010/main" val="25043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86750" y="274639"/>
            <a:ext cx="25717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1500" y="274639"/>
            <a:ext cx="75247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61B8FD-06F8-4A24-85A6-B25EF509B39F}" type="datetime1">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C1EFF-A29F-4B7A-9488-B35984923F1E}" type="slidenum">
              <a:rPr lang="en-US" smtClean="0"/>
              <a:t>‹#›</a:t>
            </a:fld>
            <a:endParaRPr lang="en-US"/>
          </a:p>
        </p:txBody>
      </p:sp>
    </p:spTree>
    <p:extLst>
      <p:ext uri="{BB962C8B-B14F-4D97-AF65-F5344CB8AC3E}">
        <p14:creationId xmlns:p14="http://schemas.microsoft.com/office/powerpoint/2010/main" val="1841591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15194B-DD09-4FAF-9157-5E74731C8489}" type="datetime1">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C1EFF-A29F-4B7A-9488-B35984923F1E}" type="slidenum">
              <a:rPr lang="en-US" smtClean="0"/>
              <a:t>‹#›</a:t>
            </a:fld>
            <a:endParaRPr lang="en-US"/>
          </a:p>
        </p:txBody>
      </p:sp>
    </p:spTree>
    <p:extLst>
      <p:ext uri="{BB962C8B-B14F-4D97-AF65-F5344CB8AC3E}">
        <p14:creationId xmlns:p14="http://schemas.microsoft.com/office/powerpoint/2010/main" val="2262636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2891" y="4406901"/>
            <a:ext cx="97155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02891" y="2906713"/>
            <a:ext cx="97155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373909-DD32-4856-9D8B-52CBD9A1C3B4}" type="datetime1">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C1EFF-A29F-4B7A-9488-B35984923F1E}" type="slidenum">
              <a:rPr lang="en-US" smtClean="0"/>
              <a:t>‹#›</a:t>
            </a:fld>
            <a:endParaRPr lang="en-US"/>
          </a:p>
        </p:txBody>
      </p:sp>
    </p:spTree>
    <p:extLst>
      <p:ext uri="{BB962C8B-B14F-4D97-AF65-F5344CB8AC3E}">
        <p14:creationId xmlns:p14="http://schemas.microsoft.com/office/powerpoint/2010/main" val="146695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600201"/>
            <a:ext cx="5048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10250" y="1600201"/>
            <a:ext cx="5048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F257E5-5EF3-438B-96F2-1EF99EB7AAAE}" type="datetime1">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C1EFF-A29F-4B7A-9488-B35984923F1E}" type="slidenum">
              <a:rPr lang="en-US" smtClean="0"/>
              <a:t>‹#›</a:t>
            </a:fld>
            <a:endParaRPr lang="en-US"/>
          </a:p>
        </p:txBody>
      </p:sp>
    </p:spTree>
    <p:extLst>
      <p:ext uri="{BB962C8B-B14F-4D97-AF65-F5344CB8AC3E}">
        <p14:creationId xmlns:p14="http://schemas.microsoft.com/office/powerpoint/2010/main" val="70292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71500" y="1535113"/>
            <a:ext cx="505023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71500" y="2174875"/>
            <a:ext cx="505023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806282" y="1535113"/>
            <a:ext cx="505221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282" y="2174875"/>
            <a:ext cx="505221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1B0A42-B115-429E-9095-6EBA52FA4C06}" type="datetime1">
              <a:rPr lang="en-US" smtClean="0"/>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C1EFF-A29F-4B7A-9488-B35984923F1E}" type="slidenum">
              <a:rPr lang="en-US" smtClean="0"/>
              <a:t>‹#›</a:t>
            </a:fld>
            <a:endParaRPr lang="en-US"/>
          </a:p>
        </p:txBody>
      </p:sp>
    </p:spTree>
    <p:extLst>
      <p:ext uri="{BB962C8B-B14F-4D97-AF65-F5344CB8AC3E}">
        <p14:creationId xmlns:p14="http://schemas.microsoft.com/office/powerpoint/2010/main" val="380042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F3F684-1034-46AA-BC50-0CC0A4EA28A1}" type="datetime1">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C1EFF-A29F-4B7A-9488-B35984923F1E}" type="slidenum">
              <a:rPr lang="en-US" smtClean="0"/>
              <a:t>‹#›</a:t>
            </a:fld>
            <a:endParaRPr lang="en-US"/>
          </a:p>
        </p:txBody>
      </p:sp>
    </p:spTree>
    <p:extLst>
      <p:ext uri="{BB962C8B-B14F-4D97-AF65-F5344CB8AC3E}">
        <p14:creationId xmlns:p14="http://schemas.microsoft.com/office/powerpoint/2010/main" val="370370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4C35-D6C8-4620-966A-9D0DCE685226}" type="datetime1">
              <a:rPr lang="en-US" smtClean="0"/>
              <a:t>6/9/2023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C1EFF-A29F-4B7A-9488-B35984923F1E}" type="slidenum">
              <a:rPr lang="en-US" smtClean="0"/>
              <a:t>‹#›</a:t>
            </a:fld>
            <a:endParaRPr lang="en-US"/>
          </a:p>
        </p:txBody>
      </p:sp>
    </p:spTree>
    <p:extLst>
      <p:ext uri="{BB962C8B-B14F-4D97-AF65-F5344CB8AC3E}">
        <p14:creationId xmlns:p14="http://schemas.microsoft.com/office/powerpoint/2010/main" val="238172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273050"/>
            <a:ext cx="376039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468812" y="273051"/>
            <a:ext cx="638968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1501" y="1435101"/>
            <a:ext cx="376039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7BAE2F-86CB-4D93-9A98-A6CBB2283B69}" type="datetime1">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C1EFF-A29F-4B7A-9488-B35984923F1E}" type="slidenum">
              <a:rPr lang="en-US" smtClean="0"/>
              <a:t>‹#›</a:t>
            </a:fld>
            <a:endParaRPr lang="en-US"/>
          </a:p>
        </p:txBody>
      </p:sp>
    </p:spTree>
    <p:extLst>
      <p:ext uri="{BB962C8B-B14F-4D97-AF65-F5344CB8AC3E}">
        <p14:creationId xmlns:p14="http://schemas.microsoft.com/office/powerpoint/2010/main" val="76220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0360" y="4800600"/>
            <a:ext cx="68580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240360" y="612775"/>
            <a:ext cx="6858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240360" y="5367338"/>
            <a:ext cx="6858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42DD89-3B3A-4F35-BF87-8BADD7641433}" type="datetime1">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C1EFF-A29F-4B7A-9488-B35984923F1E}" type="slidenum">
              <a:rPr lang="en-US" smtClean="0"/>
              <a:t>‹#›</a:t>
            </a:fld>
            <a:endParaRPr lang="en-US"/>
          </a:p>
        </p:txBody>
      </p:sp>
    </p:spTree>
    <p:extLst>
      <p:ext uri="{BB962C8B-B14F-4D97-AF65-F5344CB8AC3E}">
        <p14:creationId xmlns:p14="http://schemas.microsoft.com/office/powerpoint/2010/main" val="413947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274638"/>
            <a:ext cx="102870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71500" y="1600201"/>
            <a:ext cx="102870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71500" y="6356351"/>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82DBA-27FB-4DAA-8F2E-3115A383BF68}" type="datetime1">
              <a:rPr lang="en-US" smtClean="0"/>
              <a:t>6/9/2023</a:t>
            </a:fld>
            <a:endParaRPr lang="en-US"/>
          </a:p>
        </p:txBody>
      </p:sp>
      <p:sp>
        <p:nvSpPr>
          <p:cNvPr id="5" name="Footer Placeholder 4"/>
          <p:cNvSpPr>
            <a:spLocks noGrp="1"/>
          </p:cNvSpPr>
          <p:nvPr>
            <p:ph type="ftr" sz="quarter" idx="3"/>
          </p:nvPr>
        </p:nvSpPr>
        <p:spPr>
          <a:xfrm>
            <a:off x="3905250" y="6356351"/>
            <a:ext cx="36195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191500" y="6356351"/>
            <a:ext cx="2667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C1EFF-A29F-4B7A-9488-B35984923F1E}" type="slidenum">
              <a:rPr lang="en-US" smtClean="0"/>
              <a:t>‹#›</a:t>
            </a:fld>
            <a:endParaRPr lang="en-US"/>
          </a:p>
        </p:txBody>
      </p:sp>
    </p:spTree>
    <p:extLst>
      <p:ext uri="{BB962C8B-B14F-4D97-AF65-F5344CB8AC3E}">
        <p14:creationId xmlns:p14="http://schemas.microsoft.com/office/powerpoint/2010/main" val="344079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1</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7" name="Rectangle 6"/>
          <p:cNvSpPr/>
          <p:nvPr/>
        </p:nvSpPr>
        <p:spPr>
          <a:xfrm>
            <a:off x="2133600" y="1447800"/>
            <a:ext cx="7772400" cy="3277820"/>
          </a:xfrm>
          <a:prstGeom prst="rect">
            <a:avLst/>
          </a:prstGeom>
          <a:solidFill>
            <a:schemeClr val="accent4">
              <a:lumMod val="20000"/>
              <a:lumOff val="80000"/>
            </a:schemeClr>
          </a:solidFill>
        </p:spPr>
        <p:txBody>
          <a:bodyPr wrap="square">
            <a:spAutoFit/>
          </a:bodyPr>
          <a:lstStyle/>
          <a:p>
            <a:r>
              <a:rPr lang="en-US" sz="2300" b="1" dirty="0" smtClean="0">
                <a:latin typeface="Times New Roman" pitchFamily="18" charset="0"/>
                <a:cs typeface="Times New Roman" pitchFamily="18" charset="0"/>
              </a:rPr>
              <a:t>Contents</a:t>
            </a:r>
          </a:p>
          <a:p>
            <a:r>
              <a:rPr lang="en-US" sz="2300" dirty="0" smtClean="0">
                <a:latin typeface="Times New Roman" pitchFamily="18" charset="0"/>
                <a:cs typeface="Times New Roman" pitchFamily="18" charset="0"/>
              </a:rPr>
              <a:t> </a:t>
            </a:r>
          </a:p>
          <a:p>
            <a:pPr marL="342900" indent="-342900">
              <a:buFont typeface="Wingdings" pitchFamily="2" charset="2"/>
              <a:buChar char="ü"/>
            </a:pPr>
            <a:r>
              <a:rPr lang="en-US" sz="2300" dirty="0" smtClean="0">
                <a:latin typeface="Times New Roman" pitchFamily="18" charset="0"/>
                <a:cs typeface="Times New Roman" pitchFamily="18" charset="0"/>
              </a:rPr>
              <a:t>The </a:t>
            </a:r>
            <a:r>
              <a:rPr lang="en-US" sz="2300" dirty="0">
                <a:latin typeface="Times New Roman" pitchFamily="18" charset="0"/>
                <a:cs typeface="Times New Roman" pitchFamily="18" charset="0"/>
              </a:rPr>
              <a:t>manager: Omnipotent or symbolic? </a:t>
            </a:r>
            <a:endParaRPr lang="en-US" sz="2300" dirty="0" smtClean="0">
              <a:latin typeface="Times New Roman" pitchFamily="18" charset="0"/>
              <a:cs typeface="Times New Roman" pitchFamily="18" charset="0"/>
            </a:endParaRPr>
          </a:p>
          <a:p>
            <a:pPr marL="342900" indent="-342900">
              <a:buFont typeface="Wingdings" pitchFamily="2" charset="2"/>
              <a:buChar char="ü"/>
            </a:pPr>
            <a:r>
              <a:rPr lang="en-US" sz="2300" dirty="0" smtClean="0">
                <a:latin typeface="Times New Roman" pitchFamily="18" charset="0"/>
                <a:cs typeface="Times New Roman" pitchFamily="18" charset="0"/>
              </a:rPr>
              <a:t>The </a:t>
            </a:r>
            <a:r>
              <a:rPr lang="en-US" sz="2300" dirty="0">
                <a:latin typeface="Times New Roman" pitchFamily="18" charset="0"/>
                <a:cs typeface="Times New Roman" pitchFamily="18" charset="0"/>
              </a:rPr>
              <a:t>organization’s culture; </a:t>
            </a:r>
            <a:endParaRPr lang="en-US" sz="2300" dirty="0" smtClean="0">
              <a:latin typeface="Times New Roman" pitchFamily="18" charset="0"/>
              <a:cs typeface="Times New Roman" pitchFamily="18" charset="0"/>
            </a:endParaRPr>
          </a:p>
          <a:p>
            <a:pPr marL="342900" indent="-342900">
              <a:buFont typeface="Wingdings" pitchFamily="2" charset="2"/>
              <a:buChar char="ü"/>
            </a:pPr>
            <a:r>
              <a:rPr lang="en-US" sz="2300" dirty="0" smtClean="0">
                <a:latin typeface="Times New Roman" pitchFamily="18" charset="0"/>
                <a:cs typeface="Times New Roman" pitchFamily="18" charset="0"/>
              </a:rPr>
              <a:t>Environment</a:t>
            </a:r>
            <a:r>
              <a:rPr lang="en-US" sz="2300" dirty="0">
                <a:latin typeface="Times New Roman" pitchFamily="18" charset="0"/>
                <a:cs typeface="Times New Roman" pitchFamily="18" charset="0"/>
              </a:rPr>
              <a:t>: </a:t>
            </a:r>
            <a:endParaRPr lang="en-US" sz="2300" dirty="0" smtClean="0">
              <a:latin typeface="Times New Roman" pitchFamily="18" charset="0"/>
              <a:cs typeface="Times New Roman" pitchFamily="18" charset="0"/>
            </a:endParaRPr>
          </a:p>
          <a:p>
            <a:pPr marL="914400" indent="-457200">
              <a:buFont typeface="Wingdings" pitchFamily="2" charset="2"/>
              <a:buChar char="§"/>
            </a:pPr>
            <a:r>
              <a:rPr lang="en-US" sz="2300" dirty="0" smtClean="0">
                <a:latin typeface="Times New Roman" pitchFamily="18" charset="0"/>
                <a:cs typeface="Times New Roman" pitchFamily="18" charset="0"/>
              </a:rPr>
              <a:t>Defining environment</a:t>
            </a:r>
          </a:p>
          <a:p>
            <a:pPr marL="914400" indent="-457200">
              <a:buFont typeface="Wingdings" pitchFamily="2" charset="2"/>
              <a:buChar char="§"/>
            </a:pPr>
            <a:r>
              <a:rPr lang="en-US" sz="2300" dirty="0">
                <a:latin typeface="Times New Roman" pitchFamily="18" charset="0"/>
                <a:cs typeface="Times New Roman" pitchFamily="18" charset="0"/>
              </a:rPr>
              <a:t>S</a:t>
            </a:r>
            <a:r>
              <a:rPr lang="en-US" sz="2300" dirty="0" smtClean="0">
                <a:latin typeface="Times New Roman" pitchFamily="18" charset="0"/>
                <a:cs typeface="Times New Roman" pitchFamily="18" charset="0"/>
              </a:rPr>
              <a:t>pecific environment</a:t>
            </a:r>
          </a:p>
          <a:p>
            <a:pPr marL="914400" indent="-457200">
              <a:buFont typeface="Wingdings" pitchFamily="2" charset="2"/>
              <a:buChar char="§"/>
            </a:pPr>
            <a:r>
              <a:rPr lang="en-US" sz="2300" dirty="0">
                <a:latin typeface="Times New Roman" pitchFamily="18" charset="0"/>
                <a:cs typeface="Times New Roman" pitchFamily="18" charset="0"/>
              </a:rPr>
              <a:t>G</a:t>
            </a:r>
            <a:r>
              <a:rPr lang="en-US" sz="2300" dirty="0" smtClean="0">
                <a:latin typeface="Times New Roman" pitchFamily="18" charset="0"/>
                <a:cs typeface="Times New Roman" pitchFamily="18" charset="0"/>
              </a:rPr>
              <a:t>eneral environment and</a:t>
            </a:r>
          </a:p>
          <a:p>
            <a:pPr marL="914400" indent="-457200">
              <a:buFont typeface="Wingdings" pitchFamily="2" charset="2"/>
              <a:buChar char="§"/>
            </a:pPr>
            <a:r>
              <a:rPr lang="en-US" sz="2300" dirty="0" smtClean="0">
                <a:latin typeface="Times New Roman" pitchFamily="18" charset="0"/>
                <a:cs typeface="Times New Roman" pitchFamily="18" charset="0"/>
              </a:rPr>
              <a:t>Influence </a:t>
            </a:r>
            <a:r>
              <a:rPr lang="en-US" sz="2300" dirty="0">
                <a:latin typeface="Times New Roman" pitchFamily="18" charset="0"/>
                <a:cs typeface="Times New Roman" pitchFamily="18" charset="0"/>
              </a:rPr>
              <a:t>on management practice </a:t>
            </a:r>
          </a:p>
        </p:txBody>
      </p:sp>
    </p:spTree>
    <p:extLst>
      <p:ext uri="{BB962C8B-B14F-4D97-AF65-F5344CB8AC3E}">
        <p14:creationId xmlns:p14="http://schemas.microsoft.com/office/powerpoint/2010/main" val="2998306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10</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3" name="Rectangle 2"/>
          <p:cNvSpPr/>
          <p:nvPr/>
        </p:nvSpPr>
        <p:spPr>
          <a:xfrm>
            <a:off x="304800" y="685800"/>
            <a:ext cx="4688765" cy="446276"/>
          </a:xfrm>
          <a:prstGeom prst="rect">
            <a:avLst/>
          </a:prstGeom>
          <a:solidFill>
            <a:schemeClr val="bg2"/>
          </a:solidFill>
        </p:spPr>
        <p:txBody>
          <a:bodyPr wrap="none">
            <a:spAutoFit/>
          </a:bodyPr>
          <a:lstStyle/>
          <a:p>
            <a:r>
              <a:rPr lang="en-US" sz="2300" b="1" dirty="0">
                <a:latin typeface="Tw Cen MT" pitchFamily="34" charset="0"/>
              </a:rPr>
              <a:t>E</a:t>
            </a:r>
            <a:r>
              <a:rPr lang="en-US" sz="2300" b="1" dirty="0" smtClean="0">
                <a:latin typeface="Tw Cen MT" pitchFamily="34" charset="0"/>
              </a:rPr>
              <a:t>lements of organization culture </a:t>
            </a:r>
            <a:endParaRPr lang="en-US" sz="2300" b="1" dirty="0">
              <a:latin typeface="Tw Cen MT" pitchFamily="34" charset="0"/>
            </a:endParaRPr>
          </a:p>
        </p:txBody>
      </p:sp>
      <p:sp>
        <p:nvSpPr>
          <p:cNvPr id="7" name="Rectangle 6"/>
          <p:cNvSpPr/>
          <p:nvPr/>
        </p:nvSpPr>
        <p:spPr>
          <a:xfrm>
            <a:off x="491613" y="1295400"/>
            <a:ext cx="10404987" cy="3816429"/>
          </a:xfrm>
          <a:prstGeom prst="rect">
            <a:avLst/>
          </a:prstGeom>
        </p:spPr>
        <p:txBody>
          <a:bodyPr wrap="square">
            <a:spAutoFit/>
          </a:bodyPr>
          <a:lstStyle/>
          <a:p>
            <a:pPr>
              <a:spcBef>
                <a:spcPts val="600"/>
              </a:spcBef>
              <a:spcAft>
                <a:spcPts val="600"/>
              </a:spcAft>
            </a:pPr>
            <a:r>
              <a:rPr lang="en-US" sz="2300" dirty="0" smtClean="0">
                <a:latin typeface="Tw Cen MT" pitchFamily="34" charset="0"/>
              </a:rPr>
              <a:t>Invisible Elements </a:t>
            </a:r>
          </a:p>
          <a:p>
            <a:pPr marL="457200" indent="-457200">
              <a:spcBef>
                <a:spcPts val="600"/>
              </a:spcBef>
              <a:spcAft>
                <a:spcPts val="600"/>
              </a:spcAft>
              <a:buFont typeface="+mj-lt"/>
              <a:buAutoNum type="arabicPeriod"/>
            </a:pPr>
            <a:r>
              <a:rPr lang="en-US" sz="2300" dirty="0" smtClean="0">
                <a:latin typeface="Tw Cen MT" pitchFamily="34" charset="0"/>
              </a:rPr>
              <a:t>Values – What is important in the organization Major core values are Creativity, Humor, Integrity, Dedication, Mutual Respect, Kindness, contribution to society </a:t>
            </a:r>
          </a:p>
          <a:p>
            <a:pPr marL="457200" indent="-457200">
              <a:spcBef>
                <a:spcPts val="600"/>
              </a:spcBef>
              <a:spcAft>
                <a:spcPts val="600"/>
              </a:spcAft>
              <a:buFont typeface="+mj-lt"/>
              <a:buAutoNum type="arabicPeriod"/>
            </a:pPr>
            <a:r>
              <a:rPr lang="en-US" sz="2300" dirty="0" smtClean="0">
                <a:latin typeface="Tw Cen MT" pitchFamily="34" charset="0"/>
              </a:rPr>
              <a:t>Beliefs – Best ways to achieve certain goals such as increasing productivity &amp; job motivation </a:t>
            </a:r>
          </a:p>
          <a:p>
            <a:pPr marL="457200" indent="-457200">
              <a:spcBef>
                <a:spcPts val="600"/>
              </a:spcBef>
              <a:spcAft>
                <a:spcPts val="600"/>
              </a:spcAft>
              <a:buFont typeface="+mj-lt"/>
              <a:buAutoNum type="arabicPeriod"/>
            </a:pPr>
            <a:r>
              <a:rPr lang="en-US" sz="2300" dirty="0" smtClean="0">
                <a:latin typeface="Tw Cen MT" pitchFamily="34" charset="0"/>
              </a:rPr>
              <a:t>Norms – It reflects the typical &amp; accepted behaviors in an organization </a:t>
            </a:r>
          </a:p>
          <a:p>
            <a:pPr marL="342900" indent="-342900">
              <a:buFont typeface="Wingdings" pitchFamily="2" charset="2"/>
              <a:buChar char="ü"/>
            </a:pPr>
            <a:r>
              <a:rPr lang="en-US" sz="2300" dirty="0" smtClean="0">
                <a:latin typeface="Tw Cen MT" pitchFamily="34" charset="0"/>
              </a:rPr>
              <a:t>Quality of work environment </a:t>
            </a:r>
          </a:p>
          <a:p>
            <a:pPr marL="342900" indent="-342900">
              <a:buFont typeface="Wingdings" pitchFamily="2" charset="2"/>
              <a:buChar char="ü"/>
            </a:pPr>
            <a:r>
              <a:rPr lang="en-US" sz="2300" dirty="0" smtClean="0">
                <a:latin typeface="Tw Cen MT" pitchFamily="34" charset="0"/>
              </a:rPr>
              <a:t>People Communication </a:t>
            </a:r>
          </a:p>
          <a:p>
            <a:pPr marL="342900" indent="-342900">
              <a:buFont typeface="Wingdings" pitchFamily="2" charset="2"/>
              <a:buChar char="ü"/>
            </a:pPr>
            <a:r>
              <a:rPr lang="en-US" sz="2300" dirty="0" smtClean="0">
                <a:latin typeface="Tw Cen MT" pitchFamily="34" charset="0"/>
              </a:rPr>
              <a:t>Typical Leadership </a:t>
            </a:r>
            <a:endParaRPr lang="en-US" sz="2300" dirty="0">
              <a:latin typeface="Tw Cen MT" pitchFamily="34" charset="0"/>
            </a:endParaRPr>
          </a:p>
        </p:txBody>
      </p:sp>
    </p:spTree>
    <p:extLst>
      <p:ext uri="{BB962C8B-B14F-4D97-AF65-F5344CB8AC3E}">
        <p14:creationId xmlns:p14="http://schemas.microsoft.com/office/powerpoint/2010/main" val="2743341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11</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Rectangle 1"/>
          <p:cNvSpPr/>
          <p:nvPr/>
        </p:nvSpPr>
        <p:spPr>
          <a:xfrm>
            <a:off x="848328" y="890111"/>
            <a:ext cx="10124472" cy="5663089"/>
          </a:xfrm>
          <a:prstGeom prst="rect">
            <a:avLst/>
          </a:prstGeom>
        </p:spPr>
        <p:txBody>
          <a:bodyPr>
            <a:spAutoFit/>
          </a:bodyPr>
          <a:lstStyle/>
          <a:p>
            <a:pPr>
              <a:spcBef>
                <a:spcPts val="600"/>
              </a:spcBef>
              <a:spcAft>
                <a:spcPts val="600"/>
              </a:spcAft>
            </a:pPr>
            <a:r>
              <a:rPr lang="en-US" sz="2300" b="1" dirty="0" smtClean="0">
                <a:solidFill>
                  <a:srgbClr val="FF0000"/>
                </a:solidFill>
                <a:latin typeface="Tw Cen MT" pitchFamily="34" charset="0"/>
              </a:rPr>
              <a:t>Employees Learn Culture from:</a:t>
            </a:r>
          </a:p>
          <a:p>
            <a:pPr>
              <a:spcBef>
                <a:spcPts val="600"/>
              </a:spcBef>
              <a:spcAft>
                <a:spcPts val="600"/>
              </a:spcAft>
            </a:pPr>
            <a:r>
              <a:rPr lang="en-US" sz="2300" dirty="0" smtClean="0">
                <a:latin typeface="Tw Cen MT" pitchFamily="34" charset="0"/>
              </a:rPr>
              <a:t>• </a:t>
            </a:r>
            <a:r>
              <a:rPr lang="en-US" sz="2300" i="1" dirty="0" smtClean="0">
                <a:latin typeface="Tw Cen MT" pitchFamily="34" charset="0"/>
              </a:rPr>
              <a:t>Stories</a:t>
            </a:r>
          </a:p>
          <a:p>
            <a:pPr marL="693738" indent="-354013">
              <a:spcBef>
                <a:spcPts val="600"/>
              </a:spcBef>
              <a:spcAft>
                <a:spcPts val="600"/>
              </a:spcAft>
              <a:buFont typeface="Wingdings" pitchFamily="2" charset="2"/>
              <a:buChar char="ü"/>
            </a:pPr>
            <a:r>
              <a:rPr lang="en-US" sz="2300" dirty="0">
                <a:latin typeface="Tw Cen MT" pitchFamily="34" charset="0"/>
              </a:rPr>
              <a:t>Organizational “stories” typically contain a narrative of significant events or people including such things as the organization’s founders, rule breaking, reactions to past mistakes, and so forth. To help employees learn the culture, organizational stories anchor the present in the past, provide explanations and legitimacy for current practices, exemplify what is important to the organization, and provide compelling pictures of an organization’s </a:t>
            </a:r>
            <a:r>
              <a:rPr lang="en-US" sz="2300" dirty="0" smtClean="0">
                <a:latin typeface="Tw Cen MT" pitchFamily="34" charset="0"/>
              </a:rPr>
              <a:t>goals.</a:t>
            </a:r>
            <a:endParaRPr lang="en-US" sz="2300" dirty="0">
              <a:latin typeface="Tw Cen MT" pitchFamily="34" charset="0"/>
            </a:endParaRPr>
          </a:p>
          <a:p>
            <a:pPr marL="339725">
              <a:spcBef>
                <a:spcPts val="600"/>
              </a:spcBef>
              <a:spcAft>
                <a:spcPts val="600"/>
              </a:spcAft>
            </a:pPr>
            <a:r>
              <a:rPr lang="en-US" sz="2300" dirty="0" smtClean="0">
                <a:latin typeface="Tw Cen MT" pitchFamily="34" charset="0"/>
              </a:rPr>
              <a:t>• </a:t>
            </a:r>
            <a:r>
              <a:rPr lang="en-US" sz="2300" i="1" dirty="0" smtClean="0">
                <a:latin typeface="Tw Cen MT" pitchFamily="34" charset="0"/>
              </a:rPr>
              <a:t>Rituals </a:t>
            </a:r>
          </a:p>
          <a:p>
            <a:pPr marL="738188" indent="-398463">
              <a:spcBef>
                <a:spcPts val="600"/>
              </a:spcBef>
              <a:spcAft>
                <a:spcPts val="600"/>
              </a:spcAft>
              <a:buFont typeface="Wingdings" pitchFamily="2" charset="2"/>
              <a:buChar char="ü"/>
            </a:pPr>
            <a:r>
              <a:rPr lang="en-US" sz="2300" dirty="0">
                <a:latin typeface="Tw Cen MT" pitchFamily="34" charset="0"/>
              </a:rPr>
              <a:t>Corporate rituals are repetitive sequences of activities that express and reinforce the important values and goals of the organizations. ritual” plays a significant role in establishing desired levels of motivation and behavioral expectations, which is, after all, what management hopes an organization’s </a:t>
            </a:r>
            <a:r>
              <a:rPr lang="en-US" sz="2300" dirty="0" smtClean="0">
                <a:latin typeface="Tw Cen MT" pitchFamily="34" charset="0"/>
              </a:rPr>
              <a:t>culture does.</a:t>
            </a:r>
            <a:endParaRPr lang="en-US" sz="2300" dirty="0">
              <a:latin typeface="Tw Cen MT" pitchFamily="34" charset="0"/>
            </a:endParaRPr>
          </a:p>
        </p:txBody>
      </p:sp>
    </p:spTree>
    <p:extLst>
      <p:ext uri="{BB962C8B-B14F-4D97-AF65-F5344CB8AC3E}">
        <p14:creationId xmlns:p14="http://schemas.microsoft.com/office/powerpoint/2010/main" val="3931699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12</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Rectangle 1"/>
          <p:cNvSpPr/>
          <p:nvPr/>
        </p:nvSpPr>
        <p:spPr>
          <a:xfrm>
            <a:off x="848328" y="609600"/>
            <a:ext cx="10124472" cy="5816977"/>
          </a:xfrm>
          <a:prstGeom prst="rect">
            <a:avLst/>
          </a:prstGeom>
        </p:spPr>
        <p:txBody>
          <a:bodyPr>
            <a:spAutoFit/>
          </a:bodyPr>
          <a:lstStyle/>
          <a:p>
            <a:pPr marL="339725">
              <a:spcBef>
                <a:spcPts val="600"/>
              </a:spcBef>
              <a:spcAft>
                <a:spcPts val="600"/>
              </a:spcAft>
            </a:pPr>
            <a:r>
              <a:rPr lang="en-US" sz="2300" dirty="0" smtClean="0">
                <a:latin typeface="Tw Cen MT" pitchFamily="34" charset="0"/>
              </a:rPr>
              <a:t>•</a:t>
            </a:r>
            <a:r>
              <a:rPr lang="en-US" sz="2300" i="1" dirty="0" smtClean="0">
                <a:latin typeface="Tw Cen MT" pitchFamily="34" charset="0"/>
              </a:rPr>
              <a:t> Material Symbols</a:t>
            </a:r>
            <a:r>
              <a:rPr lang="en-US" sz="2300" dirty="0" smtClean="0">
                <a:latin typeface="Tw Cen MT" pitchFamily="34" charset="0"/>
              </a:rPr>
              <a:t> </a:t>
            </a:r>
          </a:p>
          <a:p>
            <a:pPr marL="738188" indent="-398463">
              <a:spcBef>
                <a:spcPts val="600"/>
              </a:spcBef>
              <a:spcAft>
                <a:spcPts val="600"/>
              </a:spcAft>
              <a:buFont typeface="Wingdings" pitchFamily="2" charset="2"/>
              <a:buChar char="ü"/>
            </a:pPr>
            <a:r>
              <a:rPr lang="en-US" sz="2300" dirty="0">
                <a:latin typeface="Tw Cen MT" pitchFamily="34" charset="0"/>
              </a:rPr>
              <a:t>Material symbols convey to employees who is important and the kinds of behavior (for example, risk taking, conservative, authoritarian, participative, individualistic, and so forth) that are expected and appropriate</a:t>
            </a:r>
            <a:r>
              <a:rPr lang="en-US" sz="2300" dirty="0" smtClean="0">
                <a:latin typeface="Tw Cen MT" pitchFamily="34" charset="0"/>
              </a:rPr>
              <a:t>.</a:t>
            </a:r>
          </a:p>
          <a:p>
            <a:pPr marL="339725">
              <a:spcBef>
                <a:spcPts val="600"/>
              </a:spcBef>
              <a:spcAft>
                <a:spcPts val="600"/>
              </a:spcAft>
            </a:pPr>
            <a:r>
              <a:rPr lang="en-US" sz="2300" dirty="0" smtClean="0">
                <a:latin typeface="Tw Cen MT" pitchFamily="34" charset="0"/>
              </a:rPr>
              <a:t>• </a:t>
            </a:r>
            <a:r>
              <a:rPr lang="en-US" sz="2300" i="1" dirty="0" smtClean="0">
                <a:latin typeface="Tw Cen MT" pitchFamily="34" charset="0"/>
              </a:rPr>
              <a:t>Language </a:t>
            </a:r>
          </a:p>
          <a:p>
            <a:pPr marL="693738" indent="-354013">
              <a:spcBef>
                <a:spcPts val="600"/>
              </a:spcBef>
              <a:spcAft>
                <a:spcPts val="600"/>
              </a:spcAft>
              <a:buFont typeface="Wingdings" pitchFamily="2" charset="2"/>
              <a:buChar char="ü"/>
            </a:pPr>
            <a:r>
              <a:rPr lang="en-US" sz="2300" dirty="0">
                <a:latin typeface="Tw Cen MT" pitchFamily="34" charset="0"/>
              </a:rPr>
              <a:t>Many organizations and units within organizations use language as a way to identify and unite members of a culture. By learning this language, members attest to their acceptance of the culture and their willingness to help preserve it</a:t>
            </a:r>
            <a:r>
              <a:rPr lang="en-US" sz="2300" dirty="0" smtClean="0">
                <a:latin typeface="Tw Cen MT" pitchFamily="34" charset="0"/>
              </a:rPr>
              <a:t>.</a:t>
            </a:r>
          </a:p>
          <a:p>
            <a:pPr marL="693738" indent="-354013">
              <a:spcBef>
                <a:spcPts val="600"/>
              </a:spcBef>
              <a:spcAft>
                <a:spcPts val="600"/>
              </a:spcAft>
              <a:buFont typeface="Wingdings" pitchFamily="2" charset="2"/>
              <a:buChar char="ü"/>
            </a:pPr>
            <a:r>
              <a:rPr lang="en-US" sz="2300" dirty="0" smtClean="0">
                <a:latin typeface="Tw Cen MT" pitchFamily="34" charset="0"/>
              </a:rPr>
              <a:t>Acronyms and jargon of terms, phrases, and word meanings specific to an organization </a:t>
            </a:r>
          </a:p>
          <a:p>
            <a:pPr marL="693738" indent="-354013">
              <a:spcBef>
                <a:spcPts val="600"/>
              </a:spcBef>
              <a:spcAft>
                <a:spcPts val="600"/>
              </a:spcAft>
              <a:buFont typeface="Wingdings" pitchFamily="2" charset="2"/>
              <a:buChar char="ü"/>
            </a:pPr>
            <a:r>
              <a:rPr lang="en-US" sz="2300" dirty="0">
                <a:latin typeface="Tw Cen MT" pitchFamily="34" charset="0"/>
              </a:rPr>
              <a:t>New </a:t>
            </a:r>
            <a:r>
              <a:rPr lang="en-US" sz="2300" dirty="0" smtClean="0">
                <a:latin typeface="Tw Cen MT" pitchFamily="34" charset="0"/>
              </a:rPr>
              <a:t>employees </a:t>
            </a:r>
            <a:r>
              <a:rPr lang="en-US" sz="2300" dirty="0">
                <a:latin typeface="Tw Cen MT" pitchFamily="34" charset="0"/>
              </a:rPr>
              <a:t>are frequently overwhelmed with acronyms and jargon that, after a short period of time, become a natural part of their language. Once learned, this language acts as a common denominator that bonds members.</a:t>
            </a:r>
          </a:p>
        </p:txBody>
      </p:sp>
    </p:spTree>
    <p:extLst>
      <p:ext uri="{BB962C8B-B14F-4D97-AF65-F5344CB8AC3E}">
        <p14:creationId xmlns:p14="http://schemas.microsoft.com/office/powerpoint/2010/main" val="3799723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13</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TextBox 1"/>
          <p:cNvSpPr txBox="1"/>
          <p:nvPr/>
        </p:nvSpPr>
        <p:spPr>
          <a:xfrm>
            <a:off x="304800" y="762000"/>
            <a:ext cx="10896600" cy="5432256"/>
          </a:xfrm>
          <a:prstGeom prst="rect">
            <a:avLst/>
          </a:prstGeom>
          <a:noFill/>
        </p:spPr>
        <p:txBody>
          <a:bodyPr wrap="square" rtlCol="0">
            <a:spAutoFit/>
          </a:bodyPr>
          <a:lstStyle/>
          <a:p>
            <a:pPr>
              <a:spcBef>
                <a:spcPts val="600"/>
              </a:spcBef>
              <a:spcAft>
                <a:spcPts val="600"/>
              </a:spcAft>
            </a:pPr>
            <a:r>
              <a:rPr lang="en-US" sz="2300" b="1" u="sng" dirty="0" smtClean="0">
                <a:solidFill>
                  <a:srgbClr val="FF0000"/>
                </a:solidFill>
                <a:latin typeface="Tw Cen MT" pitchFamily="34" charset="0"/>
              </a:rPr>
              <a:t>Culture </a:t>
            </a:r>
            <a:r>
              <a:rPr lang="en-US" sz="2300" b="1" u="sng" dirty="0">
                <a:solidFill>
                  <a:srgbClr val="FF0000"/>
                </a:solidFill>
                <a:latin typeface="Tw Cen MT" pitchFamily="34" charset="0"/>
              </a:rPr>
              <a:t>Affects Managers </a:t>
            </a:r>
            <a:endParaRPr lang="en-US" sz="2300" b="1" u="sng" dirty="0" smtClean="0">
              <a:solidFill>
                <a:srgbClr val="FF0000"/>
              </a:solidFill>
              <a:latin typeface="Tw Cen MT" pitchFamily="34" charset="0"/>
            </a:endParaRPr>
          </a:p>
          <a:p>
            <a:pPr>
              <a:spcBef>
                <a:spcPts val="600"/>
              </a:spcBef>
              <a:spcAft>
                <a:spcPts val="600"/>
              </a:spcAft>
            </a:pPr>
            <a:r>
              <a:rPr lang="en-US" sz="2300" dirty="0" smtClean="0">
                <a:latin typeface="Tw Cen MT" pitchFamily="34" charset="0"/>
              </a:rPr>
              <a:t>Company </a:t>
            </a:r>
            <a:r>
              <a:rPr lang="en-US" sz="2300" dirty="0">
                <a:latin typeface="Tw Cen MT" pitchFamily="34" charset="0"/>
              </a:rPr>
              <a:t>employees are handsomely rewarded if they meet profit and production </a:t>
            </a:r>
            <a:r>
              <a:rPr lang="en-US" sz="2300" dirty="0" smtClean="0">
                <a:latin typeface="Tw Cen MT" pitchFamily="34" charset="0"/>
              </a:rPr>
              <a:t>goals. Because </a:t>
            </a:r>
            <a:r>
              <a:rPr lang="en-US" sz="2300" dirty="0">
                <a:latin typeface="Tw Cen MT" pitchFamily="34" charset="0"/>
              </a:rPr>
              <a:t>an organization’s culture constrains what they can and cannot do and how they manage, it’s particularly relevant to managers. Such constraints are rarely explicit. They’re not written down. It’s unlikely they’ll even be spoken. But they’re there, and all managers quickly learn what to do and not do in their </a:t>
            </a:r>
            <a:r>
              <a:rPr lang="en-US" sz="2300" dirty="0" smtClean="0">
                <a:latin typeface="Tw Cen MT" pitchFamily="34" charset="0"/>
              </a:rPr>
              <a:t>organization</a:t>
            </a:r>
            <a:r>
              <a:rPr lang="en-US" sz="2300" dirty="0">
                <a:latin typeface="Tw Cen MT" pitchFamily="34" charset="0"/>
              </a:rPr>
              <a:t>. </a:t>
            </a:r>
            <a:endParaRPr lang="en-US" sz="2300" dirty="0" smtClean="0">
              <a:latin typeface="Tw Cen MT" pitchFamily="34" charset="0"/>
            </a:endParaRPr>
          </a:p>
          <a:p>
            <a:pPr>
              <a:spcBef>
                <a:spcPts val="600"/>
              </a:spcBef>
              <a:spcAft>
                <a:spcPts val="600"/>
              </a:spcAft>
            </a:pPr>
            <a:r>
              <a:rPr lang="en-US" sz="2300" dirty="0" smtClean="0">
                <a:latin typeface="Tw Cen MT" pitchFamily="34" charset="0"/>
              </a:rPr>
              <a:t>For </a:t>
            </a:r>
            <a:r>
              <a:rPr lang="en-US" sz="2300" dirty="0">
                <a:latin typeface="Tw Cen MT" pitchFamily="34" charset="0"/>
              </a:rPr>
              <a:t>instance, </a:t>
            </a:r>
            <a:r>
              <a:rPr lang="en-US" sz="2300" dirty="0" smtClean="0">
                <a:latin typeface="Tw Cen MT" pitchFamily="34" charset="0"/>
              </a:rPr>
              <a:t>the </a:t>
            </a:r>
            <a:r>
              <a:rPr lang="en-US" sz="2300" dirty="0">
                <a:latin typeface="Tw Cen MT" pitchFamily="34" charset="0"/>
              </a:rPr>
              <a:t>following values </a:t>
            </a:r>
            <a:r>
              <a:rPr lang="en-US" sz="2300" dirty="0" smtClean="0">
                <a:latin typeface="Tw Cen MT" pitchFamily="34" charset="0"/>
              </a:rPr>
              <a:t>are not written </a:t>
            </a:r>
            <a:r>
              <a:rPr lang="en-US" sz="2300" dirty="0">
                <a:latin typeface="Tw Cen MT" pitchFamily="34" charset="0"/>
              </a:rPr>
              <a:t>down, but each comes from a real organization: </a:t>
            </a:r>
            <a:endParaRPr lang="en-US" sz="2300" dirty="0" smtClean="0">
              <a:latin typeface="Tw Cen MT" pitchFamily="34" charset="0"/>
            </a:endParaRPr>
          </a:p>
          <a:p>
            <a:pPr marL="342900" indent="-342900">
              <a:buFont typeface="Wingdings" pitchFamily="2" charset="2"/>
              <a:buChar char="ü"/>
            </a:pPr>
            <a:r>
              <a:rPr lang="en-US" sz="2300" dirty="0" smtClean="0">
                <a:latin typeface="Tw Cen MT" pitchFamily="34" charset="0"/>
              </a:rPr>
              <a:t>Look </a:t>
            </a:r>
            <a:r>
              <a:rPr lang="en-US" sz="2300" dirty="0">
                <a:latin typeface="Tw Cen MT" pitchFamily="34" charset="0"/>
              </a:rPr>
              <a:t>busy even if you’re not.  </a:t>
            </a:r>
            <a:endParaRPr lang="en-US" sz="2300" dirty="0" smtClean="0">
              <a:latin typeface="Tw Cen MT" pitchFamily="34" charset="0"/>
            </a:endParaRPr>
          </a:p>
          <a:p>
            <a:pPr marL="342900" indent="-342900">
              <a:buFont typeface="Wingdings" pitchFamily="2" charset="2"/>
              <a:buChar char="ü"/>
            </a:pPr>
            <a:r>
              <a:rPr lang="en-US" sz="2300" dirty="0" smtClean="0">
                <a:latin typeface="Tw Cen MT" pitchFamily="34" charset="0"/>
              </a:rPr>
              <a:t>If </a:t>
            </a:r>
            <a:r>
              <a:rPr lang="en-US" sz="2300" dirty="0">
                <a:latin typeface="Tw Cen MT" pitchFamily="34" charset="0"/>
              </a:rPr>
              <a:t>you take risks and fail around here, you’ll pay dearly for it.  </a:t>
            </a:r>
            <a:endParaRPr lang="en-US" sz="2300" dirty="0" smtClean="0">
              <a:latin typeface="Tw Cen MT" pitchFamily="34" charset="0"/>
            </a:endParaRPr>
          </a:p>
          <a:p>
            <a:pPr marL="342900" indent="-342900">
              <a:buFont typeface="Wingdings" pitchFamily="2" charset="2"/>
              <a:buChar char="ü"/>
            </a:pPr>
            <a:r>
              <a:rPr lang="en-US" sz="2300" dirty="0" smtClean="0">
                <a:latin typeface="Tw Cen MT" pitchFamily="34" charset="0"/>
              </a:rPr>
              <a:t>Before </a:t>
            </a:r>
            <a:r>
              <a:rPr lang="en-US" sz="2300" dirty="0">
                <a:latin typeface="Tw Cen MT" pitchFamily="34" charset="0"/>
              </a:rPr>
              <a:t>you make a decision, run it by your boss so that he or she is never surprised.  We make our product only as good as the competition forces us to.  </a:t>
            </a:r>
            <a:endParaRPr lang="en-US" sz="2300" dirty="0" smtClean="0">
              <a:latin typeface="Tw Cen MT" pitchFamily="34" charset="0"/>
            </a:endParaRPr>
          </a:p>
          <a:p>
            <a:pPr marL="342900" indent="-342900">
              <a:buFont typeface="Wingdings" pitchFamily="2" charset="2"/>
              <a:buChar char="ü"/>
            </a:pPr>
            <a:r>
              <a:rPr lang="en-US" sz="2300" dirty="0" smtClean="0">
                <a:latin typeface="Tw Cen MT" pitchFamily="34" charset="0"/>
              </a:rPr>
              <a:t>What </a:t>
            </a:r>
            <a:r>
              <a:rPr lang="en-US" sz="2300" dirty="0">
                <a:latin typeface="Tw Cen MT" pitchFamily="34" charset="0"/>
              </a:rPr>
              <a:t>made us successful in the past will make us successful in the future.  </a:t>
            </a:r>
            <a:endParaRPr lang="en-US" sz="2300" dirty="0" smtClean="0">
              <a:latin typeface="Tw Cen MT" pitchFamily="34" charset="0"/>
            </a:endParaRPr>
          </a:p>
          <a:p>
            <a:pPr marL="342900" indent="-342900">
              <a:buFont typeface="Wingdings" pitchFamily="2" charset="2"/>
              <a:buChar char="ü"/>
            </a:pPr>
            <a:r>
              <a:rPr lang="en-US" sz="2300" dirty="0" smtClean="0">
                <a:latin typeface="Tw Cen MT" pitchFamily="34" charset="0"/>
              </a:rPr>
              <a:t>If </a:t>
            </a:r>
            <a:r>
              <a:rPr lang="en-US" sz="2300" dirty="0">
                <a:latin typeface="Tw Cen MT" pitchFamily="34" charset="0"/>
              </a:rPr>
              <a:t>you want to get to the top here, you have to be a team </a:t>
            </a:r>
            <a:r>
              <a:rPr lang="en-US" sz="2300" dirty="0" smtClean="0">
                <a:latin typeface="Tw Cen MT" pitchFamily="34" charset="0"/>
              </a:rPr>
              <a:t>player</a:t>
            </a:r>
          </a:p>
        </p:txBody>
      </p:sp>
    </p:spTree>
    <p:extLst>
      <p:ext uri="{BB962C8B-B14F-4D97-AF65-F5344CB8AC3E}">
        <p14:creationId xmlns:p14="http://schemas.microsoft.com/office/powerpoint/2010/main" val="3607730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14</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TextBox 1"/>
          <p:cNvSpPr txBox="1"/>
          <p:nvPr/>
        </p:nvSpPr>
        <p:spPr>
          <a:xfrm>
            <a:off x="457200" y="1395948"/>
            <a:ext cx="10668000" cy="3785652"/>
          </a:xfrm>
          <a:prstGeom prst="rect">
            <a:avLst/>
          </a:prstGeom>
          <a:noFill/>
        </p:spPr>
        <p:txBody>
          <a:bodyPr wrap="square" rtlCol="0">
            <a:spAutoFit/>
          </a:bodyPr>
          <a:lstStyle/>
          <a:p>
            <a:pPr>
              <a:spcBef>
                <a:spcPts val="600"/>
              </a:spcBef>
              <a:spcAft>
                <a:spcPts val="600"/>
              </a:spcAft>
            </a:pPr>
            <a:r>
              <a:rPr lang="en-US" sz="2300" dirty="0" smtClean="0">
                <a:latin typeface="Tw Cen MT" pitchFamily="34" charset="0"/>
              </a:rPr>
              <a:t>The </a:t>
            </a:r>
            <a:r>
              <a:rPr lang="en-US" sz="2300" dirty="0">
                <a:latin typeface="Tw Cen MT" pitchFamily="34" charset="0"/>
              </a:rPr>
              <a:t>link between values such as these and managerial behavior is fairly </a:t>
            </a:r>
            <a:r>
              <a:rPr lang="en-US" sz="2300" dirty="0" smtClean="0">
                <a:latin typeface="Tw Cen MT" pitchFamily="34" charset="0"/>
              </a:rPr>
              <a:t>straight forward</a:t>
            </a:r>
            <a:r>
              <a:rPr lang="en-US" sz="2300" dirty="0">
                <a:latin typeface="Tw Cen MT" pitchFamily="34" charset="0"/>
              </a:rPr>
              <a:t>. Take, for example, a so-called </a:t>
            </a:r>
            <a:r>
              <a:rPr lang="en-US" sz="2300" b="1" dirty="0">
                <a:solidFill>
                  <a:srgbClr val="FF0000"/>
                </a:solidFill>
                <a:latin typeface="Tw Cen MT" pitchFamily="34" charset="0"/>
              </a:rPr>
              <a:t>“ready-aim-fire”</a:t>
            </a:r>
            <a:r>
              <a:rPr lang="en-US" sz="2300" dirty="0">
                <a:latin typeface="Tw Cen MT" pitchFamily="34" charset="0"/>
              </a:rPr>
              <a:t> culture. In such an </a:t>
            </a:r>
            <a:r>
              <a:rPr lang="en-US" sz="2300" dirty="0" smtClean="0">
                <a:latin typeface="Tw Cen MT" pitchFamily="34" charset="0"/>
              </a:rPr>
              <a:t>organization</a:t>
            </a:r>
            <a:r>
              <a:rPr lang="en-US" sz="2300" dirty="0">
                <a:latin typeface="Tw Cen MT" pitchFamily="34" charset="0"/>
              </a:rPr>
              <a:t>, managers will study and analyze proposed projects endlessly before committing to them. </a:t>
            </a:r>
            <a:endParaRPr lang="en-US" sz="2300" dirty="0" smtClean="0">
              <a:latin typeface="Tw Cen MT" pitchFamily="34" charset="0"/>
            </a:endParaRPr>
          </a:p>
          <a:p>
            <a:pPr>
              <a:spcBef>
                <a:spcPts val="600"/>
              </a:spcBef>
              <a:spcAft>
                <a:spcPts val="600"/>
              </a:spcAft>
            </a:pPr>
            <a:r>
              <a:rPr lang="en-US" sz="2300" dirty="0" smtClean="0">
                <a:latin typeface="Tw Cen MT" pitchFamily="34" charset="0"/>
              </a:rPr>
              <a:t>However</a:t>
            </a:r>
            <a:r>
              <a:rPr lang="en-US" sz="2300" dirty="0">
                <a:latin typeface="Tw Cen MT" pitchFamily="34" charset="0"/>
              </a:rPr>
              <a:t>, in a </a:t>
            </a:r>
            <a:r>
              <a:rPr lang="en-US" sz="2300" dirty="0">
                <a:solidFill>
                  <a:srgbClr val="FF0000"/>
                </a:solidFill>
                <a:latin typeface="Tw Cen MT" pitchFamily="34" charset="0"/>
              </a:rPr>
              <a:t>“ready-fire-aim”</a:t>
            </a:r>
            <a:r>
              <a:rPr lang="en-US" sz="2300" dirty="0">
                <a:latin typeface="Tw Cen MT" pitchFamily="34" charset="0"/>
              </a:rPr>
              <a:t> culture, managers take action and then </a:t>
            </a:r>
            <a:r>
              <a:rPr lang="en-US" sz="2300" dirty="0" smtClean="0">
                <a:latin typeface="Tw Cen MT" pitchFamily="34" charset="0"/>
              </a:rPr>
              <a:t>analyze </a:t>
            </a:r>
            <a:r>
              <a:rPr lang="en-US" sz="2300" dirty="0">
                <a:latin typeface="Tw Cen MT" pitchFamily="34" charset="0"/>
              </a:rPr>
              <a:t>what has been done. </a:t>
            </a:r>
            <a:r>
              <a:rPr lang="en-US" sz="2300" dirty="0" smtClean="0">
                <a:latin typeface="Tw Cen MT" pitchFamily="34" charset="0"/>
              </a:rPr>
              <a:t>An </a:t>
            </a:r>
            <a:r>
              <a:rPr lang="en-US" sz="2300" dirty="0">
                <a:latin typeface="Tw Cen MT" pitchFamily="34" charset="0"/>
              </a:rPr>
              <a:t>organization’s culture supports the belief that </a:t>
            </a:r>
            <a:r>
              <a:rPr lang="en-US" sz="2300" dirty="0" smtClean="0">
                <a:latin typeface="Tw Cen MT" pitchFamily="34" charset="0"/>
              </a:rPr>
              <a:t>prof its </a:t>
            </a:r>
            <a:r>
              <a:rPr lang="en-US" sz="2300" dirty="0">
                <a:latin typeface="Tw Cen MT" pitchFamily="34" charset="0"/>
              </a:rPr>
              <a:t>can be increased by cost cutting and that the company’s best interests are served by achieving slow but steady increases in quarterly earnings. Managers are unlikely to pursue programs that are innovative, risky, long term, or expansionary. In an </a:t>
            </a:r>
            <a:r>
              <a:rPr lang="en-US" sz="2300" dirty="0" smtClean="0">
                <a:latin typeface="Tw Cen MT" pitchFamily="34" charset="0"/>
              </a:rPr>
              <a:t>organization </a:t>
            </a:r>
            <a:r>
              <a:rPr lang="en-US" sz="2300" dirty="0">
                <a:latin typeface="Tw Cen MT" pitchFamily="34" charset="0"/>
              </a:rPr>
              <a:t>whose culture conveys a basic distrust of employees, managers are more likely to use an authoritarian leadership style than a democratic one. </a:t>
            </a:r>
            <a:endParaRPr lang="en-US" sz="2300" b="1" u="sng" dirty="0" smtClean="0">
              <a:solidFill>
                <a:srgbClr val="FF0000"/>
              </a:solidFill>
              <a:latin typeface="Tw Cen MT" pitchFamily="34" charset="0"/>
            </a:endParaRPr>
          </a:p>
        </p:txBody>
      </p:sp>
    </p:spTree>
    <p:extLst>
      <p:ext uri="{BB962C8B-B14F-4D97-AF65-F5344CB8AC3E}">
        <p14:creationId xmlns:p14="http://schemas.microsoft.com/office/powerpoint/2010/main" val="3404463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15</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Rectangle 1"/>
          <p:cNvSpPr/>
          <p:nvPr/>
        </p:nvSpPr>
        <p:spPr>
          <a:xfrm>
            <a:off x="1142639" y="1442859"/>
            <a:ext cx="9797487" cy="3662541"/>
          </a:xfrm>
          <a:prstGeom prst="rect">
            <a:avLst/>
          </a:prstGeom>
        </p:spPr>
        <p:txBody>
          <a:bodyPr wrap="square">
            <a:spAutoFit/>
          </a:bodyPr>
          <a:lstStyle/>
          <a:p>
            <a:pPr>
              <a:spcBef>
                <a:spcPts val="600"/>
              </a:spcBef>
              <a:spcAft>
                <a:spcPts val="600"/>
              </a:spcAft>
            </a:pPr>
            <a:r>
              <a:rPr lang="en-US" sz="2300" b="1" u="sng" dirty="0" smtClean="0">
                <a:solidFill>
                  <a:srgbClr val="FF0000"/>
                </a:solidFill>
                <a:latin typeface="Tw Cen MT" pitchFamily="34" charset="0"/>
              </a:rPr>
              <a:t>Managerial </a:t>
            </a:r>
            <a:r>
              <a:rPr lang="en-US" sz="2300" b="1" u="sng" dirty="0">
                <a:solidFill>
                  <a:srgbClr val="FF0000"/>
                </a:solidFill>
                <a:latin typeface="Tw Cen MT" pitchFamily="34" charset="0"/>
              </a:rPr>
              <a:t>Decisions Affected by Culture</a:t>
            </a:r>
          </a:p>
          <a:p>
            <a:pPr marL="342900" indent="-342900">
              <a:spcBef>
                <a:spcPts val="600"/>
              </a:spcBef>
              <a:spcAft>
                <a:spcPts val="600"/>
              </a:spcAft>
              <a:buAutoNum type="arabicPeriod"/>
            </a:pPr>
            <a:r>
              <a:rPr lang="en-US" sz="2300" b="1" dirty="0" smtClean="0">
                <a:latin typeface="Tw Cen MT" pitchFamily="34" charset="0"/>
              </a:rPr>
              <a:t>Panning</a:t>
            </a:r>
            <a:r>
              <a:rPr lang="en-US" sz="2300" dirty="0" smtClean="0">
                <a:latin typeface="Tw Cen MT" pitchFamily="34" charset="0"/>
              </a:rPr>
              <a:t> </a:t>
            </a:r>
          </a:p>
          <a:p>
            <a:pPr marL="285750" indent="-285750">
              <a:buFont typeface="Wingdings" pitchFamily="2" charset="2"/>
              <a:buChar char="ü"/>
            </a:pPr>
            <a:r>
              <a:rPr lang="en-US" sz="2300" dirty="0" smtClean="0">
                <a:latin typeface="Tw Cen MT" pitchFamily="34" charset="0"/>
              </a:rPr>
              <a:t>The </a:t>
            </a:r>
            <a:r>
              <a:rPr lang="en-US" sz="2300" dirty="0">
                <a:latin typeface="Tw Cen MT" pitchFamily="34" charset="0"/>
              </a:rPr>
              <a:t>degree of risk that plans should contain </a:t>
            </a:r>
            <a:endParaRPr lang="en-US" sz="2300" dirty="0" smtClean="0">
              <a:latin typeface="Tw Cen MT" pitchFamily="34" charset="0"/>
            </a:endParaRPr>
          </a:p>
          <a:p>
            <a:pPr marL="285750" indent="-285750">
              <a:buFont typeface="Wingdings" pitchFamily="2" charset="2"/>
              <a:buChar char="ü"/>
            </a:pPr>
            <a:r>
              <a:rPr lang="en-US" sz="2300" dirty="0" smtClean="0">
                <a:latin typeface="Tw Cen MT" pitchFamily="34" charset="0"/>
              </a:rPr>
              <a:t>Whether </a:t>
            </a:r>
            <a:r>
              <a:rPr lang="en-US" sz="2300" dirty="0">
                <a:latin typeface="Tw Cen MT" pitchFamily="34" charset="0"/>
              </a:rPr>
              <a:t>plans should be developed by individuals or teams </a:t>
            </a:r>
            <a:endParaRPr lang="en-US" sz="2300" dirty="0" smtClean="0">
              <a:latin typeface="Tw Cen MT" pitchFamily="34" charset="0"/>
            </a:endParaRPr>
          </a:p>
          <a:p>
            <a:pPr marL="285750" indent="-285750">
              <a:buFont typeface="Wingdings" pitchFamily="2" charset="2"/>
              <a:buChar char="ü"/>
            </a:pPr>
            <a:r>
              <a:rPr lang="en-US" sz="2300" dirty="0" smtClean="0">
                <a:latin typeface="Tw Cen MT" pitchFamily="34" charset="0"/>
              </a:rPr>
              <a:t>The </a:t>
            </a:r>
            <a:r>
              <a:rPr lang="en-US" sz="2300" dirty="0">
                <a:latin typeface="Tw Cen MT" pitchFamily="34" charset="0"/>
              </a:rPr>
              <a:t>degree of environmental scanning in which management will engage </a:t>
            </a:r>
            <a:endParaRPr lang="en-US" sz="2300" dirty="0" smtClean="0">
              <a:latin typeface="Tw Cen MT" pitchFamily="34" charset="0"/>
            </a:endParaRPr>
          </a:p>
          <a:p>
            <a:pPr>
              <a:spcBef>
                <a:spcPts val="600"/>
              </a:spcBef>
              <a:spcAft>
                <a:spcPts val="600"/>
              </a:spcAft>
            </a:pPr>
            <a:r>
              <a:rPr lang="en-US" sz="2300" b="1" dirty="0" smtClean="0">
                <a:latin typeface="Tw Cen MT" pitchFamily="34" charset="0"/>
              </a:rPr>
              <a:t>2. Organizing </a:t>
            </a:r>
          </a:p>
          <a:p>
            <a:pPr marL="285750" indent="-285750">
              <a:buFont typeface="Wingdings" pitchFamily="2" charset="2"/>
              <a:buChar char="ü"/>
            </a:pPr>
            <a:r>
              <a:rPr lang="en-US" sz="2300" dirty="0" smtClean="0">
                <a:latin typeface="Tw Cen MT" pitchFamily="34" charset="0"/>
              </a:rPr>
              <a:t>How </a:t>
            </a:r>
            <a:r>
              <a:rPr lang="en-US" sz="2300" dirty="0">
                <a:latin typeface="Tw Cen MT" pitchFamily="34" charset="0"/>
              </a:rPr>
              <a:t>much autonomy should be designed into employees’ jobs </a:t>
            </a:r>
            <a:endParaRPr lang="en-US" sz="2300" dirty="0" smtClean="0">
              <a:latin typeface="Tw Cen MT" pitchFamily="34" charset="0"/>
            </a:endParaRPr>
          </a:p>
          <a:p>
            <a:pPr marL="285750" indent="-285750">
              <a:buFont typeface="Wingdings" pitchFamily="2" charset="2"/>
              <a:buChar char="ü"/>
            </a:pPr>
            <a:r>
              <a:rPr lang="en-US" sz="2300" dirty="0" smtClean="0">
                <a:latin typeface="Tw Cen MT" pitchFamily="34" charset="0"/>
              </a:rPr>
              <a:t> </a:t>
            </a:r>
            <a:r>
              <a:rPr lang="en-US" sz="2300" dirty="0">
                <a:latin typeface="Tw Cen MT" pitchFamily="34" charset="0"/>
              </a:rPr>
              <a:t>Whether tasks should be done by individuals or in teams </a:t>
            </a:r>
            <a:endParaRPr lang="en-US" sz="2300" dirty="0" smtClean="0">
              <a:latin typeface="Tw Cen MT" pitchFamily="34" charset="0"/>
            </a:endParaRPr>
          </a:p>
          <a:p>
            <a:pPr marL="285750" indent="-285750">
              <a:buFont typeface="Wingdings" pitchFamily="2" charset="2"/>
              <a:buChar char="ü"/>
            </a:pPr>
            <a:r>
              <a:rPr lang="en-US" sz="2300" dirty="0" smtClean="0">
                <a:latin typeface="Tw Cen MT" pitchFamily="34" charset="0"/>
              </a:rPr>
              <a:t>The </a:t>
            </a:r>
            <a:r>
              <a:rPr lang="en-US" sz="2300" dirty="0">
                <a:latin typeface="Tw Cen MT" pitchFamily="34" charset="0"/>
              </a:rPr>
              <a:t>degree to which department managers interact with each other </a:t>
            </a:r>
            <a:endParaRPr lang="en-US" sz="2300" dirty="0" smtClean="0">
              <a:latin typeface="Tw Cen MT" pitchFamily="34" charset="0"/>
            </a:endParaRPr>
          </a:p>
        </p:txBody>
      </p:sp>
    </p:spTree>
    <p:extLst>
      <p:ext uri="{BB962C8B-B14F-4D97-AF65-F5344CB8AC3E}">
        <p14:creationId xmlns:p14="http://schemas.microsoft.com/office/powerpoint/2010/main" val="4162784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16</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Rectangle 1"/>
          <p:cNvSpPr/>
          <p:nvPr/>
        </p:nvSpPr>
        <p:spPr>
          <a:xfrm>
            <a:off x="1113143" y="1228903"/>
            <a:ext cx="9797487" cy="4016484"/>
          </a:xfrm>
          <a:prstGeom prst="rect">
            <a:avLst/>
          </a:prstGeom>
        </p:spPr>
        <p:txBody>
          <a:bodyPr wrap="square">
            <a:spAutoFit/>
          </a:bodyPr>
          <a:lstStyle/>
          <a:p>
            <a:pPr>
              <a:spcBef>
                <a:spcPts val="600"/>
              </a:spcBef>
              <a:spcAft>
                <a:spcPts val="600"/>
              </a:spcAft>
            </a:pPr>
            <a:r>
              <a:rPr lang="en-US" sz="2300" b="1" dirty="0" smtClean="0">
                <a:latin typeface="Tw Cen MT" pitchFamily="34" charset="0"/>
              </a:rPr>
              <a:t>3. Leading </a:t>
            </a:r>
          </a:p>
          <a:p>
            <a:pPr marL="285750" indent="-285750">
              <a:buFont typeface="Wingdings" pitchFamily="2" charset="2"/>
              <a:buChar char="ü"/>
            </a:pPr>
            <a:r>
              <a:rPr lang="en-US" sz="2300" dirty="0" smtClean="0">
                <a:latin typeface="Tw Cen MT" pitchFamily="34" charset="0"/>
              </a:rPr>
              <a:t>The </a:t>
            </a:r>
            <a:r>
              <a:rPr lang="en-US" sz="2300" dirty="0">
                <a:latin typeface="Tw Cen MT" pitchFamily="34" charset="0"/>
              </a:rPr>
              <a:t>degree to which managers are concerned with increasing employee job satisfaction </a:t>
            </a:r>
            <a:endParaRPr lang="en-US" sz="2300" dirty="0" smtClean="0">
              <a:latin typeface="Tw Cen MT" pitchFamily="34" charset="0"/>
            </a:endParaRPr>
          </a:p>
          <a:p>
            <a:pPr marL="285750" indent="-285750">
              <a:buFont typeface="Wingdings" pitchFamily="2" charset="2"/>
              <a:buChar char="ü"/>
            </a:pPr>
            <a:r>
              <a:rPr lang="en-US" sz="2300" dirty="0" smtClean="0">
                <a:latin typeface="Tw Cen MT" pitchFamily="34" charset="0"/>
              </a:rPr>
              <a:t>What </a:t>
            </a:r>
            <a:r>
              <a:rPr lang="en-US" sz="2300" dirty="0">
                <a:latin typeface="Tw Cen MT" pitchFamily="34" charset="0"/>
              </a:rPr>
              <a:t>leadership styles are appropriate </a:t>
            </a:r>
            <a:endParaRPr lang="en-US" sz="2300" dirty="0" smtClean="0">
              <a:latin typeface="Tw Cen MT" pitchFamily="34" charset="0"/>
            </a:endParaRPr>
          </a:p>
          <a:p>
            <a:pPr marL="285750" indent="-285750">
              <a:buFont typeface="Wingdings" pitchFamily="2" charset="2"/>
              <a:buChar char="ü"/>
            </a:pPr>
            <a:r>
              <a:rPr lang="en-US" sz="2300" dirty="0" smtClean="0">
                <a:latin typeface="Tw Cen MT" pitchFamily="34" charset="0"/>
              </a:rPr>
              <a:t>Whether </a:t>
            </a:r>
            <a:r>
              <a:rPr lang="en-US" sz="2300" dirty="0">
                <a:latin typeface="Tw Cen MT" pitchFamily="34" charset="0"/>
              </a:rPr>
              <a:t>all disagreements—even constructive ones—should be eliminated </a:t>
            </a:r>
            <a:endParaRPr lang="en-US" sz="2300" dirty="0" smtClean="0">
              <a:latin typeface="Tw Cen MT" pitchFamily="34" charset="0"/>
            </a:endParaRPr>
          </a:p>
          <a:p>
            <a:pPr>
              <a:spcBef>
                <a:spcPts val="1200"/>
              </a:spcBef>
              <a:spcAft>
                <a:spcPts val="1200"/>
              </a:spcAft>
            </a:pPr>
            <a:r>
              <a:rPr lang="en-US" sz="2300" b="1" dirty="0">
                <a:latin typeface="Tw Cen MT" pitchFamily="34" charset="0"/>
              </a:rPr>
              <a:t>4</a:t>
            </a:r>
            <a:r>
              <a:rPr lang="en-US" sz="2300" b="1" dirty="0" smtClean="0">
                <a:latin typeface="Tw Cen MT" pitchFamily="34" charset="0"/>
              </a:rPr>
              <a:t>. Controlling </a:t>
            </a:r>
          </a:p>
          <a:p>
            <a:pPr marL="285750" indent="-285750">
              <a:buFont typeface="Wingdings" pitchFamily="2" charset="2"/>
              <a:buChar char="ü"/>
            </a:pPr>
            <a:r>
              <a:rPr lang="en-US" sz="2300" dirty="0" smtClean="0">
                <a:latin typeface="Tw Cen MT" pitchFamily="34" charset="0"/>
              </a:rPr>
              <a:t>Whether </a:t>
            </a:r>
            <a:r>
              <a:rPr lang="en-US" sz="2300" dirty="0">
                <a:latin typeface="Tw Cen MT" pitchFamily="34" charset="0"/>
              </a:rPr>
              <a:t>to impose external controls or to allow employees to control their own actions </a:t>
            </a:r>
            <a:endParaRPr lang="en-US" sz="2300" dirty="0" smtClean="0">
              <a:latin typeface="Tw Cen MT" pitchFamily="34" charset="0"/>
            </a:endParaRPr>
          </a:p>
          <a:p>
            <a:pPr marL="285750" indent="-285750">
              <a:buFont typeface="Wingdings" pitchFamily="2" charset="2"/>
              <a:buChar char="ü"/>
            </a:pPr>
            <a:r>
              <a:rPr lang="en-US" sz="2300" dirty="0" smtClean="0">
                <a:latin typeface="Tw Cen MT" pitchFamily="34" charset="0"/>
              </a:rPr>
              <a:t>What </a:t>
            </a:r>
            <a:r>
              <a:rPr lang="en-US" sz="2300" dirty="0">
                <a:latin typeface="Tw Cen MT" pitchFamily="34" charset="0"/>
              </a:rPr>
              <a:t>criteria should be emphasized in employee performance evaluations </a:t>
            </a:r>
            <a:endParaRPr lang="en-US" sz="2300" dirty="0" smtClean="0">
              <a:latin typeface="Tw Cen MT" pitchFamily="34" charset="0"/>
            </a:endParaRPr>
          </a:p>
          <a:p>
            <a:pPr marL="285750" indent="-285750">
              <a:buFont typeface="Wingdings" pitchFamily="2" charset="2"/>
              <a:buChar char="ü"/>
            </a:pPr>
            <a:r>
              <a:rPr lang="en-US" sz="2300" dirty="0" smtClean="0">
                <a:latin typeface="Tw Cen MT" pitchFamily="34" charset="0"/>
              </a:rPr>
              <a:t>What </a:t>
            </a:r>
            <a:r>
              <a:rPr lang="en-US" sz="2300" dirty="0">
                <a:latin typeface="Tw Cen MT" pitchFamily="34" charset="0"/>
              </a:rPr>
              <a:t>repercussions will occur from exceeding one’s </a:t>
            </a:r>
            <a:r>
              <a:rPr lang="en-US" sz="2300" dirty="0" smtClean="0">
                <a:latin typeface="Tw Cen MT" pitchFamily="34" charset="0"/>
              </a:rPr>
              <a:t>budget.</a:t>
            </a:r>
            <a:endParaRPr lang="en-US" sz="2300" dirty="0">
              <a:latin typeface="Tw Cen MT" pitchFamily="34" charset="0"/>
            </a:endParaRPr>
          </a:p>
        </p:txBody>
      </p:sp>
    </p:spTree>
    <p:extLst>
      <p:ext uri="{BB962C8B-B14F-4D97-AF65-F5344CB8AC3E}">
        <p14:creationId xmlns:p14="http://schemas.microsoft.com/office/powerpoint/2010/main" val="1912155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17</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TextBox 1"/>
          <p:cNvSpPr txBox="1"/>
          <p:nvPr/>
        </p:nvSpPr>
        <p:spPr>
          <a:xfrm>
            <a:off x="457200" y="685800"/>
            <a:ext cx="5047796" cy="451703"/>
          </a:xfrm>
          <a:prstGeom prst="rect">
            <a:avLst/>
          </a:prstGeom>
          <a:solidFill>
            <a:schemeClr val="accent1">
              <a:lumMod val="20000"/>
              <a:lumOff val="80000"/>
            </a:schemeClr>
          </a:solidFill>
        </p:spPr>
        <p:txBody>
          <a:bodyPr wrap="square" rtlCol="0">
            <a:spAutoFit/>
          </a:bodyPr>
          <a:lstStyle/>
          <a:p>
            <a:r>
              <a:rPr lang="en-US" sz="2300" b="1" dirty="0" smtClean="0">
                <a:solidFill>
                  <a:srgbClr val="FF0000"/>
                </a:solidFill>
                <a:latin typeface="Tw Cen MT" pitchFamily="34" charset="0"/>
              </a:rPr>
              <a:t>Current issues in Organizational culture</a:t>
            </a:r>
            <a:endParaRPr lang="en-US" sz="2300" b="1" dirty="0">
              <a:solidFill>
                <a:srgbClr val="FF0000"/>
              </a:solidFill>
              <a:latin typeface="Tw Cen MT" pitchFamily="34" charset="0"/>
            </a:endParaRPr>
          </a:p>
        </p:txBody>
      </p:sp>
      <p:sp>
        <p:nvSpPr>
          <p:cNvPr id="3" name="Rectangle 2"/>
          <p:cNvSpPr/>
          <p:nvPr/>
        </p:nvSpPr>
        <p:spPr>
          <a:xfrm>
            <a:off x="652764" y="1371600"/>
            <a:ext cx="10124472" cy="2092881"/>
          </a:xfrm>
          <a:prstGeom prst="rect">
            <a:avLst/>
          </a:prstGeom>
        </p:spPr>
        <p:txBody>
          <a:bodyPr>
            <a:spAutoFit/>
          </a:bodyPr>
          <a:lstStyle/>
          <a:p>
            <a:pPr>
              <a:spcBef>
                <a:spcPts val="600"/>
              </a:spcBef>
              <a:spcAft>
                <a:spcPts val="600"/>
              </a:spcAft>
            </a:pPr>
            <a:r>
              <a:rPr lang="en-US" sz="2300" dirty="0" smtClean="0">
                <a:latin typeface="Tw Cen MT" pitchFamily="34" charset="0"/>
              </a:rPr>
              <a:t>Their </a:t>
            </a:r>
            <a:r>
              <a:rPr lang="en-US" sz="2300" dirty="0">
                <a:latin typeface="Tw Cen MT" pitchFamily="34" charset="0"/>
              </a:rPr>
              <a:t>organizational cultures have played a crucial role. </a:t>
            </a:r>
            <a:endParaRPr lang="en-US" sz="2300" dirty="0" smtClean="0">
              <a:latin typeface="Tw Cen MT" pitchFamily="34" charset="0"/>
            </a:endParaRPr>
          </a:p>
          <a:p>
            <a:pPr>
              <a:spcBef>
                <a:spcPts val="600"/>
              </a:spcBef>
              <a:spcAft>
                <a:spcPts val="600"/>
              </a:spcAft>
            </a:pPr>
            <a:r>
              <a:rPr lang="en-US" sz="2300" dirty="0" smtClean="0">
                <a:latin typeface="Tw Cen MT" pitchFamily="34" charset="0"/>
              </a:rPr>
              <a:t>Three </a:t>
            </a:r>
            <a:r>
              <a:rPr lang="en-US" sz="2300" dirty="0">
                <a:latin typeface="Tw Cen MT" pitchFamily="34" charset="0"/>
              </a:rPr>
              <a:t>current cultural issues: </a:t>
            </a:r>
            <a:endParaRPr lang="en-US" sz="2300" dirty="0" smtClean="0">
              <a:latin typeface="Tw Cen MT" pitchFamily="34" charset="0"/>
            </a:endParaRPr>
          </a:p>
          <a:p>
            <a:pPr marL="457200" indent="-457200">
              <a:buFont typeface="+mj-lt"/>
              <a:buAutoNum type="arabicPeriod"/>
            </a:pPr>
            <a:r>
              <a:rPr lang="en-US" sz="2300" dirty="0" smtClean="0">
                <a:latin typeface="Tw Cen MT" pitchFamily="34" charset="0"/>
              </a:rPr>
              <a:t>creating </a:t>
            </a:r>
            <a:r>
              <a:rPr lang="en-US" sz="2300" dirty="0">
                <a:latin typeface="Tw Cen MT" pitchFamily="34" charset="0"/>
              </a:rPr>
              <a:t>an innovative culture, </a:t>
            </a:r>
            <a:endParaRPr lang="en-US" sz="2300" dirty="0" smtClean="0">
              <a:latin typeface="Tw Cen MT" pitchFamily="34" charset="0"/>
            </a:endParaRPr>
          </a:p>
          <a:p>
            <a:pPr marL="457200" indent="-457200">
              <a:buFont typeface="+mj-lt"/>
              <a:buAutoNum type="arabicPeriod"/>
            </a:pPr>
            <a:r>
              <a:rPr lang="en-US" sz="2300" dirty="0" smtClean="0">
                <a:latin typeface="Tw Cen MT" pitchFamily="34" charset="0"/>
              </a:rPr>
              <a:t>creating </a:t>
            </a:r>
            <a:r>
              <a:rPr lang="en-US" sz="2300" dirty="0">
                <a:latin typeface="Tw Cen MT" pitchFamily="34" charset="0"/>
              </a:rPr>
              <a:t>a </a:t>
            </a:r>
            <a:r>
              <a:rPr lang="en-US" sz="2300" dirty="0" smtClean="0">
                <a:latin typeface="Tw Cen MT" pitchFamily="34" charset="0"/>
              </a:rPr>
              <a:t>customer responsive </a:t>
            </a:r>
            <a:r>
              <a:rPr lang="en-US" sz="2300" dirty="0">
                <a:latin typeface="Tw Cen MT" pitchFamily="34" charset="0"/>
              </a:rPr>
              <a:t>culture, and </a:t>
            </a:r>
            <a:endParaRPr lang="en-US" sz="2300" dirty="0" smtClean="0">
              <a:latin typeface="Tw Cen MT" pitchFamily="34" charset="0"/>
            </a:endParaRPr>
          </a:p>
          <a:p>
            <a:pPr marL="457200" indent="-457200">
              <a:buFont typeface="+mj-lt"/>
              <a:buAutoNum type="arabicPeriod"/>
            </a:pPr>
            <a:r>
              <a:rPr lang="en-US" sz="2300" dirty="0" smtClean="0">
                <a:latin typeface="Tw Cen MT" pitchFamily="34" charset="0"/>
              </a:rPr>
              <a:t>nurturing </a:t>
            </a:r>
            <a:r>
              <a:rPr lang="en-US" sz="2300" dirty="0">
                <a:latin typeface="Tw Cen MT" pitchFamily="34" charset="0"/>
              </a:rPr>
              <a:t>workplace spirituality</a:t>
            </a:r>
          </a:p>
        </p:txBody>
      </p:sp>
    </p:spTree>
    <p:extLst>
      <p:ext uri="{BB962C8B-B14F-4D97-AF65-F5344CB8AC3E}">
        <p14:creationId xmlns:p14="http://schemas.microsoft.com/office/powerpoint/2010/main" val="2560048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18</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TextBox 1"/>
          <p:cNvSpPr txBox="1"/>
          <p:nvPr/>
        </p:nvSpPr>
        <p:spPr>
          <a:xfrm>
            <a:off x="381000" y="1870264"/>
            <a:ext cx="10591800" cy="2015936"/>
          </a:xfrm>
          <a:prstGeom prst="rect">
            <a:avLst/>
          </a:prstGeom>
          <a:noFill/>
        </p:spPr>
        <p:txBody>
          <a:bodyPr wrap="square" rtlCol="0">
            <a:spAutoFit/>
          </a:bodyPr>
          <a:lstStyle/>
          <a:p>
            <a:pPr>
              <a:spcBef>
                <a:spcPts val="600"/>
              </a:spcBef>
              <a:spcAft>
                <a:spcPts val="600"/>
              </a:spcAft>
            </a:pPr>
            <a:r>
              <a:rPr lang="en-US" sz="2300" b="1" u="sng" dirty="0">
                <a:solidFill>
                  <a:srgbClr val="FF0000"/>
                </a:solidFill>
                <a:latin typeface="Tw Cen MT" pitchFamily="34" charset="0"/>
              </a:rPr>
              <a:t>Creating an Innovative Culture </a:t>
            </a:r>
            <a:endParaRPr lang="en-US" sz="2300" b="1" u="sng" dirty="0" smtClean="0">
              <a:solidFill>
                <a:srgbClr val="FF0000"/>
              </a:solidFill>
              <a:latin typeface="Tw Cen MT" pitchFamily="34" charset="0"/>
            </a:endParaRPr>
          </a:p>
          <a:p>
            <a:pPr>
              <a:spcBef>
                <a:spcPts val="600"/>
              </a:spcBef>
              <a:spcAft>
                <a:spcPts val="600"/>
              </a:spcAft>
            </a:pPr>
            <a:r>
              <a:rPr lang="en-US" sz="2300" dirty="0" smtClean="0">
                <a:latin typeface="Tw Cen MT" pitchFamily="34" charset="0"/>
              </a:rPr>
              <a:t>As </a:t>
            </a:r>
            <a:r>
              <a:rPr lang="en-US" sz="2300" dirty="0">
                <a:latin typeface="Tw Cen MT" pitchFamily="34" charset="0"/>
              </a:rPr>
              <a:t>a product design firm, it takes the ideas that corporations bring it and turns those ideas into reality. </a:t>
            </a:r>
            <a:r>
              <a:rPr lang="en-US" sz="2300" dirty="0" smtClean="0">
                <a:latin typeface="Tw Cen MT" pitchFamily="34" charset="0"/>
              </a:rPr>
              <a:t>It’s </a:t>
            </a:r>
            <a:r>
              <a:rPr lang="en-US" sz="2300" dirty="0">
                <a:latin typeface="Tw Cen MT" pitchFamily="34" charset="0"/>
              </a:rPr>
              <a:t>critical </a:t>
            </a:r>
            <a:r>
              <a:rPr lang="en-US" sz="2300" dirty="0" smtClean="0">
                <a:latin typeface="Tw Cen MT" pitchFamily="34" charset="0"/>
              </a:rPr>
              <a:t>that culture </a:t>
            </a:r>
            <a:r>
              <a:rPr lang="en-US" sz="2300" dirty="0">
                <a:latin typeface="Tw Cen MT" pitchFamily="34" charset="0"/>
              </a:rPr>
              <a:t>support creativity and </a:t>
            </a:r>
            <a:r>
              <a:rPr lang="en-US" sz="2300" dirty="0" smtClean="0">
                <a:latin typeface="Tw Cen MT" pitchFamily="34" charset="0"/>
              </a:rPr>
              <a:t>innovation. The </a:t>
            </a:r>
            <a:r>
              <a:rPr lang="en-US" sz="2300" dirty="0">
                <a:latin typeface="Tw Cen MT" pitchFamily="34" charset="0"/>
              </a:rPr>
              <a:t>fact is that any successful organization needs a culture that supports innovation. </a:t>
            </a:r>
            <a:r>
              <a:rPr lang="en-US" sz="2300" dirty="0" smtClean="0">
                <a:latin typeface="Tw Cen MT" pitchFamily="34" charset="0"/>
              </a:rPr>
              <a:t>Senior </a:t>
            </a:r>
            <a:r>
              <a:rPr lang="en-US" sz="2300" dirty="0">
                <a:latin typeface="Tw Cen MT" pitchFamily="34" charset="0"/>
              </a:rPr>
              <a:t>executives, </a:t>
            </a:r>
            <a:r>
              <a:rPr lang="en-US" sz="2300" dirty="0" smtClean="0">
                <a:latin typeface="Tw Cen MT" pitchFamily="34" charset="0"/>
              </a:rPr>
              <a:t>believe innovation for companies is </a:t>
            </a:r>
            <a:r>
              <a:rPr lang="en-US" sz="2300" dirty="0">
                <a:latin typeface="Tw Cen MT" pitchFamily="34" charset="0"/>
              </a:rPr>
              <a:t>a supportive corporate </a:t>
            </a:r>
            <a:r>
              <a:rPr lang="en-US" sz="2300" dirty="0" smtClean="0">
                <a:latin typeface="Tw Cen MT" pitchFamily="34" charset="0"/>
              </a:rPr>
              <a:t>culture. </a:t>
            </a:r>
          </a:p>
        </p:txBody>
      </p:sp>
    </p:spTree>
    <p:extLst>
      <p:ext uri="{BB962C8B-B14F-4D97-AF65-F5344CB8AC3E}">
        <p14:creationId xmlns:p14="http://schemas.microsoft.com/office/powerpoint/2010/main" val="3353398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19</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TextBox 1"/>
          <p:cNvSpPr txBox="1"/>
          <p:nvPr/>
        </p:nvSpPr>
        <p:spPr>
          <a:xfrm>
            <a:off x="228600" y="609600"/>
            <a:ext cx="10591800" cy="6124754"/>
          </a:xfrm>
          <a:prstGeom prst="rect">
            <a:avLst/>
          </a:prstGeom>
          <a:noFill/>
        </p:spPr>
        <p:txBody>
          <a:bodyPr wrap="square" rtlCol="0">
            <a:spAutoFit/>
          </a:bodyPr>
          <a:lstStyle/>
          <a:p>
            <a:pPr>
              <a:spcBef>
                <a:spcPts val="600"/>
              </a:spcBef>
              <a:spcAft>
                <a:spcPts val="600"/>
              </a:spcAft>
            </a:pPr>
            <a:r>
              <a:rPr lang="en-US" sz="2300" dirty="0" smtClean="0">
                <a:solidFill>
                  <a:srgbClr val="FF0000"/>
                </a:solidFill>
                <a:latin typeface="Tw Cen MT" pitchFamily="34" charset="0"/>
              </a:rPr>
              <a:t>An </a:t>
            </a:r>
            <a:r>
              <a:rPr lang="en-US" sz="2300" dirty="0">
                <a:solidFill>
                  <a:srgbClr val="FF0000"/>
                </a:solidFill>
                <a:latin typeface="Tw Cen MT" pitchFamily="34" charset="0"/>
              </a:rPr>
              <a:t>innovative culture </a:t>
            </a:r>
            <a:r>
              <a:rPr lang="en-US" sz="2300" dirty="0" smtClean="0">
                <a:solidFill>
                  <a:srgbClr val="FF0000"/>
                </a:solidFill>
                <a:latin typeface="Tw Cen MT" pitchFamily="34" charset="0"/>
              </a:rPr>
              <a:t>characterized </a:t>
            </a:r>
            <a:r>
              <a:rPr lang="en-US" sz="2300" dirty="0">
                <a:solidFill>
                  <a:srgbClr val="FF0000"/>
                </a:solidFill>
                <a:latin typeface="Tw Cen MT" pitchFamily="34" charset="0"/>
              </a:rPr>
              <a:t>by the following:  </a:t>
            </a:r>
            <a:endParaRPr lang="en-US" sz="2300" dirty="0" smtClean="0">
              <a:solidFill>
                <a:srgbClr val="FF0000"/>
              </a:solidFill>
              <a:latin typeface="Tw Cen MT" pitchFamily="34" charset="0"/>
            </a:endParaRPr>
          </a:p>
          <a:p>
            <a:pPr>
              <a:spcBef>
                <a:spcPts val="600"/>
              </a:spcBef>
              <a:spcAft>
                <a:spcPts val="600"/>
              </a:spcAft>
            </a:pPr>
            <a:r>
              <a:rPr lang="en-US" sz="2300" i="1" dirty="0" smtClean="0">
                <a:latin typeface="Tw Cen MT" pitchFamily="34" charset="0"/>
              </a:rPr>
              <a:t>Challenge </a:t>
            </a:r>
            <a:r>
              <a:rPr lang="en-US" sz="2300" i="1" dirty="0">
                <a:latin typeface="Tw Cen MT" pitchFamily="34" charset="0"/>
              </a:rPr>
              <a:t>and involvement</a:t>
            </a:r>
            <a:r>
              <a:rPr lang="en-US" sz="2300" dirty="0">
                <a:latin typeface="Tw Cen MT" pitchFamily="34" charset="0"/>
              </a:rPr>
              <a:t> – Are employees involved in, motivated by, and </a:t>
            </a:r>
            <a:r>
              <a:rPr lang="en-US" sz="2300" dirty="0" smtClean="0">
                <a:latin typeface="Tw Cen MT" pitchFamily="34" charset="0"/>
              </a:rPr>
              <a:t>committed </a:t>
            </a:r>
            <a:r>
              <a:rPr lang="en-US" sz="2300" dirty="0">
                <a:latin typeface="Tw Cen MT" pitchFamily="34" charset="0"/>
              </a:rPr>
              <a:t>to long-term goals and success of the </a:t>
            </a:r>
            <a:r>
              <a:rPr lang="en-US" sz="2300" dirty="0" smtClean="0">
                <a:latin typeface="Tw Cen MT" pitchFamily="34" charset="0"/>
              </a:rPr>
              <a:t>organization </a:t>
            </a:r>
          </a:p>
          <a:p>
            <a:pPr>
              <a:spcBef>
                <a:spcPts val="600"/>
              </a:spcBef>
              <a:spcAft>
                <a:spcPts val="600"/>
              </a:spcAft>
            </a:pPr>
            <a:r>
              <a:rPr lang="en-US" sz="2300" i="1" dirty="0" smtClean="0">
                <a:latin typeface="Tw Cen MT" pitchFamily="34" charset="0"/>
              </a:rPr>
              <a:t>Freedom </a:t>
            </a:r>
            <a:r>
              <a:rPr lang="en-US" sz="2300" dirty="0">
                <a:latin typeface="Tw Cen MT" pitchFamily="34" charset="0"/>
              </a:rPr>
              <a:t>– Can employees independently define their work, exercise discretion, and take initiative in their day-to-day </a:t>
            </a:r>
            <a:r>
              <a:rPr lang="en-US" sz="2300" dirty="0" smtClean="0">
                <a:latin typeface="Tw Cen MT" pitchFamily="34" charset="0"/>
              </a:rPr>
              <a:t>activities </a:t>
            </a:r>
          </a:p>
          <a:p>
            <a:pPr>
              <a:spcBef>
                <a:spcPts val="600"/>
              </a:spcBef>
              <a:spcAft>
                <a:spcPts val="600"/>
              </a:spcAft>
            </a:pPr>
            <a:r>
              <a:rPr lang="en-US" sz="2300" i="1" dirty="0" smtClean="0">
                <a:latin typeface="Tw Cen MT" pitchFamily="34" charset="0"/>
              </a:rPr>
              <a:t>Trust </a:t>
            </a:r>
            <a:r>
              <a:rPr lang="en-US" sz="2300" i="1" dirty="0">
                <a:latin typeface="Tw Cen MT" pitchFamily="34" charset="0"/>
              </a:rPr>
              <a:t>and openness</a:t>
            </a:r>
            <a:r>
              <a:rPr lang="en-US" sz="2300" dirty="0">
                <a:latin typeface="Tw Cen MT" pitchFamily="34" charset="0"/>
              </a:rPr>
              <a:t> – Are employees supportive and respectful to each </a:t>
            </a:r>
            <a:r>
              <a:rPr lang="en-US" sz="2300" dirty="0" smtClean="0">
                <a:latin typeface="Tw Cen MT" pitchFamily="34" charset="0"/>
              </a:rPr>
              <a:t>other</a:t>
            </a:r>
          </a:p>
          <a:p>
            <a:pPr>
              <a:spcBef>
                <a:spcPts val="600"/>
              </a:spcBef>
              <a:spcAft>
                <a:spcPts val="600"/>
              </a:spcAft>
            </a:pPr>
            <a:r>
              <a:rPr lang="en-US" sz="2300" i="1" dirty="0" smtClean="0">
                <a:latin typeface="Tw Cen MT" pitchFamily="34" charset="0"/>
              </a:rPr>
              <a:t>Idea </a:t>
            </a:r>
            <a:r>
              <a:rPr lang="en-US" sz="2300" i="1" dirty="0">
                <a:latin typeface="Tw Cen MT" pitchFamily="34" charset="0"/>
              </a:rPr>
              <a:t>time</a:t>
            </a:r>
            <a:r>
              <a:rPr lang="en-US" sz="2300" dirty="0">
                <a:latin typeface="Tw Cen MT" pitchFamily="34" charset="0"/>
              </a:rPr>
              <a:t> – Do individuals have time to elaborate on new ideas before taking action?  Playfulness/humor – Is the workplace spontaneous and </a:t>
            </a:r>
            <a:r>
              <a:rPr lang="en-US" sz="2300" dirty="0" smtClean="0">
                <a:latin typeface="Tw Cen MT" pitchFamily="34" charset="0"/>
              </a:rPr>
              <a:t>fun</a:t>
            </a:r>
          </a:p>
          <a:p>
            <a:pPr>
              <a:spcBef>
                <a:spcPts val="600"/>
              </a:spcBef>
              <a:spcAft>
                <a:spcPts val="600"/>
              </a:spcAft>
            </a:pPr>
            <a:r>
              <a:rPr lang="en-US" sz="2300" i="1" dirty="0" smtClean="0">
                <a:latin typeface="Tw Cen MT" pitchFamily="34" charset="0"/>
              </a:rPr>
              <a:t>Conflict </a:t>
            </a:r>
            <a:r>
              <a:rPr lang="en-US" sz="2300" i="1" dirty="0">
                <a:latin typeface="Tw Cen MT" pitchFamily="34" charset="0"/>
              </a:rPr>
              <a:t>resolution</a:t>
            </a:r>
            <a:r>
              <a:rPr lang="en-US" sz="2300" dirty="0">
                <a:latin typeface="Tw Cen MT" pitchFamily="34" charset="0"/>
              </a:rPr>
              <a:t> – Do individuals make decisions and resolve issues based on the good of the organization versus personal </a:t>
            </a:r>
            <a:r>
              <a:rPr lang="en-US" sz="2300" dirty="0" smtClean="0">
                <a:latin typeface="Tw Cen MT" pitchFamily="34" charset="0"/>
              </a:rPr>
              <a:t>interest</a:t>
            </a:r>
          </a:p>
          <a:p>
            <a:pPr>
              <a:spcBef>
                <a:spcPts val="600"/>
              </a:spcBef>
              <a:spcAft>
                <a:spcPts val="600"/>
              </a:spcAft>
            </a:pPr>
            <a:r>
              <a:rPr lang="en-US" sz="2300" i="1" dirty="0" smtClean="0">
                <a:latin typeface="Tw Cen MT" pitchFamily="34" charset="0"/>
              </a:rPr>
              <a:t>Debates</a:t>
            </a:r>
            <a:r>
              <a:rPr lang="en-US" sz="2300" dirty="0" smtClean="0">
                <a:latin typeface="Tw Cen MT" pitchFamily="34" charset="0"/>
              </a:rPr>
              <a:t> </a:t>
            </a:r>
            <a:r>
              <a:rPr lang="en-US" sz="2300" dirty="0">
                <a:latin typeface="Tw Cen MT" pitchFamily="34" charset="0"/>
              </a:rPr>
              <a:t>– Are employees allowed to express opinions and put forth ideas for </a:t>
            </a:r>
            <a:r>
              <a:rPr lang="en-US" sz="2300" dirty="0" smtClean="0">
                <a:latin typeface="Tw Cen MT" pitchFamily="34" charset="0"/>
              </a:rPr>
              <a:t>consideration </a:t>
            </a:r>
            <a:r>
              <a:rPr lang="en-US" sz="2300" dirty="0">
                <a:latin typeface="Tw Cen MT" pitchFamily="34" charset="0"/>
              </a:rPr>
              <a:t>and </a:t>
            </a:r>
            <a:r>
              <a:rPr lang="en-US" sz="2300" dirty="0" smtClean="0">
                <a:latin typeface="Tw Cen MT" pitchFamily="34" charset="0"/>
              </a:rPr>
              <a:t>review</a:t>
            </a:r>
          </a:p>
          <a:p>
            <a:pPr>
              <a:spcBef>
                <a:spcPts val="600"/>
              </a:spcBef>
              <a:spcAft>
                <a:spcPts val="600"/>
              </a:spcAft>
            </a:pPr>
            <a:r>
              <a:rPr lang="en-US" sz="2300" i="1" dirty="0" smtClean="0">
                <a:latin typeface="Tw Cen MT" pitchFamily="34" charset="0"/>
              </a:rPr>
              <a:t>Risk-taking </a:t>
            </a:r>
            <a:r>
              <a:rPr lang="en-US" sz="2300" dirty="0">
                <a:latin typeface="Tw Cen MT" pitchFamily="34" charset="0"/>
              </a:rPr>
              <a:t>– Do managers tolerate uncertainty and ambiguity, and are employees rewarded for taking risks</a:t>
            </a:r>
          </a:p>
        </p:txBody>
      </p:sp>
    </p:spTree>
    <p:extLst>
      <p:ext uri="{BB962C8B-B14F-4D97-AF65-F5344CB8AC3E}">
        <p14:creationId xmlns:p14="http://schemas.microsoft.com/office/powerpoint/2010/main" val="515183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2</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TextBox 1"/>
          <p:cNvSpPr txBox="1"/>
          <p:nvPr/>
        </p:nvSpPr>
        <p:spPr>
          <a:xfrm>
            <a:off x="228600" y="838200"/>
            <a:ext cx="10820400" cy="4047262"/>
          </a:xfrm>
          <a:prstGeom prst="rect">
            <a:avLst/>
          </a:prstGeom>
          <a:noFill/>
        </p:spPr>
        <p:txBody>
          <a:bodyPr wrap="square" rtlCol="0">
            <a:spAutoFit/>
          </a:bodyPr>
          <a:lstStyle/>
          <a:p>
            <a:pPr>
              <a:spcAft>
                <a:spcPts val="1800"/>
              </a:spcAft>
            </a:pPr>
            <a:r>
              <a:rPr lang="en-US" sz="2300" b="1" u="sng" dirty="0" smtClean="0">
                <a:solidFill>
                  <a:srgbClr val="FF0000"/>
                </a:solidFill>
                <a:latin typeface="Tw Cen MT" pitchFamily="34" charset="0"/>
              </a:rPr>
              <a:t>Omnipotent </a:t>
            </a:r>
            <a:r>
              <a:rPr lang="en-US" sz="2300" b="1" u="sng" dirty="0">
                <a:solidFill>
                  <a:srgbClr val="FF0000"/>
                </a:solidFill>
                <a:latin typeface="Tw Cen MT" pitchFamily="34" charset="0"/>
              </a:rPr>
              <a:t>View of </a:t>
            </a:r>
            <a:r>
              <a:rPr lang="en-US" sz="2300" b="1" u="sng" dirty="0" smtClean="0">
                <a:solidFill>
                  <a:srgbClr val="FF0000"/>
                </a:solidFill>
                <a:latin typeface="Tw Cen MT" pitchFamily="34" charset="0"/>
              </a:rPr>
              <a:t>Management</a:t>
            </a:r>
            <a:endParaRPr lang="en-US" sz="2300" b="1" u="sng" dirty="0">
              <a:solidFill>
                <a:srgbClr val="FF0000"/>
              </a:solidFill>
              <a:latin typeface="Tw Cen MT" pitchFamily="34" charset="0"/>
            </a:endParaRPr>
          </a:p>
          <a:p>
            <a:pPr marL="796925" indent="-457200">
              <a:spcBef>
                <a:spcPts val="600"/>
              </a:spcBef>
              <a:spcAft>
                <a:spcPts val="600"/>
              </a:spcAft>
              <a:buFont typeface="Wingdings" pitchFamily="2" charset="2"/>
              <a:buChar char="ü"/>
            </a:pPr>
            <a:r>
              <a:rPr lang="en-US" sz="2300" dirty="0">
                <a:latin typeface="Tw Cen MT" pitchFamily="34" charset="0"/>
              </a:rPr>
              <a:t>The omnipotent view of managers is that the manager is </a:t>
            </a:r>
            <a:r>
              <a:rPr lang="en-US" sz="2300" dirty="0" smtClean="0">
                <a:latin typeface="Tw Cen MT" pitchFamily="34" charset="0"/>
              </a:rPr>
              <a:t>all – knowing. S/he </a:t>
            </a:r>
            <a:r>
              <a:rPr lang="en-US" sz="2300" dirty="0">
                <a:latin typeface="Tw Cen MT" pitchFamily="34" charset="0"/>
              </a:rPr>
              <a:t>has total control over the organizations mission and operations. That is, the manager is the visionary who steers all aspects of the organization. Thus, </a:t>
            </a:r>
            <a:r>
              <a:rPr lang="en-US" sz="2300" dirty="0" smtClean="0">
                <a:latin typeface="Tw Cen MT" pitchFamily="34" charset="0"/>
              </a:rPr>
              <a:t>s/he </a:t>
            </a:r>
            <a:r>
              <a:rPr lang="en-US" sz="2300" dirty="0">
                <a:latin typeface="Tw Cen MT" pitchFamily="34" charset="0"/>
              </a:rPr>
              <a:t>is individually responsible for the performance of the organization. </a:t>
            </a:r>
          </a:p>
          <a:p>
            <a:pPr marL="796925" indent="-457200">
              <a:spcBef>
                <a:spcPts val="600"/>
              </a:spcBef>
              <a:spcAft>
                <a:spcPts val="600"/>
              </a:spcAft>
              <a:buFont typeface="Wingdings" pitchFamily="2" charset="2"/>
              <a:buChar char="ü"/>
            </a:pPr>
            <a:r>
              <a:rPr lang="en-US" sz="2300" dirty="0">
                <a:latin typeface="Tw Cen MT" pitchFamily="34" charset="0"/>
              </a:rPr>
              <a:t>If an organization is successful or unsuccessful, the result is largely due to the efforts taken or decisions made by the high-level managers. </a:t>
            </a:r>
          </a:p>
          <a:p>
            <a:pPr marL="796925" indent="-457200">
              <a:spcBef>
                <a:spcPts val="600"/>
              </a:spcBef>
              <a:spcAft>
                <a:spcPts val="600"/>
              </a:spcAft>
              <a:buFont typeface="Wingdings" pitchFamily="2" charset="2"/>
              <a:buChar char="ü"/>
            </a:pPr>
            <a:r>
              <a:rPr lang="en-US" sz="2300" dirty="0" smtClean="0">
                <a:latin typeface="Tw Cen MT" pitchFamily="34" charset="0"/>
              </a:rPr>
              <a:t>A </a:t>
            </a:r>
            <a:r>
              <a:rPr lang="en-US" sz="2300" dirty="0">
                <a:latin typeface="Tw Cen MT" pitchFamily="34" charset="0"/>
              </a:rPr>
              <a:t>common concept associated with the omnipotent view is the Halo Effect.</a:t>
            </a:r>
          </a:p>
          <a:p>
            <a:pPr marL="796925" indent="-457200">
              <a:spcBef>
                <a:spcPts val="600"/>
              </a:spcBef>
              <a:spcAft>
                <a:spcPts val="600"/>
              </a:spcAft>
              <a:buFont typeface="Wingdings" pitchFamily="2" charset="2"/>
              <a:buChar char="ü"/>
            </a:pPr>
            <a:endParaRPr lang="en-US" sz="2300" dirty="0">
              <a:latin typeface="Tw Cen MT" pitchFamily="34" charset="0"/>
            </a:endParaRPr>
          </a:p>
        </p:txBody>
      </p:sp>
      <p:sp>
        <p:nvSpPr>
          <p:cNvPr id="3" name="Rectangle 2"/>
          <p:cNvSpPr/>
          <p:nvPr/>
        </p:nvSpPr>
        <p:spPr>
          <a:xfrm>
            <a:off x="805164" y="4686181"/>
            <a:ext cx="9253236" cy="800219"/>
          </a:xfrm>
          <a:prstGeom prst="rect">
            <a:avLst/>
          </a:prstGeom>
          <a:solidFill>
            <a:schemeClr val="bg2"/>
          </a:solidFill>
        </p:spPr>
        <p:txBody>
          <a:bodyPr wrap="square">
            <a:spAutoFit/>
          </a:bodyPr>
          <a:lstStyle/>
          <a:p>
            <a:r>
              <a:rPr lang="en-US" sz="2300" dirty="0" smtClean="0">
                <a:solidFill>
                  <a:srgbClr val="FF0000"/>
                </a:solidFill>
                <a:latin typeface="Tw Cen MT" pitchFamily="34" charset="0"/>
              </a:rPr>
              <a:t>Omnipotent view:</a:t>
            </a:r>
            <a:r>
              <a:rPr lang="en-US" sz="2300" dirty="0" smtClean="0">
                <a:latin typeface="Tw Cen MT" pitchFamily="34" charset="0"/>
              </a:rPr>
              <a:t> the dominant view in general is that managers are directly responsible for an organization's success or failure. </a:t>
            </a:r>
            <a:endParaRPr lang="en-US" sz="2300" dirty="0">
              <a:latin typeface="Tw Cen MT" pitchFamily="34" charset="0"/>
            </a:endParaRPr>
          </a:p>
        </p:txBody>
      </p:sp>
      <p:sp>
        <p:nvSpPr>
          <p:cNvPr id="7" name="Rectangle 6"/>
          <p:cNvSpPr/>
          <p:nvPr/>
        </p:nvSpPr>
        <p:spPr>
          <a:xfrm>
            <a:off x="1695450" y="5715000"/>
            <a:ext cx="7372350" cy="800219"/>
          </a:xfrm>
          <a:prstGeom prst="rect">
            <a:avLst/>
          </a:prstGeom>
          <a:solidFill>
            <a:schemeClr val="accent3">
              <a:lumMod val="40000"/>
              <a:lumOff val="60000"/>
            </a:schemeClr>
          </a:solidFill>
        </p:spPr>
        <p:txBody>
          <a:bodyPr wrap="square">
            <a:spAutoFit/>
          </a:bodyPr>
          <a:lstStyle/>
          <a:p>
            <a:r>
              <a:rPr lang="en-US" sz="2300" b="1" dirty="0" smtClean="0">
                <a:latin typeface="Tw Cen MT" pitchFamily="34" charset="0"/>
              </a:rPr>
              <a:t>Question: </a:t>
            </a:r>
            <a:r>
              <a:rPr lang="en-US" sz="2300" dirty="0" smtClean="0">
                <a:latin typeface="Tw Cen MT" pitchFamily="34" charset="0"/>
              </a:rPr>
              <a:t>Contrast </a:t>
            </a:r>
            <a:r>
              <a:rPr lang="en-US" sz="2300" dirty="0">
                <a:latin typeface="Tw Cen MT" pitchFamily="34" charset="0"/>
              </a:rPr>
              <a:t>the actions of managers according to the omnipotent and symbolic views.</a:t>
            </a:r>
          </a:p>
        </p:txBody>
      </p:sp>
    </p:spTree>
    <p:extLst>
      <p:ext uri="{BB962C8B-B14F-4D97-AF65-F5344CB8AC3E}">
        <p14:creationId xmlns:p14="http://schemas.microsoft.com/office/powerpoint/2010/main" val="2177839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20</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Rectangle 1"/>
          <p:cNvSpPr/>
          <p:nvPr/>
        </p:nvSpPr>
        <p:spPr>
          <a:xfrm>
            <a:off x="652764" y="533400"/>
            <a:ext cx="10124472" cy="1938992"/>
          </a:xfrm>
          <a:prstGeom prst="rect">
            <a:avLst/>
          </a:prstGeom>
        </p:spPr>
        <p:txBody>
          <a:bodyPr>
            <a:spAutoFit/>
          </a:bodyPr>
          <a:lstStyle/>
          <a:p>
            <a:pPr>
              <a:spcBef>
                <a:spcPts val="600"/>
              </a:spcBef>
              <a:spcAft>
                <a:spcPts val="600"/>
              </a:spcAft>
            </a:pPr>
            <a:r>
              <a:rPr lang="en-US" sz="2300" b="1" u="sng" dirty="0" smtClean="0">
                <a:solidFill>
                  <a:srgbClr val="FF0000"/>
                </a:solidFill>
                <a:latin typeface="Tw Cen MT" pitchFamily="34" charset="0"/>
              </a:rPr>
              <a:t>Creating </a:t>
            </a:r>
            <a:r>
              <a:rPr lang="en-US" sz="2300" b="1" u="sng" dirty="0">
                <a:solidFill>
                  <a:srgbClr val="FF0000"/>
                </a:solidFill>
                <a:latin typeface="Tw Cen MT" pitchFamily="34" charset="0"/>
              </a:rPr>
              <a:t>a Customer-Responsive Culture </a:t>
            </a:r>
            <a:endParaRPr lang="en-US" sz="2300" b="1" u="sng" dirty="0" smtClean="0">
              <a:solidFill>
                <a:srgbClr val="FF0000"/>
              </a:solidFill>
              <a:latin typeface="Tw Cen MT" pitchFamily="34" charset="0"/>
            </a:endParaRPr>
          </a:p>
          <a:p>
            <a:r>
              <a:rPr lang="en-US" sz="2300" dirty="0" smtClean="0">
                <a:latin typeface="Tw Cen MT" pitchFamily="34" charset="0"/>
              </a:rPr>
              <a:t>Customers </a:t>
            </a:r>
            <a:r>
              <a:rPr lang="en-US" sz="2300" dirty="0">
                <a:latin typeface="Tw Cen MT" pitchFamily="34" charset="0"/>
              </a:rPr>
              <a:t>who were </a:t>
            </a:r>
            <a:r>
              <a:rPr lang="en-US" sz="2300" dirty="0" smtClean="0">
                <a:latin typeface="Tw Cen MT" pitchFamily="34" charset="0"/>
              </a:rPr>
              <a:t>satisfied </a:t>
            </a:r>
            <a:r>
              <a:rPr lang="en-US" sz="2300" dirty="0">
                <a:latin typeface="Tw Cen MT" pitchFamily="34" charset="0"/>
              </a:rPr>
              <a:t>with the service they </a:t>
            </a:r>
            <a:r>
              <a:rPr lang="en-US" sz="2300" dirty="0" smtClean="0">
                <a:latin typeface="Tw Cen MT" pitchFamily="34" charset="0"/>
              </a:rPr>
              <a:t>received </a:t>
            </a:r>
            <a:r>
              <a:rPr lang="en-US" sz="2300" dirty="0">
                <a:latin typeface="Tw Cen MT" pitchFamily="34" charset="0"/>
              </a:rPr>
              <a:t>increased their </a:t>
            </a:r>
            <a:r>
              <a:rPr lang="en-US" sz="2300" dirty="0" smtClean="0">
                <a:latin typeface="Tw Cen MT" pitchFamily="34" charset="0"/>
              </a:rPr>
              <a:t>expenditures </a:t>
            </a:r>
            <a:r>
              <a:rPr lang="en-US" sz="2300" dirty="0">
                <a:latin typeface="Tw Cen MT" pitchFamily="34" charset="0"/>
              </a:rPr>
              <a:t>by 10 percent and those who were extremely satisfied increased their </a:t>
            </a:r>
            <a:r>
              <a:rPr lang="en-US" sz="2300" dirty="0" smtClean="0">
                <a:latin typeface="Tw Cen MT" pitchFamily="34" charset="0"/>
              </a:rPr>
              <a:t> expenditures </a:t>
            </a:r>
            <a:r>
              <a:rPr lang="en-US" sz="2300" dirty="0">
                <a:latin typeface="Tw Cen MT" pitchFamily="34" charset="0"/>
              </a:rPr>
              <a:t>by 24 percent. When customer service translates into these types of results, of course managers would want to create a customer-responsive </a:t>
            </a:r>
            <a:r>
              <a:rPr lang="en-US" sz="2300" dirty="0" smtClean="0">
                <a:latin typeface="Tw Cen MT" pitchFamily="34" charset="0"/>
              </a:rPr>
              <a:t>culture.</a:t>
            </a:r>
            <a:endParaRPr lang="en-US" sz="2300" dirty="0">
              <a:latin typeface="Tw Cen MT"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42910521"/>
              </p:ext>
            </p:extLst>
          </p:nvPr>
        </p:nvGraphicFramePr>
        <p:xfrm>
          <a:off x="571500" y="2788920"/>
          <a:ext cx="10607040" cy="3078480"/>
        </p:xfrm>
        <a:graphic>
          <a:graphicData uri="http://schemas.openxmlformats.org/drawingml/2006/table">
            <a:tbl>
              <a:tblPr firstRow="1" bandRow="1">
                <a:tableStyleId>{C4B1156A-380E-4F78-BDF5-A606A8083BF9}</a:tableStyleId>
              </a:tblPr>
              <a:tblGrid>
                <a:gridCol w="4305300"/>
                <a:gridCol w="6301740"/>
              </a:tblGrid>
              <a:tr h="370840">
                <a:tc>
                  <a:txBody>
                    <a:bodyPr/>
                    <a:lstStyle/>
                    <a:p>
                      <a:pPr algn="ctr"/>
                      <a:r>
                        <a:rPr lang="en-US" sz="2300" dirty="0" smtClean="0">
                          <a:latin typeface="Tw Cen MT" pitchFamily="34" charset="0"/>
                        </a:rPr>
                        <a:t>Characteristics of Customer-Responsive Culture  </a:t>
                      </a:r>
                      <a:endParaRPr lang="en-US" sz="2300" dirty="0">
                        <a:latin typeface="Tw Cen MT" pitchFamily="34" charset="0"/>
                      </a:endParaRPr>
                    </a:p>
                  </a:txBody>
                  <a:tcPr anchor="ctr"/>
                </a:tc>
                <a:tc>
                  <a:txBody>
                    <a:bodyPr/>
                    <a:lstStyle/>
                    <a:p>
                      <a:pPr algn="ctr"/>
                      <a:r>
                        <a:rPr lang="en-US" sz="2300" dirty="0" smtClean="0">
                          <a:latin typeface="Tw Cen MT" pitchFamily="34" charset="0"/>
                        </a:rPr>
                        <a:t>Suggestions for Managers </a:t>
                      </a:r>
                      <a:endParaRPr lang="en-US" sz="2300" dirty="0">
                        <a:latin typeface="Tw Cen MT" pitchFamily="34" charset="0"/>
                      </a:endParaRPr>
                    </a:p>
                  </a:txBody>
                  <a:tcPr anchor="ctr"/>
                </a:tc>
              </a:tr>
              <a:tr h="370840">
                <a:tc>
                  <a:txBody>
                    <a:bodyPr/>
                    <a:lstStyle/>
                    <a:p>
                      <a:pPr marL="342900" indent="-342900">
                        <a:buFont typeface="Wingdings" pitchFamily="2" charset="2"/>
                        <a:buChar char="ü"/>
                      </a:pPr>
                      <a:r>
                        <a:rPr lang="en-US" sz="2300" dirty="0" smtClean="0">
                          <a:latin typeface="Tw Cen MT" pitchFamily="34" charset="0"/>
                        </a:rPr>
                        <a:t>Type of employee </a:t>
                      </a:r>
                      <a:endParaRPr lang="en-US" sz="2300" dirty="0">
                        <a:latin typeface="Tw Cen MT" pitchFamily="34" charset="0"/>
                      </a:endParaRPr>
                    </a:p>
                  </a:txBody>
                  <a:tcPr>
                    <a:noFill/>
                  </a:tcPr>
                </a:tc>
                <a:tc>
                  <a:txBody>
                    <a:bodyPr/>
                    <a:lstStyle/>
                    <a:p>
                      <a:pPr marL="342900" indent="-342900">
                        <a:buFont typeface="Wingdings" pitchFamily="2" charset="2"/>
                        <a:buChar char="ü"/>
                      </a:pPr>
                      <a:r>
                        <a:rPr lang="en-US" sz="2300" dirty="0" smtClean="0">
                          <a:latin typeface="Tw Cen MT" pitchFamily="34" charset="0"/>
                        </a:rPr>
                        <a:t>Hire people with personalities and attitudes consistent with customer service: friendly, attentive, enthusiastic, patient, good listening skills </a:t>
                      </a:r>
                      <a:endParaRPr lang="en-US" sz="2300" dirty="0">
                        <a:latin typeface="Tw Cen MT" pitchFamily="34" charset="0"/>
                      </a:endParaRPr>
                    </a:p>
                  </a:txBody>
                  <a:tcPr>
                    <a:noFill/>
                  </a:tcPr>
                </a:tc>
              </a:tr>
              <a:tr h="370840">
                <a:tc>
                  <a:txBody>
                    <a:bodyPr/>
                    <a:lstStyle/>
                    <a:p>
                      <a:pPr marL="342900" indent="-342900">
                        <a:buFont typeface="Wingdings" pitchFamily="2" charset="2"/>
                        <a:buChar char="ü"/>
                      </a:pPr>
                      <a:r>
                        <a:rPr lang="en-US" sz="2300" dirty="0" smtClean="0">
                          <a:latin typeface="Tw Cen MT" pitchFamily="34" charset="0"/>
                        </a:rPr>
                        <a:t>Type of job environment</a:t>
                      </a:r>
                      <a:endParaRPr lang="en-US" sz="2300" dirty="0">
                        <a:latin typeface="Tw Cen MT" pitchFamily="34" charset="0"/>
                      </a:endParaRPr>
                    </a:p>
                  </a:txBody>
                  <a:tcPr>
                    <a:noFill/>
                  </a:tcPr>
                </a:tc>
                <a:tc>
                  <a:txBody>
                    <a:bodyPr/>
                    <a:lstStyle/>
                    <a:p>
                      <a:pPr marL="342900" indent="-342900">
                        <a:buFont typeface="Wingdings" pitchFamily="2" charset="2"/>
                        <a:buChar char="ü"/>
                      </a:pPr>
                      <a:r>
                        <a:rPr lang="en-US" sz="2300" dirty="0" smtClean="0">
                          <a:latin typeface="Tw Cen MT" pitchFamily="34" charset="0"/>
                        </a:rPr>
                        <a:t>Design jobs so employees have as much control as possible to satisfy customers, without rigid rules and procedures</a:t>
                      </a:r>
                      <a:endParaRPr lang="en-US" sz="2300" dirty="0">
                        <a:latin typeface="Tw Cen MT" pitchFamily="34" charset="0"/>
                      </a:endParaRPr>
                    </a:p>
                  </a:txBody>
                  <a:tcPr>
                    <a:noFill/>
                  </a:tcPr>
                </a:tc>
              </a:tr>
            </a:tbl>
          </a:graphicData>
        </a:graphic>
      </p:graphicFrame>
    </p:spTree>
    <p:extLst>
      <p:ext uri="{BB962C8B-B14F-4D97-AF65-F5344CB8AC3E}">
        <p14:creationId xmlns:p14="http://schemas.microsoft.com/office/powerpoint/2010/main" val="1960490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21</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39069336"/>
              </p:ext>
            </p:extLst>
          </p:nvPr>
        </p:nvGraphicFramePr>
        <p:xfrm>
          <a:off x="571500" y="1219200"/>
          <a:ext cx="10607040" cy="4572000"/>
        </p:xfrm>
        <a:graphic>
          <a:graphicData uri="http://schemas.openxmlformats.org/drawingml/2006/table">
            <a:tbl>
              <a:tblPr firstRow="1" bandRow="1">
                <a:tableStyleId>{C4B1156A-380E-4F78-BDF5-A606A8083BF9}</a:tableStyleId>
              </a:tblPr>
              <a:tblGrid>
                <a:gridCol w="4305300"/>
                <a:gridCol w="6301740"/>
              </a:tblGrid>
              <a:tr h="370840">
                <a:tc>
                  <a:txBody>
                    <a:bodyPr/>
                    <a:lstStyle/>
                    <a:p>
                      <a:pPr algn="ctr"/>
                      <a:r>
                        <a:rPr lang="en-US" sz="2300" dirty="0" smtClean="0">
                          <a:latin typeface="Tw Cen MT" pitchFamily="34" charset="0"/>
                        </a:rPr>
                        <a:t>Characteristics of Customer-Responsive Culture  </a:t>
                      </a:r>
                      <a:endParaRPr lang="en-US" sz="2300" dirty="0">
                        <a:latin typeface="Tw Cen MT" pitchFamily="34" charset="0"/>
                      </a:endParaRPr>
                    </a:p>
                  </a:txBody>
                  <a:tcPr anchor="ctr"/>
                </a:tc>
                <a:tc>
                  <a:txBody>
                    <a:bodyPr/>
                    <a:lstStyle/>
                    <a:p>
                      <a:pPr algn="ctr"/>
                      <a:r>
                        <a:rPr lang="en-US" sz="2300" dirty="0" smtClean="0">
                          <a:latin typeface="Tw Cen MT" pitchFamily="34" charset="0"/>
                        </a:rPr>
                        <a:t>Suggestions for Managers </a:t>
                      </a:r>
                      <a:endParaRPr lang="en-US" sz="2300" dirty="0">
                        <a:latin typeface="Tw Cen MT" pitchFamily="34" charset="0"/>
                      </a:endParaRPr>
                    </a:p>
                  </a:txBody>
                  <a:tcPr anchor="ctr"/>
                </a:tc>
              </a:tr>
              <a:tr h="370840">
                <a:tc>
                  <a:txBody>
                    <a:bodyPr/>
                    <a:lstStyle/>
                    <a:p>
                      <a:pPr marL="342900" indent="-342900">
                        <a:buFont typeface="Wingdings" pitchFamily="2" charset="2"/>
                        <a:buChar char="ü"/>
                      </a:pPr>
                      <a:r>
                        <a:rPr lang="en-US" sz="2300" dirty="0" smtClean="0">
                          <a:latin typeface="Tw Cen MT" pitchFamily="34" charset="0"/>
                        </a:rPr>
                        <a:t>Empowerment</a:t>
                      </a:r>
                      <a:endParaRPr lang="en-US" sz="2300" dirty="0">
                        <a:latin typeface="Tw Cen MT" pitchFamily="34" charset="0"/>
                      </a:endParaRPr>
                    </a:p>
                  </a:txBody>
                  <a:tcPr>
                    <a:noFill/>
                  </a:tcPr>
                </a:tc>
                <a:tc>
                  <a:txBody>
                    <a:bodyPr/>
                    <a:lstStyle/>
                    <a:p>
                      <a:pPr marL="342900" indent="-342900">
                        <a:buFont typeface="Wingdings" pitchFamily="2" charset="2"/>
                        <a:buChar char="ü"/>
                      </a:pPr>
                      <a:r>
                        <a:rPr lang="en-US" sz="2300" dirty="0" smtClean="0">
                          <a:latin typeface="Tw Cen MT" pitchFamily="34" charset="0"/>
                        </a:rPr>
                        <a:t>Give service-contact employees the discretion to make day-to-day decisions on job-related activities</a:t>
                      </a:r>
                      <a:endParaRPr lang="en-US" sz="2300" dirty="0">
                        <a:latin typeface="Tw Cen MT" pitchFamily="34" charset="0"/>
                      </a:endParaRPr>
                    </a:p>
                  </a:txBody>
                  <a:tcPr>
                    <a:noFill/>
                  </a:tcPr>
                </a:tc>
              </a:tr>
              <a:tr h="370840">
                <a:tc>
                  <a:txBody>
                    <a:bodyPr/>
                    <a:lstStyle/>
                    <a:p>
                      <a:pPr marL="342900" indent="-342900">
                        <a:buFont typeface="Wingdings" pitchFamily="2" charset="2"/>
                        <a:buChar char="ü"/>
                      </a:pPr>
                      <a:r>
                        <a:rPr lang="en-US" sz="2300" dirty="0" smtClean="0">
                          <a:latin typeface="Tw Cen MT" pitchFamily="34" charset="0"/>
                        </a:rPr>
                        <a:t>Role clarity</a:t>
                      </a:r>
                      <a:endParaRPr lang="en-US" sz="2300" dirty="0">
                        <a:latin typeface="Tw Cen MT" pitchFamily="34" charset="0"/>
                      </a:endParaRPr>
                    </a:p>
                  </a:txBody>
                  <a:tcPr>
                    <a:noFill/>
                  </a:tcPr>
                </a:tc>
                <a:tc>
                  <a:txBody>
                    <a:bodyPr/>
                    <a:lstStyle/>
                    <a:p>
                      <a:pPr marL="342900" indent="-342900">
                        <a:buFont typeface="Wingdings" pitchFamily="2" charset="2"/>
                        <a:buChar char="ü"/>
                      </a:pPr>
                      <a:r>
                        <a:rPr lang="en-US" sz="2300" dirty="0" smtClean="0">
                          <a:latin typeface="Tw Cen MT" pitchFamily="34" charset="0"/>
                        </a:rPr>
                        <a:t>Reduce uncertainty about what service-contact employees can and cannot do by continual training on product knowledge, listening, and other behavioral skills</a:t>
                      </a:r>
                      <a:endParaRPr lang="en-US" sz="2300" dirty="0">
                        <a:latin typeface="Tw Cen MT" pitchFamily="34" charset="0"/>
                      </a:endParaRPr>
                    </a:p>
                  </a:txBody>
                  <a:tcPr>
                    <a:noFill/>
                  </a:tcPr>
                </a:tc>
              </a:tr>
              <a:tr h="370840">
                <a:tc>
                  <a:txBody>
                    <a:bodyPr/>
                    <a:lstStyle/>
                    <a:p>
                      <a:pPr marL="342900" indent="-342900">
                        <a:buFont typeface="Wingdings" pitchFamily="2" charset="2"/>
                        <a:buChar char="ü"/>
                      </a:pPr>
                      <a:r>
                        <a:rPr lang="en-US" sz="2300" dirty="0" smtClean="0">
                          <a:latin typeface="Tw Cen MT" pitchFamily="34" charset="0"/>
                        </a:rPr>
                        <a:t>Consistent desire to satisfy and delight customers</a:t>
                      </a:r>
                      <a:endParaRPr lang="en-US" sz="2300" dirty="0">
                        <a:latin typeface="Tw Cen MT" pitchFamily="34" charset="0"/>
                      </a:endParaRPr>
                    </a:p>
                  </a:txBody>
                  <a:tcPr>
                    <a:noFill/>
                  </a:tcPr>
                </a:tc>
                <a:tc>
                  <a:txBody>
                    <a:bodyPr/>
                    <a:lstStyle/>
                    <a:p>
                      <a:pPr marL="342900" indent="-342900">
                        <a:buFont typeface="Wingdings" pitchFamily="2" charset="2"/>
                        <a:buChar char="ü"/>
                      </a:pPr>
                      <a:r>
                        <a:rPr lang="en-US" sz="2300" dirty="0" smtClean="0">
                          <a:latin typeface="Tw Cen MT" pitchFamily="34" charset="0"/>
                        </a:rPr>
                        <a:t>Clarify organization’s commitment to doing whatever it takes, even if it’s outside an employee’s normal job requirements</a:t>
                      </a:r>
                      <a:endParaRPr lang="en-US" sz="2300" dirty="0">
                        <a:latin typeface="Tw Cen MT" pitchFamily="34" charset="0"/>
                      </a:endParaRPr>
                    </a:p>
                  </a:txBody>
                  <a:tcPr>
                    <a:noFill/>
                  </a:tcPr>
                </a:tc>
              </a:tr>
            </a:tbl>
          </a:graphicData>
        </a:graphic>
      </p:graphicFrame>
    </p:spTree>
    <p:extLst>
      <p:ext uri="{BB962C8B-B14F-4D97-AF65-F5344CB8AC3E}">
        <p14:creationId xmlns:p14="http://schemas.microsoft.com/office/powerpoint/2010/main" val="2829595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22</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TextBox 1"/>
          <p:cNvSpPr txBox="1"/>
          <p:nvPr/>
        </p:nvSpPr>
        <p:spPr>
          <a:xfrm>
            <a:off x="533400" y="914400"/>
            <a:ext cx="10515600" cy="4016484"/>
          </a:xfrm>
          <a:prstGeom prst="rect">
            <a:avLst/>
          </a:prstGeom>
          <a:noFill/>
        </p:spPr>
        <p:txBody>
          <a:bodyPr wrap="square" rtlCol="0">
            <a:spAutoFit/>
          </a:bodyPr>
          <a:lstStyle/>
          <a:p>
            <a:pPr>
              <a:spcBef>
                <a:spcPts val="600"/>
              </a:spcBef>
              <a:spcAft>
                <a:spcPts val="600"/>
              </a:spcAft>
            </a:pPr>
            <a:r>
              <a:rPr lang="en-US" sz="2300" b="1" u="sng" dirty="0" smtClean="0">
                <a:solidFill>
                  <a:srgbClr val="FF0000"/>
                </a:solidFill>
                <a:latin typeface="Tw Cen MT" pitchFamily="34" charset="0"/>
              </a:rPr>
              <a:t>Nurturing </a:t>
            </a:r>
            <a:r>
              <a:rPr lang="en-US" sz="2300" b="1" u="sng" dirty="0">
                <a:solidFill>
                  <a:srgbClr val="FF0000"/>
                </a:solidFill>
                <a:latin typeface="Tw Cen MT" pitchFamily="34" charset="0"/>
              </a:rPr>
              <a:t>workplace </a:t>
            </a:r>
            <a:r>
              <a:rPr lang="en-US" sz="2300" b="1" u="sng" dirty="0" smtClean="0">
                <a:solidFill>
                  <a:srgbClr val="FF0000"/>
                </a:solidFill>
                <a:latin typeface="Tw Cen MT" pitchFamily="34" charset="0"/>
              </a:rPr>
              <a:t>spirituality</a:t>
            </a:r>
          </a:p>
          <a:p>
            <a:pPr>
              <a:spcBef>
                <a:spcPts val="600"/>
              </a:spcBef>
              <a:spcAft>
                <a:spcPts val="600"/>
              </a:spcAft>
            </a:pPr>
            <a:r>
              <a:rPr lang="en-US" sz="2300" dirty="0" smtClean="0">
                <a:latin typeface="Tw Cen MT" pitchFamily="34" charset="0"/>
              </a:rPr>
              <a:t>It’s </a:t>
            </a:r>
            <a:r>
              <a:rPr lang="en-US" sz="2300" dirty="0">
                <a:latin typeface="Tw Cen MT" pitchFamily="34" charset="0"/>
              </a:rPr>
              <a:t>a culture in which organizational values promote a sense of purpose through meaningful work </a:t>
            </a:r>
            <a:r>
              <a:rPr lang="en-US" sz="2300" dirty="0" smtClean="0">
                <a:latin typeface="Tw Cen MT" pitchFamily="34" charset="0"/>
              </a:rPr>
              <a:t>taking </a:t>
            </a:r>
            <a:r>
              <a:rPr lang="en-US" sz="2300" dirty="0">
                <a:latin typeface="Tw Cen MT" pitchFamily="34" charset="0"/>
              </a:rPr>
              <a:t>place in the context of </a:t>
            </a:r>
            <a:r>
              <a:rPr lang="en-US" sz="2300" dirty="0" smtClean="0">
                <a:latin typeface="Tw Cen MT" pitchFamily="34" charset="0"/>
              </a:rPr>
              <a:t>community. Organizations </a:t>
            </a:r>
            <a:r>
              <a:rPr lang="en-US" sz="2300" dirty="0">
                <a:latin typeface="Tw Cen MT" pitchFamily="34" charset="0"/>
              </a:rPr>
              <a:t>with a spiritual culture </a:t>
            </a:r>
            <a:r>
              <a:rPr lang="en-US" sz="2300" dirty="0" smtClean="0">
                <a:latin typeface="Tw Cen MT" pitchFamily="34" charset="0"/>
              </a:rPr>
              <a:t>recognize </a:t>
            </a:r>
            <a:r>
              <a:rPr lang="en-US" sz="2300" dirty="0">
                <a:latin typeface="Tw Cen MT" pitchFamily="34" charset="0"/>
              </a:rPr>
              <a:t>that people have a mind and a spirit, seek to find meaning and purpose in their work, and desire to connect with other human beings and be part of a community. Workplace spirituality is important because employees are looking for a counterbalance to the stresses and pressures of a turbulent pace of life</a:t>
            </a:r>
            <a:r>
              <a:rPr lang="en-US" sz="2300" dirty="0" smtClean="0">
                <a:latin typeface="Tw Cen MT" pitchFamily="34" charset="0"/>
              </a:rPr>
              <a:t>.</a:t>
            </a:r>
          </a:p>
          <a:p>
            <a:pPr>
              <a:spcBef>
                <a:spcPts val="600"/>
              </a:spcBef>
              <a:spcAft>
                <a:spcPts val="600"/>
              </a:spcAft>
            </a:pPr>
            <a:r>
              <a:rPr lang="en-US" sz="2300" dirty="0">
                <a:latin typeface="Tw Cen MT" pitchFamily="34" charset="0"/>
              </a:rPr>
              <a:t>Spiritual organizations tend to have five characteristics: strong sense of purpose, focus on individual development, trust and openness, employee empowerment, and toleration of employee expression</a:t>
            </a:r>
          </a:p>
        </p:txBody>
      </p:sp>
      <p:sp>
        <p:nvSpPr>
          <p:cNvPr id="3" name="Rectangle 2"/>
          <p:cNvSpPr/>
          <p:nvPr/>
        </p:nvSpPr>
        <p:spPr>
          <a:xfrm>
            <a:off x="1600200" y="5335306"/>
            <a:ext cx="8686800" cy="446276"/>
          </a:xfrm>
          <a:prstGeom prst="rect">
            <a:avLst/>
          </a:prstGeom>
          <a:solidFill>
            <a:schemeClr val="accent3">
              <a:lumMod val="40000"/>
              <a:lumOff val="60000"/>
            </a:schemeClr>
          </a:solidFill>
        </p:spPr>
        <p:txBody>
          <a:bodyPr wrap="square">
            <a:spAutoFit/>
          </a:bodyPr>
          <a:lstStyle/>
          <a:p>
            <a:r>
              <a:rPr lang="en-US" sz="2300" dirty="0" smtClean="0">
                <a:latin typeface="Tw Cen MT" pitchFamily="34" charset="0"/>
              </a:rPr>
              <a:t>Q. Discuss </a:t>
            </a:r>
            <a:r>
              <a:rPr lang="en-US" sz="2300" dirty="0">
                <a:latin typeface="Tw Cen MT" pitchFamily="34" charset="0"/>
              </a:rPr>
              <a:t>the characteristics and importance of organizational culture.</a:t>
            </a:r>
          </a:p>
        </p:txBody>
      </p:sp>
    </p:spTree>
    <p:extLst>
      <p:ext uri="{BB962C8B-B14F-4D97-AF65-F5344CB8AC3E}">
        <p14:creationId xmlns:p14="http://schemas.microsoft.com/office/powerpoint/2010/main" val="1377080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23</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3" name="Rectangle 2"/>
          <p:cNvSpPr/>
          <p:nvPr/>
        </p:nvSpPr>
        <p:spPr>
          <a:xfrm>
            <a:off x="652764" y="885140"/>
            <a:ext cx="10124472" cy="4601260"/>
          </a:xfrm>
          <a:prstGeom prst="rect">
            <a:avLst/>
          </a:prstGeom>
        </p:spPr>
        <p:txBody>
          <a:bodyPr>
            <a:spAutoFit/>
          </a:bodyPr>
          <a:lstStyle/>
          <a:p>
            <a:pPr>
              <a:spcBef>
                <a:spcPts val="600"/>
              </a:spcBef>
              <a:spcAft>
                <a:spcPts val="600"/>
              </a:spcAft>
            </a:pPr>
            <a:r>
              <a:rPr lang="en-US" sz="2300" b="1" dirty="0" smtClean="0">
                <a:solidFill>
                  <a:srgbClr val="FF0000"/>
                </a:solidFill>
                <a:latin typeface="Tw Cen MT" pitchFamily="34" charset="0"/>
              </a:rPr>
              <a:t>External Environment</a:t>
            </a:r>
          </a:p>
          <a:p>
            <a:pPr>
              <a:spcBef>
                <a:spcPts val="600"/>
              </a:spcBef>
              <a:spcAft>
                <a:spcPts val="600"/>
              </a:spcAft>
            </a:pPr>
            <a:r>
              <a:rPr lang="en-US" sz="2300" dirty="0" smtClean="0">
                <a:latin typeface="Tw Cen MT" pitchFamily="34" charset="0"/>
              </a:rPr>
              <a:t>The </a:t>
            </a:r>
            <a:r>
              <a:rPr lang="en-US" sz="2300" dirty="0">
                <a:latin typeface="Tw Cen MT" pitchFamily="34" charset="0"/>
              </a:rPr>
              <a:t>term external environment refers to factors and forces outside the organization that affect its performance. </a:t>
            </a:r>
            <a:r>
              <a:rPr lang="en-US" sz="2300" dirty="0" smtClean="0">
                <a:latin typeface="Tw Cen MT" pitchFamily="34" charset="0"/>
              </a:rPr>
              <a:t>It </a:t>
            </a:r>
            <a:r>
              <a:rPr lang="en-US" sz="2300" dirty="0">
                <a:latin typeface="Tw Cen MT" pitchFamily="34" charset="0"/>
              </a:rPr>
              <a:t>includes several different </a:t>
            </a:r>
            <a:r>
              <a:rPr lang="en-US" sz="2300" dirty="0" smtClean="0">
                <a:latin typeface="Tw Cen MT" pitchFamily="34" charset="0"/>
              </a:rPr>
              <a:t>components</a:t>
            </a:r>
            <a:r>
              <a:rPr lang="en-US" sz="2300" dirty="0">
                <a:latin typeface="Tw Cen MT" pitchFamily="34" charset="0"/>
              </a:rPr>
              <a:t>. </a:t>
            </a:r>
            <a:endParaRPr lang="en-US" sz="2300" dirty="0" smtClean="0">
              <a:latin typeface="Tw Cen MT" pitchFamily="34" charset="0"/>
            </a:endParaRPr>
          </a:p>
          <a:p>
            <a:pPr>
              <a:spcBef>
                <a:spcPts val="600"/>
              </a:spcBef>
              <a:spcAft>
                <a:spcPts val="600"/>
              </a:spcAft>
            </a:pPr>
            <a:r>
              <a:rPr lang="en-US" sz="2300" dirty="0" smtClean="0">
                <a:latin typeface="Tw Cen MT" pitchFamily="34" charset="0"/>
              </a:rPr>
              <a:t>The </a:t>
            </a:r>
            <a:r>
              <a:rPr lang="en-US" sz="2300" i="1" dirty="0">
                <a:latin typeface="Tw Cen MT" pitchFamily="34" charset="0"/>
              </a:rPr>
              <a:t>economic component</a:t>
            </a:r>
            <a:r>
              <a:rPr lang="en-US" sz="2300" dirty="0">
                <a:latin typeface="Tw Cen MT" pitchFamily="34" charset="0"/>
              </a:rPr>
              <a:t> encompasses factors such as interest rates, inflation, changes in disposable income, stock market fluctuations, and business cycle stages. </a:t>
            </a:r>
            <a:endParaRPr lang="en-US" sz="2300" dirty="0" smtClean="0">
              <a:latin typeface="Tw Cen MT" pitchFamily="34" charset="0"/>
            </a:endParaRPr>
          </a:p>
          <a:p>
            <a:pPr>
              <a:spcBef>
                <a:spcPts val="600"/>
              </a:spcBef>
              <a:spcAft>
                <a:spcPts val="600"/>
              </a:spcAft>
            </a:pPr>
            <a:r>
              <a:rPr lang="en-US" sz="2300" dirty="0" smtClean="0">
                <a:latin typeface="Tw Cen MT" pitchFamily="34" charset="0"/>
              </a:rPr>
              <a:t>The </a:t>
            </a:r>
            <a:r>
              <a:rPr lang="en-US" sz="2300" i="1" dirty="0">
                <a:latin typeface="Tw Cen MT" pitchFamily="34" charset="0"/>
              </a:rPr>
              <a:t>demographic component</a:t>
            </a:r>
            <a:r>
              <a:rPr lang="en-US" sz="2300" dirty="0">
                <a:latin typeface="Tw Cen MT" pitchFamily="34" charset="0"/>
              </a:rPr>
              <a:t> is concerned with trends in population characteristics such as age, race, gender, education level, geographic location, income, and family composition. </a:t>
            </a:r>
            <a:endParaRPr lang="en-US" sz="2300" dirty="0" smtClean="0">
              <a:latin typeface="Tw Cen MT" pitchFamily="34" charset="0"/>
            </a:endParaRPr>
          </a:p>
          <a:p>
            <a:pPr>
              <a:spcBef>
                <a:spcPts val="600"/>
              </a:spcBef>
              <a:spcAft>
                <a:spcPts val="600"/>
              </a:spcAft>
            </a:pPr>
            <a:r>
              <a:rPr lang="en-US" sz="2300" dirty="0" smtClean="0">
                <a:latin typeface="Tw Cen MT" pitchFamily="34" charset="0"/>
              </a:rPr>
              <a:t>The </a:t>
            </a:r>
            <a:r>
              <a:rPr lang="en-US" sz="2300" i="1" dirty="0">
                <a:latin typeface="Tw Cen MT" pitchFamily="34" charset="0"/>
              </a:rPr>
              <a:t>political/legal component</a:t>
            </a:r>
            <a:r>
              <a:rPr lang="en-US" sz="2300" dirty="0">
                <a:latin typeface="Tw Cen MT" pitchFamily="34" charset="0"/>
              </a:rPr>
              <a:t> looks at federal, state, and local laws, as well as global laws and laws of other countries. It also includes a country’s political conditions and stability. </a:t>
            </a:r>
            <a:endParaRPr lang="en-US" sz="2300" dirty="0" smtClean="0">
              <a:latin typeface="Tw Cen MT" pitchFamily="34" charset="0"/>
            </a:endParaRPr>
          </a:p>
        </p:txBody>
      </p:sp>
    </p:spTree>
    <p:extLst>
      <p:ext uri="{BB962C8B-B14F-4D97-AF65-F5344CB8AC3E}">
        <p14:creationId xmlns:p14="http://schemas.microsoft.com/office/powerpoint/2010/main" val="1382770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24</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3" name="Rectangle 2"/>
          <p:cNvSpPr/>
          <p:nvPr/>
        </p:nvSpPr>
        <p:spPr>
          <a:xfrm>
            <a:off x="652764" y="1311801"/>
            <a:ext cx="10124472" cy="3031599"/>
          </a:xfrm>
          <a:prstGeom prst="rect">
            <a:avLst/>
          </a:prstGeom>
        </p:spPr>
        <p:txBody>
          <a:bodyPr>
            <a:spAutoFit/>
          </a:bodyPr>
          <a:lstStyle/>
          <a:p>
            <a:pPr>
              <a:spcBef>
                <a:spcPts val="600"/>
              </a:spcBef>
              <a:spcAft>
                <a:spcPts val="600"/>
              </a:spcAft>
            </a:pPr>
            <a:r>
              <a:rPr lang="en-US" sz="2300" dirty="0" smtClean="0">
                <a:latin typeface="Tw Cen MT" pitchFamily="34" charset="0"/>
              </a:rPr>
              <a:t>The </a:t>
            </a:r>
            <a:r>
              <a:rPr lang="en-US" sz="2300" i="1" dirty="0">
                <a:latin typeface="Tw Cen MT" pitchFamily="34" charset="0"/>
              </a:rPr>
              <a:t>sociocultural component</a:t>
            </a:r>
            <a:r>
              <a:rPr lang="en-US" sz="2300" dirty="0">
                <a:latin typeface="Tw Cen MT" pitchFamily="34" charset="0"/>
              </a:rPr>
              <a:t> is concerned with societal and cultural factors such as values, attitudes, trends, traditions, lifestyles, beliefs, tastes, and patterns of behavior. </a:t>
            </a:r>
            <a:endParaRPr lang="en-US" sz="2300" dirty="0" smtClean="0">
              <a:latin typeface="Tw Cen MT" pitchFamily="34" charset="0"/>
            </a:endParaRPr>
          </a:p>
          <a:p>
            <a:pPr>
              <a:spcBef>
                <a:spcPts val="600"/>
              </a:spcBef>
              <a:spcAft>
                <a:spcPts val="600"/>
              </a:spcAft>
            </a:pPr>
            <a:r>
              <a:rPr lang="en-US" sz="2300" dirty="0" smtClean="0">
                <a:latin typeface="Tw Cen MT" pitchFamily="34" charset="0"/>
              </a:rPr>
              <a:t>The </a:t>
            </a:r>
            <a:r>
              <a:rPr lang="en-US" sz="2300" i="1" dirty="0">
                <a:latin typeface="Tw Cen MT" pitchFamily="34" charset="0"/>
              </a:rPr>
              <a:t>technological component</a:t>
            </a:r>
            <a:r>
              <a:rPr lang="en-US" sz="2300" dirty="0">
                <a:latin typeface="Tw Cen MT" pitchFamily="34" charset="0"/>
              </a:rPr>
              <a:t> is concerned with scientific or industrial innovations. </a:t>
            </a:r>
            <a:endParaRPr lang="en-US" sz="2300" dirty="0" smtClean="0">
              <a:latin typeface="Tw Cen MT" pitchFamily="34" charset="0"/>
            </a:endParaRPr>
          </a:p>
          <a:p>
            <a:pPr>
              <a:spcBef>
                <a:spcPts val="600"/>
              </a:spcBef>
              <a:spcAft>
                <a:spcPts val="600"/>
              </a:spcAft>
            </a:pPr>
            <a:r>
              <a:rPr lang="en-US" sz="2300" dirty="0" smtClean="0">
                <a:latin typeface="Tw Cen MT" pitchFamily="34" charset="0"/>
              </a:rPr>
              <a:t>And </a:t>
            </a:r>
            <a:r>
              <a:rPr lang="en-US" sz="2300" dirty="0">
                <a:latin typeface="Tw Cen MT" pitchFamily="34" charset="0"/>
              </a:rPr>
              <a:t>the </a:t>
            </a:r>
            <a:r>
              <a:rPr lang="en-US" sz="2300" i="1" dirty="0">
                <a:latin typeface="Tw Cen MT" pitchFamily="34" charset="0"/>
              </a:rPr>
              <a:t>global component</a:t>
            </a:r>
            <a:r>
              <a:rPr lang="en-US" sz="2300" dirty="0">
                <a:latin typeface="Tw Cen MT" pitchFamily="34" charset="0"/>
              </a:rPr>
              <a:t> encompasses those issues associated with globalization and a world economy. </a:t>
            </a:r>
            <a:endParaRPr lang="en-US" sz="2300" dirty="0" smtClean="0">
              <a:latin typeface="Tw Cen MT" pitchFamily="34" charset="0"/>
            </a:endParaRPr>
          </a:p>
          <a:p>
            <a:pPr>
              <a:spcBef>
                <a:spcPts val="600"/>
              </a:spcBef>
              <a:spcAft>
                <a:spcPts val="600"/>
              </a:spcAft>
            </a:pPr>
            <a:r>
              <a:rPr lang="en-US" sz="2300" dirty="0" smtClean="0">
                <a:latin typeface="Tw Cen MT" pitchFamily="34" charset="0"/>
              </a:rPr>
              <a:t>Although </a:t>
            </a:r>
            <a:r>
              <a:rPr lang="en-US" sz="2300" dirty="0">
                <a:latin typeface="Tw Cen MT" pitchFamily="34" charset="0"/>
              </a:rPr>
              <a:t>all these components pose potential constraints on managers’ </a:t>
            </a:r>
            <a:r>
              <a:rPr lang="en-US" sz="2300" dirty="0" smtClean="0">
                <a:latin typeface="Tw Cen MT" pitchFamily="34" charset="0"/>
              </a:rPr>
              <a:t>decisions </a:t>
            </a:r>
            <a:r>
              <a:rPr lang="en-US" sz="2300" dirty="0">
                <a:latin typeface="Tw Cen MT" pitchFamily="34" charset="0"/>
              </a:rPr>
              <a:t>and actions, </a:t>
            </a:r>
            <a:r>
              <a:rPr lang="en-US" sz="2300" dirty="0" smtClean="0">
                <a:latin typeface="Tw Cen MT" pitchFamily="34" charset="0"/>
              </a:rPr>
              <a:t>two </a:t>
            </a:r>
            <a:r>
              <a:rPr lang="en-US" sz="2300" dirty="0">
                <a:latin typeface="Tw Cen MT" pitchFamily="34" charset="0"/>
              </a:rPr>
              <a:t>of them—the economic and demographic </a:t>
            </a:r>
            <a:r>
              <a:rPr lang="en-US" sz="2300" dirty="0" smtClean="0">
                <a:latin typeface="Tw Cen MT" pitchFamily="34" charset="0"/>
              </a:rPr>
              <a:t>aspects as a closer look</a:t>
            </a:r>
            <a:endParaRPr lang="en-US" sz="2300" dirty="0">
              <a:latin typeface="Tw Cen MT" pitchFamily="34" charset="0"/>
            </a:endParaRPr>
          </a:p>
        </p:txBody>
      </p:sp>
    </p:spTree>
    <p:extLst>
      <p:ext uri="{BB962C8B-B14F-4D97-AF65-F5344CB8AC3E}">
        <p14:creationId xmlns:p14="http://schemas.microsoft.com/office/powerpoint/2010/main" val="1626347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25</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TextBox 1"/>
          <p:cNvSpPr txBox="1"/>
          <p:nvPr/>
        </p:nvSpPr>
        <p:spPr>
          <a:xfrm>
            <a:off x="444348" y="1165860"/>
            <a:ext cx="10680852" cy="3939540"/>
          </a:xfrm>
          <a:prstGeom prst="rect">
            <a:avLst/>
          </a:prstGeom>
          <a:noFill/>
        </p:spPr>
        <p:txBody>
          <a:bodyPr wrap="square" rtlCol="0">
            <a:spAutoFit/>
          </a:bodyPr>
          <a:lstStyle/>
          <a:p>
            <a:pPr>
              <a:spcBef>
                <a:spcPts val="600"/>
              </a:spcBef>
              <a:spcAft>
                <a:spcPts val="600"/>
              </a:spcAft>
            </a:pPr>
            <a:r>
              <a:rPr lang="en-US" sz="2300" b="1" i="1" u="sng" dirty="0" smtClean="0">
                <a:solidFill>
                  <a:srgbClr val="FF0000"/>
                </a:solidFill>
                <a:latin typeface="Tw Cen MT" pitchFamily="34" charset="0"/>
              </a:rPr>
              <a:t>Types of External </a:t>
            </a:r>
            <a:r>
              <a:rPr lang="en-US" sz="2300" b="1" i="1" u="sng" dirty="0" smtClean="0">
                <a:solidFill>
                  <a:srgbClr val="FF0000"/>
                </a:solidFill>
                <a:latin typeface="Tw Cen MT" pitchFamily="34" charset="0"/>
              </a:rPr>
              <a:t>environment</a:t>
            </a:r>
            <a:r>
              <a:rPr lang="en-US" sz="2300" dirty="0" smtClean="0">
                <a:latin typeface="Tw Cen MT" pitchFamily="34" charset="0"/>
              </a:rPr>
              <a:t> </a:t>
            </a:r>
            <a:r>
              <a:rPr lang="en-US" sz="2300" dirty="0" smtClean="0">
                <a:latin typeface="Tw Cen MT" pitchFamily="34" charset="0"/>
              </a:rPr>
              <a:t>It refers to the environment that has an indirect influence on the business. The factors are uncontrollable by the business. There </a:t>
            </a:r>
            <a:r>
              <a:rPr lang="en-US" sz="2300" dirty="0">
                <a:latin typeface="Tw Cen MT" pitchFamily="34" charset="0"/>
              </a:rPr>
              <a:t>are two types of external environment. </a:t>
            </a:r>
            <a:endParaRPr lang="en-US" sz="2300" dirty="0" smtClean="0">
              <a:latin typeface="Tw Cen MT" pitchFamily="34" charset="0"/>
            </a:endParaRPr>
          </a:p>
          <a:p>
            <a:pPr marL="457200" indent="-457200">
              <a:spcBef>
                <a:spcPts val="600"/>
              </a:spcBef>
              <a:spcAft>
                <a:spcPts val="600"/>
              </a:spcAft>
              <a:buAutoNum type="arabicPeriod"/>
            </a:pPr>
            <a:r>
              <a:rPr lang="en-US" sz="2300" b="1" dirty="0" smtClean="0">
                <a:latin typeface="Tw Cen MT" pitchFamily="34" charset="0"/>
              </a:rPr>
              <a:t>Task/Specific/Operating Environment (Micro Environment</a:t>
            </a:r>
            <a:r>
              <a:rPr lang="en-US" sz="2300" dirty="0" smtClean="0">
                <a:latin typeface="Tw Cen MT" pitchFamily="34" charset="0"/>
              </a:rPr>
              <a:t>)</a:t>
            </a:r>
          </a:p>
          <a:p>
            <a:pPr>
              <a:spcBef>
                <a:spcPts val="600"/>
              </a:spcBef>
              <a:spcAft>
                <a:spcPts val="600"/>
              </a:spcAft>
            </a:pPr>
            <a:r>
              <a:rPr lang="en-US" sz="2300" dirty="0" smtClean="0">
                <a:latin typeface="Tw Cen MT" pitchFamily="34" charset="0"/>
              </a:rPr>
              <a:t>It is task environment because forces </a:t>
            </a:r>
            <a:r>
              <a:rPr lang="en-US" sz="2300" dirty="0">
                <a:latin typeface="Tw Cen MT" pitchFamily="34" charset="0"/>
              </a:rPr>
              <a:t>have a direct bearing on the operations of the firm. The micro environment consists of the factors in the company‘s </a:t>
            </a:r>
            <a:r>
              <a:rPr lang="en-US" sz="2300" u="sng" dirty="0">
                <a:latin typeface="Tw Cen MT" pitchFamily="34" charset="0"/>
              </a:rPr>
              <a:t>immediate environment that affects the performance</a:t>
            </a:r>
            <a:r>
              <a:rPr lang="en-US" sz="2300" dirty="0">
                <a:latin typeface="Tw Cen MT" pitchFamily="34" charset="0"/>
              </a:rPr>
              <a:t> of the company. </a:t>
            </a:r>
            <a:r>
              <a:rPr lang="en-US" sz="2300" dirty="0" smtClean="0">
                <a:latin typeface="Tw Cen MT" pitchFamily="34" charset="0"/>
              </a:rPr>
              <a:t>It includes </a:t>
            </a:r>
            <a:r>
              <a:rPr lang="en-US" sz="2300" dirty="0">
                <a:latin typeface="Tw Cen MT" pitchFamily="34" charset="0"/>
              </a:rPr>
              <a:t>the </a:t>
            </a:r>
            <a:r>
              <a:rPr lang="en-US" sz="2300" dirty="0">
                <a:solidFill>
                  <a:srgbClr val="FF0000"/>
                </a:solidFill>
                <a:latin typeface="Tw Cen MT" pitchFamily="34" charset="0"/>
              </a:rPr>
              <a:t>suppliers, marketing intermediaries, competitors, customers and the public</a:t>
            </a:r>
            <a:r>
              <a:rPr lang="en-US" sz="2300" dirty="0">
                <a:latin typeface="Tw Cen MT" pitchFamily="34" charset="0"/>
              </a:rPr>
              <a:t>. </a:t>
            </a:r>
            <a:r>
              <a:rPr lang="en-US" sz="2300" dirty="0" smtClean="0">
                <a:latin typeface="Tw Cen MT" pitchFamily="34" charset="0"/>
              </a:rPr>
              <a:t>When </a:t>
            </a:r>
            <a:r>
              <a:rPr lang="en-US" sz="2300" dirty="0">
                <a:latin typeface="Tw Cen MT" pitchFamily="34" charset="0"/>
              </a:rPr>
              <a:t>the competing firms in an industry have the same micro elements, the relative success of the firms depends on their relative effectiveness in dealing with these elements. </a:t>
            </a:r>
            <a:endParaRPr lang="en-US" sz="2300" dirty="0" smtClean="0">
              <a:latin typeface="Tw Cen MT" pitchFamily="34" charset="0"/>
            </a:endParaRPr>
          </a:p>
        </p:txBody>
      </p:sp>
    </p:spTree>
    <p:extLst>
      <p:ext uri="{BB962C8B-B14F-4D97-AF65-F5344CB8AC3E}">
        <p14:creationId xmlns:p14="http://schemas.microsoft.com/office/powerpoint/2010/main" val="3578735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26</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TextBox 1"/>
          <p:cNvSpPr txBox="1"/>
          <p:nvPr/>
        </p:nvSpPr>
        <p:spPr>
          <a:xfrm>
            <a:off x="444348" y="685800"/>
            <a:ext cx="10680852" cy="5509200"/>
          </a:xfrm>
          <a:prstGeom prst="rect">
            <a:avLst/>
          </a:prstGeom>
          <a:noFill/>
        </p:spPr>
        <p:txBody>
          <a:bodyPr wrap="square" rtlCol="0">
            <a:spAutoFit/>
          </a:bodyPr>
          <a:lstStyle/>
          <a:p>
            <a:pPr>
              <a:spcBef>
                <a:spcPts val="600"/>
              </a:spcBef>
              <a:spcAft>
                <a:spcPts val="600"/>
              </a:spcAft>
            </a:pPr>
            <a:r>
              <a:rPr lang="en-US" sz="2300" dirty="0" smtClean="0">
                <a:latin typeface="Tw Cen MT" pitchFamily="34" charset="0"/>
              </a:rPr>
              <a:t>Following </a:t>
            </a:r>
            <a:r>
              <a:rPr lang="en-US" sz="2300" dirty="0">
                <a:latin typeface="Tw Cen MT" pitchFamily="34" charset="0"/>
              </a:rPr>
              <a:t>are the factors </a:t>
            </a:r>
            <a:r>
              <a:rPr lang="en-US" sz="2300" dirty="0" smtClean="0">
                <a:latin typeface="Tw Cen MT" pitchFamily="34" charset="0"/>
              </a:rPr>
              <a:t>of task </a:t>
            </a:r>
            <a:r>
              <a:rPr lang="en-US" sz="2300" dirty="0">
                <a:latin typeface="Tw Cen MT" pitchFamily="34" charset="0"/>
              </a:rPr>
              <a:t>environment: </a:t>
            </a:r>
            <a:r>
              <a:rPr lang="en-US" sz="2300" dirty="0" smtClean="0">
                <a:latin typeface="Tw Cen MT" pitchFamily="34" charset="0"/>
              </a:rPr>
              <a:t> </a:t>
            </a:r>
          </a:p>
          <a:p>
            <a:pPr marL="514350" indent="-514350">
              <a:spcBef>
                <a:spcPts val="600"/>
              </a:spcBef>
              <a:spcAft>
                <a:spcPts val="600"/>
              </a:spcAft>
              <a:buAutoNum type="romanLcParenR"/>
            </a:pPr>
            <a:r>
              <a:rPr lang="en-US" sz="2300" i="1" dirty="0" smtClean="0">
                <a:solidFill>
                  <a:srgbClr val="FF0000"/>
                </a:solidFill>
                <a:latin typeface="Tw Cen MT" pitchFamily="34" charset="0"/>
              </a:rPr>
              <a:t>Suppliers:</a:t>
            </a:r>
            <a:r>
              <a:rPr lang="en-US" sz="2300" dirty="0" smtClean="0">
                <a:latin typeface="Tw Cen MT" pitchFamily="34" charset="0"/>
              </a:rPr>
              <a:t> </a:t>
            </a:r>
            <a:r>
              <a:rPr lang="en-US" sz="2300" dirty="0">
                <a:latin typeface="Tw Cen MT" pitchFamily="34" charset="0"/>
              </a:rPr>
              <a:t>An important force in the task</a:t>
            </a:r>
            <a:r>
              <a:rPr lang="en-US" sz="2300" dirty="0" smtClean="0">
                <a:latin typeface="Tw Cen MT" pitchFamily="34" charset="0"/>
              </a:rPr>
              <a:t> </a:t>
            </a:r>
            <a:r>
              <a:rPr lang="en-US" sz="2300" dirty="0">
                <a:latin typeface="Tw Cen MT" pitchFamily="34" charset="0"/>
              </a:rPr>
              <a:t>environment of a company is the suppliers, i.e., those who supply the inputs like raw materials and components to the company. The importance of reliable source/sources of supply to the smooth functioning of the business is obvious. </a:t>
            </a:r>
            <a:endParaRPr lang="en-US" sz="2300" dirty="0" smtClean="0">
              <a:latin typeface="Tw Cen MT" pitchFamily="34" charset="0"/>
            </a:endParaRPr>
          </a:p>
          <a:p>
            <a:pPr marL="514350" indent="-514350">
              <a:spcBef>
                <a:spcPts val="600"/>
              </a:spcBef>
              <a:spcAft>
                <a:spcPts val="600"/>
              </a:spcAft>
              <a:buAutoNum type="romanLcParenR"/>
            </a:pPr>
            <a:r>
              <a:rPr lang="en-US" sz="2300" i="1" dirty="0" smtClean="0">
                <a:solidFill>
                  <a:srgbClr val="FF0000"/>
                </a:solidFill>
                <a:latin typeface="Tw Cen MT" pitchFamily="34" charset="0"/>
              </a:rPr>
              <a:t>Customer:</a:t>
            </a:r>
            <a:r>
              <a:rPr lang="en-US" sz="2300" dirty="0" smtClean="0">
                <a:latin typeface="Tw Cen MT" pitchFamily="34" charset="0"/>
              </a:rPr>
              <a:t> </a:t>
            </a:r>
            <a:r>
              <a:rPr lang="en-US" sz="2300" dirty="0">
                <a:latin typeface="Tw Cen MT" pitchFamily="34" charset="0"/>
              </a:rPr>
              <a:t>The major task of a business is to create and sustain customers. A business exists only because of its customers. The choice of customer segments should be made by considering a number of factors including the relative profitability, dependability, and stability of demand, growth prospects and the extent of competition. </a:t>
            </a:r>
            <a:endParaRPr lang="en-US" sz="2300" dirty="0" smtClean="0">
              <a:latin typeface="Tw Cen MT" pitchFamily="34" charset="0"/>
            </a:endParaRPr>
          </a:p>
          <a:p>
            <a:pPr marL="514350" indent="-514350">
              <a:spcBef>
                <a:spcPts val="600"/>
              </a:spcBef>
              <a:spcAft>
                <a:spcPts val="600"/>
              </a:spcAft>
              <a:buAutoNum type="romanLcParenR"/>
            </a:pPr>
            <a:r>
              <a:rPr lang="en-US" sz="2300" i="1" dirty="0" smtClean="0">
                <a:solidFill>
                  <a:srgbClr val="FF0000"/>
                </a:solidFill>
                <a:latin typeface="Tw Cen MT" pitchFamily="34" charset="0"/>
              </a:rPr>
              <a:t>Competition:</a:t>
            </a:r>
            <a:r>
              <a:rPr lang="en-US" sz="2300" dirty="0" smtClean="0">
                <a:latin typeface="Tw Cen MT" pitchFamily="34" charset="0"/>
              </a:rPr>
              <a:t> Competition </a:t>
            </a:r>
            <a:r>
              <a:rPr lang="en-US" sz="2300" dirty="0">
                <a:latin typeface="Tw Cen MT" pitchFamily="34" charset="0"/>
              </a:rPr>
              <a:t>not only include the other firms that produce same product but also those firms which compete for the income of the consumers the competition here among these products may be said as desire competition as the primary task here is to fulfill the desire of the </a:t>
            </a:r>
            <a:r>
              <a:rPr lang="en-US" sz="2300" dirty="0" smtClean="0">
                <a:latin typeface="Tw Cen MT" pitchFamily="34" charset="0"/>
              </a:rPr>
              <a:t>customers. The </a:t>
            </a:r>
            <a:r>
              <a:rPr lang="en-US" sz="2300" dirty="0">
                <a:latin typeface="Tw Cen MT" pitchFamily="34" charset="0"/>
              </a:rPr>
              <a:t>competition that satisfies a particular category desire then it is called generic </a:t>
            </a:r>
            <a:r>
              <a:rPr lang="en-US" sz="2300" dirty="0" smtClean="0">
                <a:latin typeface="Tw Cen MT" pitchFamily="34" charset="0"/>
              </a:rPr>
              <a:t>competition.</a:t>
            </a:r>
          </a:p>
        </p:txBody>
      </p:sp>
    </p:spTree>
    <p:extLst>
      <p:ext uri="{BB962C8B-B14F-4D97-AF65-F5344CB8AC3E}">
        <p14:creationId xmlns:p14="http://schemas.microsoft.com/office/powerpoint/2010/main" val="3480848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27</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TextBox 1"/>
          <p:cNvSpPr txBox="1"/>
          <p:nvPr/>
        </p:nvSpPr>
        <p:spPr>
          <a:xfrm>
            <a:off x="444348" y="1287720"/>
            <a:ext cx="10680852" cy="3939540"/>
          </a:xfrm>
          <a:prstGeom prst="rect">
            <a:avLst/>
          </a:prstGeom>
          <a:noFill/>
        </p:spPr>
        <p:txBody>
          <a:bodyPr wrap="square" rtlCol="0">
            <a:spAutoFit/>
          </a:bodyPr>
          <a:lstStyle/>
          <a:p>
            <a:pPr marL="339725" indent="-339725">
              <a:spcBef>
                <a:spcPts val="600"/>
              </a:spcBef>
              <a:spcAft>
                <a:spcPts val="600"/>
              </a:spcAft>
            </a:pPr>
            <a:r>
              <a:rPr lang="en-US" sz="2300" dirty="0">
                <a:solidFill>
                  <a:srgbClr val="FF0000"/>
                </a:solidFill>
                <a:latin typeface="Tw Cen MT" pitchFamily="34" charset="0"/>
              </a:rPr>
              <a:t>i</a:t>
            </a:r>
            <a:r>
              <a:rPr lang="en-US" sz="2300" dirty="0" smtClean="0">
                <a:solidFill>
                  <a:srgbClr val="FF0000"/>
                </a:solidFill>
                <a:latin typeface="Tw Cen MT" pitchFamily="34" charset="0"/>
              </a:rPr>
              <a:t>v) </a:t>
            </a:r>
            <a:r>
              <a:rPr lang="en-US" sz="2300" i="1" dirty="0" smtClean="0">
                <a:solidFill>
                  <a:srgbClr val="FF0000"/>
                </a:solidFill>
                <a:latin typeface="Tw Cen MT" pitchFamily="34" charset="0"/>
              </a:rPr>
              <a:t>Marketing Intermediaries:</a:t>
            </a:r>
            <a:r>
              <a:rPr lang="en-US" sz="2300" dirty="0" smtClean="0">
                <a:latin typeface="Tw Cen MT" pitchFamily="34" charset="0"/>
              </a:rPr>
              <a:t> </a:t>
            </a:r>
            <a:r>
              <a:rPr lang="en-US" sz="2300" dirty="0">
                <a:latin typeface="Tw Cen MT" pitchFamily="34" charset="0"/>
              </a:rPr>
              <a:t>The marketing intermediaries include middlemen such as agents and merchants that help the company find customers or close sales with them. The marketing intermediaries are vital links between the company and the final consumers. </a:t>
            </a:r>
          </a:p>
          <a:p>
            <a:pPr marL="280988" indent="-280988">
              <a:spcBef>
                <a:spcPts val="600"/>
              </a:spcBef>
              <a:spcAft>
                <a:spcPts val="600"/>
              </a:spcAft>
            </a:pPr>
            <a:r>
              <a:rPr lang="en-US" sz="2300" dirty="0" smtClean="0">
                <a:solidFill>
                  <a:srgbClr val="FF0000"/>
                </a:solidFill>
                <a:latin typeface="Tw Cen MT" pitchFamily="34" charset="0"/>
              </a:rPr>
              <a:t>v</a:t>
            </a:r>
            <a:r>
              <a:rPr lang="en-US" sz="2300" dirty="0">
                <a:solidFill>
                  <a:srgbClr val="FF0000"/>
                </a:solidFill>
                <a:latin typeface="Tw Cen MT" pitchFamily="34" charset="0"/>
              </a:rPr>
              <a:t>) </a:t>
            </a:r>
            <a:r>
              <a:rPr lang="en-US" sz="2300" i="1" dirty="0" smtClean="0">
                <a:solidFill>
                  <a:srgbClr val="FF0000"/>
                </a:solidFill>
                <a:latin typeface="Tw Cen MT" pitchFamily="34" charset="0"/>
              </a:rPr>
              <a:t>Financiers:</a:t>
            </a:r>
            <a:r>
              <a:rPr lang="en-US" sz="2300" dirty="0" smtClean="0">
                <a:latin typeface="Tw Cen MT" pitchFamily="34" charset="0"/>
              </a:rPr>
              <a:t> </a:t>
            </a:r>
            <a:r>
              <a:rPr lang="en-US" sz="2300" dirty="0">
                <a:latin typeface="Tw Cen MT" pitchFamily="34" charset="0"/>
              </a:rPr>
              <a:t>The financiers are also important factors of internal environment. Along with financing capabilities of the </a:t>
            </a:r>
            <a:r>
              <a:rPr lang="en-US" sz="2300" dirty="0" smtClean="0">
                <a:latin typeface="Tw Cen MT" pitchFamily="34" charset="0"/>
              </a:rPr>
              <a:t>company</a:t>
            </a:r>
            <a:r>
              <a:rPr lang="en-US" sz="2300" dirty="0">
                <a:latin typeface="Tw Cen MT" pitchFamily="34" charset="0"/>
              </a:rPr>
              <a:t> their policies and strategies, attitudes towards risk, ability to provide </a:t>
            </a:r>
            <a:r>
              <a:rPr lang="en-US" sz="2300" dirty="0" smtClean="0">
                <a:latin typeface="Tw Cen MT" pitchFamily="34" charset="0"/>
              </a:rPr>
              <a:t>non – financial assistance </a:t>
            </a:r>
            <a:r>
              <a:rPr lang="en-US" sz="2300" dirty="0">
                <a:latin typeface="Tw Cen MT" pitchFamily="34" charset="0"/>
              </a:rPr>
              <a:t>etc. are very important. </a:t>
            </a:r>
            <a:endParaRPr lang="en-US" sz="2300" dirty="0" smtClean="0">
              <a:latin typeface="Tw Cen MT" pitchFamily="34" charset="0"/>
            </a:endParaRPr>
          </a:p>
          <a:p>
            <a:pPr marL="280988" indent="-280988">
              <a:spcBef>
                <a:spcPts val="600"/>
              </a:spcBef>
              <a:spcAft>
                <a:spcPts val="600"/>
              </a:spcAft>
            </a:pPr>
            <a:r>
              <a:rPr lang="en-US" sz="2300" dirty="0" smtClean="0">
                <a:solidFill>
                  <a:srgbClr val="FF0000"/>
                </a:solidFill>
                <a:latin typeface="Tw Cen MT" pitchFamily="34" charset="0"/>
              </a:rPr>
              <a:t>vi</a:t>
            </a:r>
            <a:r>
              <a:rPr lang="en-US" sz="2300" dirty="0">
                <a:solidFill>
                  <a:srgbClr val="FF0000"/>
                </a:solidFill>
                <a:latin typeface="Tw Cen MT" pitchFamily="34" charset="0"/>
              </a:rPr>
              <a:t>) </a:t>
            </a:r>
            <a:r>
              <a:rPr lang="en-US" sz="2300" dirty="0" smtClean="0">
                <a:solidFill>
                  <a:srgbClr val="FF0000"/>
                </a:solidFill>
                <a:latin typeface="Tw Cen MT" pitchFamily="34" charset="0"/>
              </a:rPr>
              <a:t>Public:</a:t>
            </a:r>
            <a:r>
              <a:rPr lang="en-US" sz="2300" dirty="0" smtClean="0">
                <a:latin typeface="Tw Cen MT" pitchFamily="34" charset="0"/>
              </a:rPr>
              <a:t> </a:t>
            </a:r>
            <a:r>
              <a:rPr lang="en-US" sz="2300" dirty="0">
                <a:latin typeface="Tw Cen MT" pitchFamily="34" charset="0"/>
              </a:rPr>
              <a:t>Public can be said as any group that has an actual or potential interest in or on an organization‘s ability to achieve its interest. Public include media and citizens. Growth of consumer public is an important development affecting business.</a:t>
            </a:r>
          </a:p>
        </p:txBody>
      </p:sp>
    </p:spTree>
    <p:extLst>
      <p:ext uri="{BB962C8B-B14F-4D97-AF65-F5344CB8AC3E}">
        <p14:creationId xmlns:p14="http://schemas.microsoft.com/office/powerpoint/2010/main" val="3800887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28</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Rectangle 1"/>
          <p:cNvSpPr/>
          <p:nvPr/>
        </p:nvSpPr>
        <p:spPr>
          <a:xfrm>
            <a:off x="652764" y="704463"/>
            <a:ext cx="10124472" cy="5509200"/>
          </a:xfrm>
          <a:prstGeom prst="rect">
            <a:avLst/>
          </a:prstGeom>
        </p:spPr>
        <p:txBody>
          <a:bodyPr>
            <a:spAutoFit/>
          </a:bodyPr>
          <a:lstStyle/>
          <a:p>
            <a:pPr>
              <a:spcBef>
                <a:spcPts val="600"/>
              </a:spcBef>
              <a:spcAft>
                <a:spcPts val="600"/>
              </a:spcAft>
            </a:pPr>
            <a:r>
              <a:rPr lang="en-US" sz="2300" b="1" dirty="0">
                <a:solidFill>
                  <a:srgbClr val="FF0000"/>
                </a:solidFill>
                <a:latin typeface="Tw Cen MT" pitchFamily="34" charset="0"/>
              </a:rPr>
              <a:t>b. </a:t>
            </a:r>
            <a:r>
              <a:rPr lang="en-US" sz="2300" b="1" dirty="0" smtClean="0">
                <a:solidFill>
                  <a:srgbClr val="FF0000"/>
                </a:solidFill>
                <a:latin typeface="Tw Cen MT" pitchFamily="34" charset="0"/>
              </a:rPr>
              <a:t>General Environment</a:t>
            </a:r>
          </a:p>
          <a:p>
            <a:pPr>
              <a:spcBef>
                <a:spcPts val="600"/>
              </a:spcBef>
              <a:spcAft>
                <a:spcPts val="600"/>
              </a:spcAft>
            </a:pPr>
            <a:r>
              <a:rPr lang="en-US" sz="2300" dirty="0" smtClean="0">
                <a:latin typeface="Tw Cen MT" pitchFamily="34" charset="0"/>
              </a:rPr>
              <a:t>It </a:t>
            </a:r>
            <a:r>
              <a:rPr lang="en-US" sz="2300" dirty="0">
                <a:latin typeface="Tw Cen MT" pitchFamily="34" charset="0"/>
              </a:rPr>
              <a:t>is also known as </a:t>
            </a:r>
            <a:r>
              <a:rPr lang="en-US" sz="2300" u="sng" dirty="0" smtClean="0">
                <a:latin typeface="Tw Cen MT" pitchFamily="34" charset="0"/>
              </a:rPr>
              <a:t>macro environment</a:t>
            </a:r>
            <a:r>
              <a:rPr lang="en-US" sz="2300" dirty="0" smtClean="0">
                <a:latin typeface="Tw Cen MT" pitchFamily="34" charset="0"/>
              </a:rPr>
              <a:t> </a:t>
            </a:r>
            <a:r>
              <a:rPr lang="en-US" sz="2300" dirty="0">
                <a:latin typeface="Tw Cen MT" pitchFamily="34" charset="0"/>
              </a:rPr>
              <a:t>and </a:t>
            </a:r>
            <a:r>
              <a:rPr lang="en-US" sz="2300" u="sng" dirty="0">
                <a:latin typeface="Tw Cen MT" pitchFamily="34" charset="0"/>
              </a:rPr>
              <a:t>remote environment</a:t>
            </a:r>
            <a:r>
              <a:rPr lang="en-US" sz="2300" dirty="0">
                <a:latin typeface="Tw Cen MT" pitchFamily="34" charset="0"/>
              </a:rPr>
              <a:t>. </a:t>
            </a:r>
            <a:r>
              <a:rPr lang="en-US" sz="2300" dirty="0" smtClean="0">
                <a:latin typeface="Tw Cen MT" pitchFamily="34" charset="0"/>
              </a:rPr>
              <a:t>Factors </a:t>
            </a:r>
            <a:r>
              <a:rPr lang="en-US" sz="2300" dirty="0">
                <a:latin typeface="Tw Cen MT" pitchFamily="34" charset="0"/>
              </a:rPr>
              <a:t>are generally </a:t>
            </a:r>
            <a:r>
              <a:rPr lang="en-US" sz="2300" dirty="0" smtClean="0">
                <a:latin typeface="Tw Cen MT" pitchFamily="34" charset="0"/>
              </a:rPr>
              <a:t>uncontrollable the </a:t>
            </a:r>
            <a:r>
              <a:rPr lang="en-US" sz="2300" dirty="0">
                <a:latin typeface="Tw Cen MT" pitchFamily="34" charset="0"/>
              </a:rPr>
              <a:t>success of company depends upon its adaptability to the environment. Some of the </a:t>
            </a:r>
            <a:r>
              <a:rPr lang="en-US" sz="2300" dirty="0" smtClean="0">
                <a:latin typeface="Tw Cen MT" pitchFamily="34" charset="0"/>
              </a:rPr>
              <a:t>general </a:t>
            </a:r>
            <a:r>
              <a:rPr lang="en-US" sz="2300" dirty="0">
                <a:latin typeface="Tw Cen MT" pitchFamily="34" charset="0"/>
              </a:rPr>
              <a:t>environment factors are discussed below: </a:t>
            </a:r>
            <a:endParaRPr lang="en-US" sz="2300" dirty="0" smtClean="0">
              <a:latin typeface="Tw Cen MT" pitchFamily="34" charset="0"/>
            </a:endParaRPr>
          </a:p>
          <a:p>
            <a:pPr marL="514350" indent="-514350">
              <a:spcBef>
                <a:spcPts val="600"/>
              </a:spcBef>
              <a:spcAft>
                <a:spcPts val="600"/>
              </a:spcAft>
              <a:buAutoNum type="romanLcParenR"/>
            </a:pPr>
            <a:r>
              <a:rPr lang="en-US" sz="2300" i="1" dirty="0" smtClean="0">
                <a:solidFill>
                  <a:srgbClr val="FF0000"/>
                </a:solidFill>
                <a:latin typeface="Tw Cen MT" pitchFamily="34" charset="0"/>
              </a:rPr>
              <a:t>Economic Environment:</a:t>
            </a:r>
            <a:r>
              <a:rPr lang="en-US" sz="2300" dirty="0" smtClean="0">
                <a:latin typeface="Tw Cen MT" pitchFamily="34" charset="0"/>
              </a:rPr>
              <a:t> </a:t>
            </a:r>
            <a:r>
              <a:rPr lang="en-US" sz="2300" dirty="0">
                <a:latin typeface="Tw Cen MT" pitchFamily="34" charset="0"/>
              </a:rPr>
              <a:t>Economic environment refers to the aggregate of the nature of economic system of the country, business cycles, the socio-economic infrastructure etc. The successful businessman visualizes the external factors affecting the business; anticipating prospective market situations and makes suitable to get the maximum with </a:t>
            </a:r>
            <a:r>
              <a:rPr lang="en-US" sz="2300" dirty="0" smtClean="0">
                <a:latin typeface="Tw Cen MT" pitchFamily="34" charset="0"/>
              </a:rPr>
              <a:t>minimum </a:t>
            </a:r>
            <a:r>
              <a:rPr lang="en-US" sz="2300" dirty="0">
                <a:latin typeface="Tw Cen MT" pitchFamily="34" charset="0"/>
              </a:rPr>
              <a:t>cost. </a:t>
            </a:r>
            <a:endParaRPr lang="en-US" sz="2300" dirty="0" smtClean="0">
              <a:latin typeface="Tw Cen MT" pitchFamily="34" charset="0"/>
            </a:endParaRPr>
          </a:p>
          <a:p>
            <a:pPr marL="514350" indent="-514350">
              <a:spcBef>
                <a:spcPts val="600"/>
              </a:spcBef>
              <a:spcAft>
                <a:spcPts val="600"/>
              </a:spcAft>
              <a:buAutoNum type="romanLcParenR"/>
            </a:pPr>
            <a:r>
              <a:rPr lang="en-US" sz="2300" i="1" dirty="0" smtClean="0">
                <a:solidFill>
                  <a:srgbClr val="FF0000"/>
                </a:solidFill>
                <a:latin typeface="Tw Cen MT" pitchFamily="34" charset="0"/>
              </a:rPr>
              <a:t>Social Environment:</a:t>
            </a:r>
            <a:r>
              <a:rPr lang="en-US" sz="2300" dirty="0" smtClean="0">
                <a:latin typeface="Tw Cen MT" pitchFamily="34" charset="0"/>
              </a:rPr>
              <a:t> </a:t>
            </a:r>
            <a:r>
              <a:rPr lang="en-US" sz="2300" dirty="0">
                <a:latin typeface="Tw Cen MT" pitchFamily="34" charset="0"/>
              </a:rPr>
              <a:t>The social dimension or environment of a nation determines the value system of the society which, in turn affects the functioning of the business. Sociological factors such as </a:t>
            </a:r>
            <a:r>
              <a:rPr lang="en-US" sz="2300" u="sng" dirty="0">
                <a:latin typeface="Tw Cen MT" pitchFamily="34" charset="0"/>
              </a:rPr>
              <a:t>costs structure</a:t>
            </a:r>
            <a:r>
              <a:rPr lang="en-US" sz="2300" dirty="0">
                <a:latin typeface="Tw Cen MT" pitchFamily="34" charset="0"/>
              </a:rPr>
              <a:t>, </a:t>
            </a:r>
            <a:r>
              <a:rPr lang="en-US" sz="2300" u="sng" dirty="0" smtClean="0">
                <a:latin typeface="Tw Cen MT" pitchFamily="34" charset="0"/>
              </a:rPr>
              <a:t>customs and conventions, mobility of </a:t>
            </a:r>
            <a:r>
              <a:rPr lang="en-US" sz="2300" u="sng" dirty="0" err="1" smtClean="0">
                <a:latin typeface="Tw Cen MT" pitchFamily="34" charset="0"/>
              </a:rPr>
              <a:t>labour</a:t>
            </a:r>
            <a:r>
              <a:rPr lang="en-US" sz="2300" dirty="0" smtClean="0">
                <a:latin typeface="Tw Cen MT" pitchFamily="34" charset="0"/>
              </a:rPr>
              <a:t> </a:t>
            </a:r>
            <a:r>
              <a:rPr lang="en-US" sz="2300" dirty="0">
                <a:latin typeface="Tw Cen MT" pitchFamily="34" charset="0"/>
              </a:rPr>
              <a:t>etc. have far- reaching impact on the business. These factors determine the work culture and mobility of </a:t>
            </a:r>
            <a:r>
              <a:rPr lang="en-US" sz="2300" dirty="0" err="1">
                <a:latin typeface="Tw Cen MT" pitchFamily="34" charset="0"/>
              </a:rPr>
              <a:t>labour</a:t>
            </a:r>
            <a:r>
              <a:rPr lang="en-US" sz="2300" dirty="0">
                <a:latin typeface="Tw Cen MT" pitchFamily="34" charset="0"/>
              </a:rPr>
              <a:t>, work groups etc. </a:t>
            </a:r>
            <a:endParaRPr lang="en-US" sz="2300" dirty="0" smtClean="0">
              <a:latin typeface="Tw Cen MT" pitchFamily="34" charset="0"/>
            </a:endParaRPr>
          </a:p>
        </p:txBody>
      </p:sp>
    </p:spTree>
    <p:extLst>
      <p:ext uri="{BB962C8B-B14F-4D97-AF65-F5344CB8AC3E}">
        <p14:creationId xmlns:p14="http://schemas.microsoft.com/office/powerpoint/2010/main" val="4289222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29</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Rectangle 1"/>
          <p:cNvSpPr/>
          <p:nvPr/>
        </p:nvSpPr>
        <p:spPr>
          <a:xfrm>
            <a:off x="652764" y="1265634"/>
            <a:ext cx="10124472" cy="3077766"/>
          </a:xfrm>
          <a:prstGeom prst="rect">
            <a:avLst/>
          </a:prstGeom>
        </p:spPr>
        <p:txBody>
          <a:bodyPr>
            <a:spAutoFit/>
          </a:bodyPr>
          <a:lstStyle/>
          <a:p>
            <a:pPr marL="339725" indent="-339725">
              <a:spcBef>
                <a:spcPts val="600"/>
              </a:spcBef>
              <a:spcAft>
                <a:spcPts val="600"/>
              </a:spcAft>
            </a:pPr>
            <a:r>
              <a:rPr lang="en-US" sz="2300" i="1" dirty="0" smtClean="0">
                <a:solidFill>
                  <a:srgbClr val="FF0000"/>
                </a:solidFill>
                <a:latin typeface="Tw Cen MT" pitchFamily="34" charset="0"/>
              </a:rPr>
              <a:t>iii</a:t>
            </a:r>
            <a:r>
              <a:rPr lang="en-US" sz="2300" i="1" dirty="0">
                <a:solidFill>
                  <a:srgbClr val="FF0000"/>
                </a:solidFill>
                <a:latin typeface="Tw Cen MT" pitchFamily="34" charset="0"/>
              </a:rPr>
              <a:t>) Demographic </a:t>
            </a:r>
            <a:r>
              <a:rPr lang="en-US" sz="2300" i="1" dirty="0" smtClean="0">
                <a:solidFill>
                  <a:srgbClr val="FF0000"/>
                </a:solidFill>
                <a:latin typeface="Tw Cen MT" pitchFamily="34" charset="0"/>
              </a:rPr>
              <a:t>Environment:</a:t>
            </a:r>
            <a:r>
              <a:rPr lang="en-US" sz="2300" dirty="0" smtClean="0">
                <a:latin typeface="Tw Cen MT" pitchFamily="34" charset="0"/>
              </a:rPr>
              <a:t> </a:t>
            </a:r>
            <a:r>
              <a:rPr lang="en-US" sz="2300" dirty="0">
                <a:latin typeface="Tw Cen MT" pitchFamily="34" charset="0"/>
              </a:rPr>
              <a:t>Demography is the study of human populations in terms of size, density, location, age, sex, race, occupation, and other statistics. Changes in the demographic environment can result in significant opportunities and threats presenting themselves to the organization. </a:t>
            </a:r>
            <a:endParaRPr lang="en-US" sz="2300" dirty="0" smtClean="0">
              <a:latin typeface="Tw Cen MT" pitchFamily="34" charset="0"/>
            </a:endParaRPr>
          </a:p>
          <a:p>
            <a:pPr marL="339725" indent="-339725">
              <a:spcBef>
                <a:spcPts val="600"/>
              </a:spcBef>
              <a:spcAft>
                <a:spcPts val="600"/>
              </a:spcAft>
            </a:pPr>
            <a:r>
              <a:rPr lang="en-US" sz="2300" dirty="0" smtClean="0">
                <a:solidFill>
                  <a:srgbClr val="FF0000"/>
                </a:solidFill>
                <a:latin typeface="Tw Cen MT" pitchFamily="34" charset="0"/>
              </a:rPr>
              <a:t>iv</a:t>
            </a:r>
            <a:r>
              <a:rPr lang="en-US" sz="2300" dirty="0">
                <a:solidFill>
                  <a:srgbClr val="FF0000"/>
                </a:solidFill>
                <a:latin typeface="Tw Cen MT" pitchFamily="34" charset="0"/>
              </a:rPr>
              <a:t>) </a:t>
            </a:r>
            <a:r>
              <a:rPr lang="en-US" sz="2300" i="1" dirty="0">
                <a:solidFill>
                  <a:srgbClr val="FF0000"/>
                </a:solidFill>
                <a:latin typeface="Tw Cen MT" pitchFamily="34" charset="0"/>
              </a:rPr>
              <a:t>Political </a:t>
            </a:r>
            <a:r>
              <a:rPr lang="en-US" sz="2300" i="1" dirty="0" smtClean="0">
                <a:solidFill>
                  <a:srgbClr val="FF0000"/>
                </a:solidFill>
                <a:latin typeface="Tw Cen MT" pitchFamily="34" charset="0"/>
              </a:rPr>
              <a:t>Environment:</a:t>
            </a:r>
            <a:r>
              <a:rPr lang="en-US" sz="2300" dirty="0" smtClean="0">
                <a:latin typeface="Tw Cen MT" pitchFamily="34" charset="0"/>
              </a:rPr>
              <a:t> </a:t>
            </a:r>
            <a:r>
              <a:rPr lang="en-US" sz="2300" dirty="0">
                <a:latin typeface="Tw Cen MT" pitchFamily="34" charset="0"/>
              </a:rPr>
              <a:t>The political environment of a country is influenced by the political organizations such as philosophy of political parties, ideology of government or party in power, nature and extent of bureaucracy influence of primary groups etc. The political</a:t>
            </a:r>
          </a:p>
        </p:txBody>
      </p:sp>
    </p:spTree>
    <p:extLst>
      <p:ext uri="{BB962C8B-B14F-4D97-AF65-F5344CB8AC3E}">
        <p14:creationId xmlns:p14="http://schemas.microsoft.com/office/powerpoint/2010/main" val="3067056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3</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Rectangle 1"/>
          <p:cNvSpPr/>
          <p:nvPr/>
        </p:nvSpPr>
        <p:spPr>
          <a:xfrm>
            <a:off x="772128" y="482798"/>
            <a:ext cx="10124472" cy="5232202"/>
          </a:xfrm>
          <a:prstGeom prst="rect">
            <a:avLst/>
          </a:prstGeom>
        </p:spPr>
        <p:txBody>
          <a:bodyPr>
            <a:spAutoFit/>
          </a:bodyPr>
          <a:lstStyle/>
          <a:p>
            <a:r>
              <a:rPr lang="en-US" sz="2300" b="1" u="sng" dirty="0" smtClean="0">
                <a:solidFill>
                  <a:srgbClr val="FF0000"/>
                </a:solidFill>
                <a:latin typeface="Tw Cen MT" pitchFamily="34" charset="0"/>
              </a:rPr>
              <a:t>Symbolic View of Management</a:t>
            </a:r>
          </a:p>
          <a:p>
            <a:endParaRPr lang="en-US" sz="2300" b="1" u="sng" dirty="0" smtClean="0">
              <a:solidFill>
                <a:srgbClr val="FF0000"/>
              </a:solidFill>
              <a:latin typeface="Tw Cen MT" pitchFamily="34" charset="0"/>
            </a:endParaRPr>
          </a:p>
          <a:p>
            <a:pPr marL="693738" indent="-354013">
              <a:spcBef>
                <a:spcPts val="600"/>
              </a:spcBef>
              <a:spcAft>
                <a:spcPts val="600"/>
              </a:spcAft>
              <a:buFont typeface="Wingdings" pitchFamily="2" charset="2"/>
              <a:buChar char="ü"/>
            </a:pPr>
            <a:r>
              <a:rPr lang="en-US" sz="2300" dirty="0" smtClean="0">
                <a:latin typeface="Tw Cen MT" pitchFamily="34" charset="0"/>
              </a:rPr>
              <a:t>This view is in direct contrast to the omnipotent view. It says that the role of high-level management is largely symbolic. Managers have a limited effect on the organization achieving its goals or objectives. </a:t>
            </a:r>
          </a:p>
          <a:p>
            <a:pPr marL="693738" indent="-354013">
              <a:spcBef>
                <a:spcPts val="600"/>
              </a:spcBef>
              <a:spcAft>
                <a:spcPts val="600"/>
              </a:spcAft>
              <a:buFont typeface="Wingdings" pitchFamily="2" charset="2"/>
              <a:buChar char="ü"/>
            </a:pPr>
            <a:r>
              <a:rPr lang="en-US" sz="2300" dirty="0" smtClean="0">
                <a:latin typeface="Tw Cen MT" pitchFamily="34" charset="0"/>
              </a:rPr>
              <a:t>While the adequate performance of management responsibilities has an effect on organizational performance, the manager's activities are not the driving force behind strong organizational performance. </a:t>
            </a:r>
          </a:p>
          <a:p>
            <a:pPr marL="693738" indent="-354013">
              <a:spcBef>
                <a:spcPts val="600"/>
              </a:spcBef>
              <a:spcAft>
                <a:spcPts val="600"/>
              </a:spcAft>
              <a:buFont typeface="Wingdings" pitchFamily="2" charset="2"/>
              <a:buChar char="ü"/>
            </a:pPr>
            <a:r>
              <a:rPr lang="en-US" sz="2300" dirty="0" smtClean="0">
                <a:latin typeface="Tw Cen MT" pitchFamily="34" charset="0"/>
              </a:rPr>
              <a:t>It recognizes that there are many environmental factors (economic, political, legal, competitive, consumer-based, technological, etc.) that affect the performance of the organization that is outside of the control of managers. </a:t>
            </a:r>
          </a:p>
          <a:p>
            <a:pPr marL="693738" indent="-354013">
              <a:spcBef>
                <a:spcPts val="600"/>
              </a:spcBef>
              <a:spcAft>
                <a:spcPts val="600"/>
              </a:spcAft>
              <a:buFont typeface="Wingdings" pitchFamily="2" charset="2"/>
              <a:buChar char="ü"/>
            </a:pPr>
            <a:r>
              <a:rPr lang="en-US" sz="2300" dirty="0" smtClean="0">
                <a:latin typeface="Tw Cen MT" pitchFamily="34" charset="0"/>
              </a:rPr>
              <a:t>Thus managers are not individually responsible for the success or failure of the organization. Lots of factors contribute to the quality of an organization.</a:t>
            </a:r>
            <a:endParaRPr lang="en-US" sz="2300" dirty="0">
              <a:latin typeface="Tw Cen MT" pitchFamily="34" charset="0"/>
            </a:endParaRPr>
          </a:p>
        </p:txBody>
      </p:sp>
      <p:sp>
        <p:nvSpPr>
          <p:cNvPr id="7" name="Rectangle 6"/>
          <p:cNvSpPr/>
          <p:nvPr/>
        </p:nvSpPr>
        <p:spPr>
          <a:xfrm>
            <a:off x="1112968" y="5829809"/>
            <a:ext cx="9204065" cy="800219"/>
          </a:xfrm>
          <a:prstGeom prst="rect">
            <a:avLst/>
          </a:prstGeom>
          <a:solidFill>
            <a:schemeClr val="bg2"/>
          </a:solidFill>
        </p:spPr>
        <p:txBody>
          <a:bodyPr>
            <a:spAutoFit/>
          </a:bodyPr>
          <a:lstStyle/>
          <a:p>
            <a:r>
              <a:rPr lang="en-US" sz="2300" dirty="0" smtClean="0">
                <a:solidFill>
                  <a:srgbClr val="FF0000"/>
                </a:solidFill>
              </a:rPr>
              <a:t>Symbolic view of management: </a:t>
            </a:r>
            <a:r>
              <a:rPr lang="en-US" sz="2300" dirty="0" smtClean="0"/>
              <a:t>much of an organization's success or failure is due to external forces outside managers' control. </a:t>
            </a:r>
            <a:endParaRPr lang="en-US" sz="2300" dirty="0"/>
          </a:p>
        </p:txBody>
      </p:sp>
    </p:spTree>
    <p:extLst>
      <p:ext uri="{BB962C8B-B14F-4D97-AF65-F5344CB8AC3E}">
        <p14:creationId xmlns:p14="http://schemas.microsoft.com/office/powerpoint/2010/main" val="946604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30</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Rectangle 1"/>
          <p:cNvSpPr/>
          <p:nvPr/>
        </p:nvSpPr>
        <p:spPr>
          <a:xfrm>
            <a:off x="247650" y="762000"/>
            <a:ext cx="6915150" cy="451703"/>
          </a:xfrm>
          <a:prstGeom prst="rect">
            <a:avLst/>
          </a:prstGeom>
          <a:solidFill>
            <a:schemeClr val="accent4">
              <a:lumMod val="20000"/>
              <a:lumOff val="80000"/>
            </a:schemeClr>
          </a:solidFill>
        </p:spPr>
        <p:txBody>
          <a:bodyPr>
            <a:spAutoFit/>
          </a:bodyPr>
          <a:lstStyle/>
          <a:p>
            <a:r>
              <a:rPr lang="en-US" sz="2300" dirty="0" smtClean="0">
                <a:latin typeface="Tw Cen MT" pitchFamily="34" charset="0"/>
              </a:rPr>
              <a:t>External Environment </a:t>
            </a:r>
            <a:r>
              <a:rPr lang="en-US" sz="2300" dirty="0">
                <a:latin typeface="Tw Cen MT" pitchFamily="34" charset="0"/>
              </a:rPr>
              <a:t>constrains and challenges </a:t>
            </a:r>
            <a:r>
              <a:rPr lang="en-US" sz="2300" dirty="0" smtClean="0">
                <a:latin typeface="Tw Cen MT" pitchFamily="34" charset="0"/>
              </a:rPr>
              <a:t>managers</a:t>
            </a:r>
            <a:endParaRPr lang="en-US" sz="2300" dirty="0">
              <a:latin typeface="Tw Cen MT" pitchFamily="34" charset="0"/>
            </a:endParaRPr>
          </a:p>
        </p:txBody>
      </p:sp>
      <p:sp>
        <p:nvSpPr>
          <p:cNvPr id="3" name="Rectangle 2"/>
          <p:cNvSpPr/>
          <p:nvPr/>
        </p:nvSpPr>
        <p:spPr>
          <a:xfrm>
            <a:off x="381000" y="1371600"/>
            <a:ext cx="10472436" cy="1508105"/>
          </a:xfrm>
          <a:prstGeom prst="rect">
            <a:avLst/>
          </a:prstGeom>
        </p:spPr>
        <p:txBody>
          <a:bodyPr wrap="square">
            <a:spAutoFit/>
          </a:bodyPr>
          <a:lstStyle/>
          <a:p>
            <a:r>
              <a:rPr lang="en-US" sz="2300" dirty="0" smtClean="0">
                <a:latin typeface="Tw Cen MT" pitchFamily="34" charset="0"/>
              </a:rPr>
              <a:t>The </a:t>
            </a:r>
            <a:r>
              <a:rPr lang="en-US" sz="2300" dirty="0">
                <a:latin typeface="Tw Cen MT" pitchFamily="34" charset="0"/>
              </a:rPr>
              <a:t>environment constrains and challenges </a:t>
            </a:r>
            <a:r>
              <a:rPr lang="en-US" sz="2300" dirty="0" smtClean="0">
                <a:latin typeface="Tw Cen MT" pitchFamily="34" charset="0"/>
              </a:rPr>
              <a:t>managers in three ways:</a:t>
            </a:r>
          </a:p>
          <a:p>
            <a:pPr marL="457200" indent="-457200">
              <a:buAutoNum type="arabicPeriod"/>
            </a:pPr>
            <a:r>
              <a:rPr lang="en-US" sz="2300" dirty="0" smtClean="0">
                <a:latin typeface="Tw Cen MT" pitchFamily="34" charset="0"/>
              </a:rPr>
              <a:t>Jobs </a:t>
            </a:r>
            <a:r>
              <a:rPr lang="en-US" sz="2300" dirty="0">
                <a:latin typeface="Tw Cen MT" pitchFamily="34" charset="0"/>
              </a:rPr>
              <a:t>and </a:t>
            </a:r>
            <a:r>
              <a:rPr lang="en-US" sz="2300" dirty="0" smtClean="0">
                <a:latin typeface="Tw Cen MT" pitchFamily="34" charset="0"/>
              </a:rPr>
              <a:t>employment</a:t>
            </a:r>
          </a:p>
          <a:p>
            <a:pPr marL="457200" indent="-457200">
              <a:buAutoNum type="arabicPeriod"/>
            </a:pPr>
            <a:r>
              <a:rPr lang="en-US" sz="2300" dirty="0" smtClean="0">
                <a:latin typeface="Tw Cen MT" pitchFamily="34" charset="0"/>
              </a:rPr>
              <a:t>Assessing the </a:t>
            </a:r>
            <a:r>
              <a:rPr lang="en-US" sz="2300" dirty="0">
                <a:latin typeface="Tw Cen MT" pitchFamily="34" charset="0"/>
              </a:rPr>
              <a:t>environmental uncertainty </a:t>
            </a:r>
            <a:endParaRPr lang="en-US" sz="2300" dirty="0" smtClean="0">
              <a:latin typeface="Tw Cen MT" pitchFamily="34" charset="0"/>
            </a:endParaRPr>
          </a:p>
          <a:p>
            <a:pPr marL="457200" indent="-457200">
              <a:buAutoNum type="arabicPeriod"/>
            </a:pPr>
            <a:r>
              <a:rPr lang="en-US" sz="2300" dirty="0" smtClean="0">
                <a:latin typeface="Tw Cen MT" pitchFamily="34" charset="0"/>
              </a:rPr>
              <a:t>Managing stakeholder relationships</a:t>
            </a:r>
            <a:endParaRPr lang="en-US" sz="2300" dirty="0">
              <a:latin typeface="Tw Cen MT" pitchFamily="34" charset="0"/>
            </a:endParaRPr>
          </a:p>
        </p:txBody>
      </p:sp>
      <p:sp>
        <p:nvSpPr>
          <p:cNvPr id="7" name="Rectangle 6"/>
          <p:cNvSpPr/>
          <p:nvPr/>
        </p:nvSpPr>
        <p:spPr>
          <a:xfrm>
            <a:off x="652764" y="2922687"/>
            <a:ext cx="10472436" cy="3631763"/>
          </a:xfrm>
          <a:prstGeom prst="rect">
            <a:avLst/>
          </a:prstGeom>
        </p:spPr>
        <p:txBody>
          <a:bodyPr wrap="square">
            <a:spAutoFit/>
          </a:bodyPr>
          <a:lstStyle/>
          <a:p>
            <a:r>
              <a:rPr lang="en-US" sz="2300" b="1" dirty="0" smtClean="0">
                <a:latin typeface="Tw Cen MT" pitchFamily="34" charset="0"/>
              </a:rPr>
              <a:t>Jobs and employment</a:t>
            </a:r>
          </a:p>
          <a:p>
            <a:r>
              <a:rPr lang="en-US" sz="2300" dirty="0" smtClean="0">
                <a:latin typeface="Tw Cen MT" pitchFamily="34" charset="0"/>
              </a:rPr>
              <a:t>As </a:t>
            </a:r>
            <a:r>
              <a:rPr lang="en-US" sz="2300" dirty="0">
                <a:latin typeface="Tw Cen MT" pitchFamily="34" charset="0"/>
              </a:rPr>
              <a:t>any or all external environmental conditions (economic, demographic, technological, globalization, etc.) change, one of the </a:t>
            </a:r>
            <a:r>
              <a:rPr lang="en-US" sz="2300" u="sng" dirty="0">
                <a:latin typeface="Tw Cen MT" pitchFamily="34" charset="0"/>
              </a:rPr>
              <a:t>most powerful </a:t>
            </a:r>
            <a:r>
              <a:rPr lang="en-US" sz="2300" u="sng" dirty="0" smtClean="0">
                <a:latin typeface="Tw Cen MT" pitchFamily="34" charset="0"/>
              </a:rPr>
              <a:t>constraints </a:t>
            </a:r>
            <a:r>
              <a:rPr lang="en-US" sz="2300" u="sng" dirty="0">
                <a:latin typeface="Tw Cen MT" pitchFamily="34" charset="0"/>
              </a:rPr>
              <a:t>managers face is the impact of such changes on jobs and employment—both in poor conditions and in good conditions</a:t>
            </a:r>
            <a:r>
              <a:rPr lang="en-US" sz="2300" dirty="0">
                <a:latin typeface="Tw Cen MT" pitchFamily="34" charset="0"/>
              </a:rPr>
              <a:t>. The power of this constraint became painfully obvious during the recent </a:t>
            </a:r>
            <a:r>
              <a:rPr lang="en-US" sz="2300" u="sng" dirty="0">
                <a:solidFill>
                  <a:srgbClr val="FF0000"/>
                </a:solidFill>
                <a:latin typeface="Tw Cen MT" pitchFamily="34" charset="0"/>
              </a:rPr>
              <a:t>global recession </a:t>
            </a:r>
            <a:r>
              <a:rPr lang="en-US" sz="2300" dirty="0">
                <a:latin typeface="Tw Cen MT" pitchFamily="34" charset="0"/>
              </a:rPr>
              <a:t>as millions of jobs were eliminated and </a:t>
            </a:r>
            <a:r>
              <a:rPr lang="en-US" sz="2300" dirty="0" smtClean="0">
                <a:latin typeface="Tw Cen MT" pitchFamily="34" charset="0"/>
              </a:rPr>
              <a:t>unemployment </a:t>
            </a:r>
            <a:r>
              <a:rPr lang="en-US" sz="2300" dirty="0">
                <a:latin typeface="Tw Cen MT" pitchFamily="34" charset="0"/>
              </a:rPr>
              <a:t>rates rose to levels not seen in many years. </a:t>
            </a:r>
            <a:r>
              <a:rPr lang="en-US" sz="2300" dirty="0" smtClean="0">
                <a:latin typeface="Tw Cen MT" pitchFamily="34" charset="0"/>
              </a:rPr>
              <a:t>Other </a:t>
            </a:r>
            <a:r>
              <a:rPr lang="en-US" sz="2300" dirty="0">
                <a:latin typeface="Tw Cen MT" pitchFamily="34" charset="0"/>
              </a:rPr>
              <a:t>countries face the same issues. </a:t>
            </a:r>
            <a:r>
              <a:rPr lang="en-US" sz="2300" dirty="0" smtClean="0">
                <a:latin typeface="Tw Cen MT" pitchFamily="34" charset="0"/>
              </a:rPr>
              <a:t>Not </a:t>
            </a:r>
            <a:r>
              <a:rPr lang="en-US" sz="2300" dirty="0">
                <a:latin typeface="Tw Cen MT" pitchFamily="34" charset="0"/>
              </a:rPr>
              <a:t>only do changes in external conditions affect the types of jobs that are available, </a:t>
            </a:r>
            <a:r>
              <a:rPr lang="en-US" sz="2300" u="sng" dirty="0">
                <a:latin typeface="Tw Cen MT" pitchFamily="34" charset="0"/>
              </a:rPr>
              <a:t>they affect how those jobs are created and managed</a:t>
            </a:r>
            <a:r>
              <a:rPr lang="en-US" sz="2300" dirty="0">
                <a:latin typeface="Tw Cen MT" pitchFamily="34" charset="0"/>
              </a:rPr>
              <a:t>. For instance, many employers use flexible work arrangements to meet work output demand</a:t>
            </a:r>
            <a:r>
              <a:rPr lang="en-US" sz="2300" dirty="0" smtClean="0">
                <a:latin typeface="Tw Cen MT" pitchFamily="34" charset="0"/>
              </a:rPr>
              <a:t>.</a:t>
            </a:r>
            <a:endParaRPr lang="en-US" sz="2300" dirty="0">
              <a:latin typeface="Tw Cen MT" pitchFamily="34" charset="0"/>
            </a:endParaRPr>
          </a:p>
        </p:txBody>
      </p:sp>
    </p:spTree>
    <p:extLst>
      <p:ext uri="{BB962C8B-B14F-4D97-AF65-F5344CB8AC3E}">
        <p14:creationId xmlns:p14="http://schemas.microsoft.com/office/powerpoint/2010/main" val="154161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31</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Rectangle 1"/>
          <p:cNvSpPr/>
          <p:nvPr/>
        </p:nvSpPr>
        <p:spPr>
          <a:xfrm>
            <a:off x="500364" y="1319748"/>
            <a:ext cx="10624836" cy="4117922"/>
          </a:xfrm>
          <a:prstGeom prst="rect">
            <a:avLst/>
          </a:prstGeom>
        </p:spPr>
        <p:txBody>
          <a:bodyPr wrap="square">
            <a:spAutoFit/>
          </a:bodyPr>
          <a:lstStyle/>
          <a:p>
            <a:pPr>
              <a:lnSpc>
                <a:spcPct val="110000"/>
              </a:lnSpc>
              <a:spcBef>
                <a:spcPts val="600"/>
              </a:spcBef>
              <a:spcAft>
                <a:spcPts val="600"/>
              </a:spcAft>
            </a:pPr>
            <a:r>
              <a:rPr lang="en-US" sz="2300" b="1" dirty="0" smtClean="0">
                <a:latin typeface="Tw Cen MT" pitchFamily="34" charset="0"/>
              </a:rPr>
              <a:t>Assessing environmental uncertainty</a:t>
            </a:r>
            <a:r>
              <a:rPr lang="en-US" sz="2300" dirty="0" smtClean="0">
                <a:latin typeface="Tw Cen MT" pitchFamily="34" charset="0"/>
              </a:rPr>
              <a:t> </a:t>
            </a:r>
          </a:p>
          <a:p>
            <a:pPr>
              <a:lnSpc>
                <a:spcPct val="110000"/>
              </a:lnSpc>
              <a:spcBef>
                <a:spcPts val="600"/>
              </a:spcBef>
              <a:spcAft>
                <a:spcPts val="600"/>
              </a:spcAft>
            </a:pPr>
            <a:r>
              <a:rPr lang="en-US" sz="2300" dirty="0" smtClean="0">
                <a:latin typeface="Tw Cen MT" pitchFamily="34" charset="0"/>
              </a:rPr>
              <a:t>Environmental </a:t>
            </a:r>
            <a:r>
              <a:rPr lang="en-US" sz="2300" dirty="0">
                <a:latin typeface="Tw Cen MT" pitchFamily="34" charset="0"/>
              </a:rPr>
              <a:t>uncertainty refers to the </a:t>
            </a:r>
            <a:r>
              <a:rPr lang="en-US" sz="2300" u="sng" dirty="0">
                <a:solidFill>
                  <a:srgbClr val="FF0000"/>
                </a:solidFill>
                <a:latin typeface="Tw Cen MT" pitchFamily="34" charset="0"/>
              </a:rPr>
              <a:t>degree of change and complexity</a:t>
            </a:r>
            <a:r>
              <a:rPr lang="en-US" sz="2300" dirty="0">
                <a:latin typeface="Tw Cen MT" pitchFamily="34" charset="0"/>
              </a:rPr>
              <a:t> in an organization’s environment. </a:t>
            </a:r>
            <a:r>
              <a:rPr lang="en-US" sz="2300" dirty="0" smtClean="0">
                <a:latin typeface="Tw Cen MT" pitchFamily="34" charset="0"/>
              </a:rPr>
              <a:t>The </a:t>
            </a:r>
            <a:r>
              <a:rPr lang="en-US" sz="2300" dirty="0">
                <a:latin typeface="Tw Cen MT" pitchFamily="34" charset="0"/>
              </a:rPr>
              <a:t>first dimension of uncertainty is the degree of change. If the components in an </a:t>
            </a:r>
            <a:r>
              <a:rPr lang="en-US" sz="2300" dirty="0" smtClean="0">
                <a:latin typeface="Tw Cen MT" pitchFamily="34" charset="0"/>
              </a:rPr>
              <a:t>organization’s </a:t>
            </a:r>
            <a:r>
              <a:rPr lang="en-US" sz="2300" u="sng" dirty="0">
                <a:latin typeface="Tw Cen MT" pitchFamily="34" charset="0"/>
              </a:rPr>
              <a:t>environment change frequently, it’s a dynamic environment</a:t>
            </a:r>
            <a:r>
              <a:rPr lang="en-US" sz="2300" dirty="0">
                <a:latin typeface="Tw Cen MT" pitchFamily="34" charset="0"/>
              </a:rPr>
              <a:t>. If </a:t>
            </a:r>
            <a:r>
              <a:rPr lang="en-US" sz="2300" u="sng" dirty="0">
                <a:latin typeface="Tw Cen MT" pitchFamily="34" charset="0"/>
              </a:rPr>
              <a:t>change is minimal, it’s a stable one</a:t>
            </a:r>
            <a:r>
              <a:rPr lang="en-US" sz="2300" dirty="0">
                <a:latin typeface="Tw Cen MT" pitchFamily="34" charset="0"/>
              </a:rPr>
              <a:t>. A </a:t>
            </a:r>
            <a:r>
              <a:rPr lang="en-US" sz="2300" dirty="0">
                <a:solidFill>
                  <a:srgbClr val="FF0000"/>
                </a:solidFill>
                <a:latin typeface="Tw Cen MT" pitchFamily="34" charset="0"/>
              </a:rPr>
              <a:t>stable environment </a:t>
            </a:r>
            <a:r>
              <a:rPr lang="en-US" sz="2300" dirty="0">
                <a:latin typeface="Tw Cen MT" pitchFamily="34" charset="0"/>
              </a:rPr>
              <a:t>might be one with </a:t>
            </a:r>
            <a:r>
              <a:rPr lang="en-US" sz="2300" dirty="0">
                <a:solidFill>
                  <a:srgbClr val="7030A0"/>
                </a:solidFill>
                <a:latin typeface="Tw Cen MT" pitchFamily="34" charset="0"/>
              </a:rPr>
              <a:t>no new competitors, few </a:t>
            </a:r>
            <a:r>
              <a:rPr lang="en-US" sz="2300" dirty="0" smtClean="0">
                <a:solidFill>
                  <a:srgbClr val="7030A0"/>
                </a:solidFill>
                <a:latin typeface="Tw Cen MT" pitchFamily="34" charset="0"/>
              </a:rPr>
              <a:t>technological </a:t>
            </a:r>
            <a:r>
              <a:rPr lang="en-US" sz="2300" dirty="0">
                <a:solidFill>
                  <a:srgbClr val="7030A0"/>
                </a:solidFill>
                <a:latin typeface="Tw Cen MT" pitchFamily="34" charset="0"/>
              </a:rPr>
              <a:t>breakthroughs by current competitors, little activity by pressure groups to influence the organization, and so forth</a:t>
            </a:r>
            <a:r>
              <a:rPr lang="en-US" sz="2300" dirty="0">
                <a:latin typeface="Tw Cen MT" pitchFamily="34" charset="0"/>
              </a:rPr>
              <a:t>. </a:t>
            </a:r>
            <a:r>
              <a:rPr lang="en-US" sz="2300" dirty="0" smtClean="0">
                <a:latin typeface="Tw Cen MT" pitchFamily="34" charset="0"/>
              </a:rPr>
              <a:t>An </a:t>
            </a:r>
            <a:r>
              <a:rPr lang="en-US" sz="2300" dirty="0">
                <a:latin typeface="Tw Cen MT" pitchFamily="34" charset="0"/>
              </a:rPr>
              <a:t>organization with fewer competitors, customers, suppliers, government agencies, and so forth faces a less complex and uncertain environment. Organizations deal with environmental complexity in </a:t>
            </a:r>
            <a:r>
              <a:rPr lang="en-US" sz="2300" dirty="0" smtClean="0">
                <a:latin typeface="Tw Cen MT" pitchFamily="34" charset="0"/>
              </a:rPr>
              <a:t>various ways.</a:t>
            </a:r>
            <a:endParaRPr lang="en-US" sz="2300" dirty="0">
              <a:latin typeface="Tw Cen MT" pitchFamily="34" charset="0"/>
            </a:endParaRPr>
          </a:p>
        </p:txBody>
      </p:sp>
    </p:spTree>
    <p:extLst>
      <p:ext uri="{BB962C8B-B14F-4D97-AF65-F5344CB8AC3E}">
        <p14:creationId xmlns:p14="http://schemas.microsoft.com/office/powerpoint/2010/main" val="2105999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32</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Rectangle 1"/>
          <p:cNvSpPr/>
          <p:nvPr/>
        </p:nvSpPr>
        <p:spPr>
          <a:xfrm>
            <a:off x="652764" y="609600"/>
            <a:ext cx="10124472" cy="4724370"/>
          </a:xfrm>
          <a:prstGeom prst="rect">
            <a:avLst/>
          </a:prstGeom>
        </p:spPr>
        <p:txBody>
          <a:bodyPr>
            <a:spAutoFit/>
          </a:bodyPr>
          <a:lstStyle/>
          <a:p>
            <a:r>
              <a:rPr lang="en-US" sz="2300" b="1" dirty="0" smtClean="0">
                <a:latin typeface="Tw Cen MT" pitchFamily="34" charset="0"/>
              </a:rPr>
              <a:t>Managing stakeholder relationships</a:t>
            </a:r>
            <a:r>
              <a:rPr lang="en-US" sz="2300" dirty="0" smtClean="0">
                <a:latin typeface="Tw Cen MT" pitchFamily="34" charset="0"/>
              </a:rPr>
              <a:t> </a:t>
            </a:r>
          </a:p>
          <a:p>
            <a:pPr>
              <a:spcBef>
                <a:spcPts val="1200"/>
              </a:spcBef>
              <a:spcAft>
                <a:spcPts val="600"/>
              </a:spcAft>
            </a:pPr>
            <a:r>
              <a:rPr lang="en-US" sz="2300" dirty="0">
                <a:latin typeface="Tw Cen MT" pitchFamily="34" charset="0"/>
              </a:rPr>
              <a:t>Stakeholders are any constituencies in the organization’s environment that are affected by an organization’s decisions and actions. These groups have a stake in or are significantly influenced by what the organization does. In turn, these groups can influence the organization. </a:t>
            </a:r>
            <a:r>
              <a:rPr lang="en-US" sz="2300" u="sng" dirty="0" smtClean="0">
                <a:solidFill>
                  <a:srgbClr val="FF0000"/>
                </a:solidFill>
                <a:latin typeface="Tw Cen MT" pitchFamily="34" charset="0"/>
              </a:rPr>
              <a:t>The </a:t>
            </a:r>
            <a:r>
              <a:rPr lang="en-US" sz="2300" u="sng" dirty="0">
                <a:solidFill>
                  <a:srgbClr val="FF0000"/>
                </a:solidFill>
                <a:latin typeface="Tw Cen MT" pitchFamily="34" charset="0"/>
              </a:rPr>
              <a:t>nature of stakeholder relationships is another way in which the environment influences managers. The more obvious and secure these relationships, the more influence managers will have over organizational outcomes.</a:t>
            </a:r>
            <a:r>
              <a:rPr lang="en-US" sz="2300" dirty="0">
                <a:latin typeface="Tw Cen MT" pitchFamily="34" charset="0"/>
              </a:rPr>
              <a:t> M</a:t>
            </a:r>
            <a:r>
              <a:rPr lang="en-US" sz="2300" dirty="0" smtClean="0">
                <a:latin typeface="Tw Cen MT" pitchFamily="34" charset="0"/>
              </a:rPr>
              <a:t>anagers should even care about managing stakeholder relationships because:</a:t>
            </a:r>
          </a:p>
          <a:p>
            <a:pPr marL="342900" indent="-342900">
              <a:spcBef>
                <a:spcPts val="1200"/>
              </a:spcBef>
              <a:spcAft>
                <a:spcPts val="600"/>
              </a:spcAft>
              <a:buFont typeface="Wingdings" pitchFamily="2" charset="2"/>
              <a:buChar char="ü"/>
            </a:pPr>
            <a:r>
              <a:rPr lang="en-US" sz="2300" dirty="0" smtClean="0">
                <a:latin typeface="Tw Cen MT" pitchFamily="34" charset="0"/>
              </a:rPr>
              <a:t>It </a:t>
            </a:r>
            <a:r>
              <a:rPr lang="en-US" sz="2300" dirty="0">
                <a:latin typeface="Tw Cen MT" pitchFamily="34" charset="0"/>
              </a:rPr>
              <a:t>can lead to desirable organizational outcomes such as </a:t>
            </a:r>
            <a:r>
              <a:rPr lang="en-US" sz="2300" u="sng" dirty="0">
                <a:latin typeface="Tw Cen MT" pitchFamily="34" charset="0"/>
              </a:rPr>
              <a:t>improved </a:t>
            </a:r>
            <a:r>
              <a:rPr lang="en-US" sz="2300" u="sng" dirty="0" smtClean="0">
                <a:latin typeface="Tw Cen MT" pitchFamily="34" charset="0"/>
              </a:rPr>
              <a:t>predictability </a:t>
            </a:r>
            <a:r>
              <a:rPr lang="en-US" sz="2300" u="sng" dirty="0">
                <a:latin typeface="Tw Cen MT" pitchFamily="34" charset="0"/>
              </a:rPr>
              <a:t>of environmental changes, more successful innovations, greater degree of trust among stakeholders, and </a:t>
            </a:r>
            <a:r>
              <a:rPr lang="en-US" sz="2300" u="sng" dirty="0" smtClean="0">
                <a:latin typeface="Tw Cen MT" pitchFamily="34" charset="0"/>
              </a:rPr>
              <a:t>greater </a:t>
            </a:r>
            <a:r>
              <a:rPr lang="en-US" sz="2300" u="sng" dirty="0">
                <a:latin typeface="Tw Cen MT" pitchFamily="34" charset="0"/>
              </a:rPr>
              <a:t>organizational flexibility to reduce the impact of change</a:t>
            </a:r>
            <a:r>
              <a:rPr lang="en-US" sz="2300" u="sng" dirty="0" smtClean="0">
                <a:latin typeface="Tw Cen MT" pitchFamily="34" charset="0"/>
              </a:rPr>
              <a:t>.</a:t>
            </a:r>
          </a:p>
        </p:txBody>
      </p:sp>
    </p:spTree>
    <p:extLst>
      <p:ext uri="{BB962C8B-B14F-4D97-AF65-F5344CB8AC3E}">
        <p14:creationId xmlns:p14="http://schemas.microsoft.com/office/powerpoint/2010/main" val="3365446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33</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Rectangle 1"/>
          <p:cNvSpPr/>
          <p:nvPr/>
        </p:nvSpPr>
        <p:spPr>
          <a:xfrm>
            <a:off x="652764" y="827038"/>
            <a:ext cx="10124472" cy="1154162"/>
          </a:xfrm>
          <a:prstGeom prst="rect">
            <a:avLst/>
          </a:prstGeom>
        </p:spPr>
        <p:txBody>
          <a:bodyPr>
            <a:spAutoFit/>
          </a:bodyPr>
          <a:lstStyle/>
          <a:p>
            <a:pPr marL="342900" indent="-342900">
              <a:spcBef>
                <a:spcPts val="1200"/>
              </a:spcBef>
              <a:spcAft>
                <a:spcPts val="600"/>
              </a:spcAft>
              <a:buFont typeface="Wingdings" pitchFamily="2" charset="2"/>
              <a:buChar char="ü"/>
            </a:pPr>
            <a:r>
              <a:rPr lang="en-US" sz="2300" dirty="0" smtClean="0">
                <a:latin typeface="Tw Cen MT" pitchFamily="34" charset="0"/>
              </a:rPr>
              <a:t>it’s </a:t>
            </a:r>
            <a:r>
              <a:rPr lang="en-US" sz="2300" dirty="0">
                <a:latin typeface="Tw Cen MT" pitchFamily="34" charset="0"/>
              </a:rPr>
              <a:t>the </a:t>
            </a:r>
            <a:r>
              <a:rPr lang="en-US" sz="2300" dirty="0" smtClean="0">
                <a:latin typeface="Tw Cen MT" pitchFamily="34" charset="0"/>
              </a:rPr>
              <a:t>‘right’ </a:t>
            </a:r>
            <a:r>
              <a:rPr lang="en-US" sz="2300" dirty="0">
                <a:latin typeface="Tw Cen MT" pitchFamily="34" charset="0"/>
              </a:rPr>
              <a:t>thing to do. Because an organization depends on these external groups as sources of inputs (resources) and as outlets for outputs (goods and services), managers need to consider their interests as they make decisions. </a:t>
            </a:r>
          </a:p>
        </p:txBody>
      </p:sp>
      <p:sp>
        <p:nvSpPr>
          <p:cNvPr id="3" name="Rectangle 2"/>
          <p:cNvSpPr/>
          <p:nvPr/>
        </p:nvSpPr>
        <p:spPr>
          <a:xfrm>
            <a:off x="1781078" y="2438400"/>
            <a:ext cx="6372322" cy="446276"/>
          </a:xfrm>
          <a:prstGeom prst="rect">
            <a:avLst/>
          </a:prstGeom>
          <a:solidFill>
            <a:schemeClr val="accent3">
              <a:lumMod val="40000"/>
              <a:lumOff val="60000"/>
            </a:schemeClr>
          </a:solidFill>
        </p:spPr>
        <p:txBody>
          <a:bodyPr wrap="none">
            <a:spAutoFit/>
          </a:bodyPr>
          <a:lstStyle/>
          <a:p>
            <a:r>
              <a:rPr lang="en-US" sz="2300" dirty="0" smtClean="0">
                <a:solidFill>
                  <a:srgbClr val="FF0000"/>
                </a:solidFill>
                <a:latin typeface="Tw Cen MT" pitchFamily="34" charset="0"/>
              </a:rPr>
              <a:t>Q. How </a:t>
            </a:r>
            <a:r>
              <a:rPr lang="en-US" sz="2300" dirty="0">
                <a:solidFill>
                  <a:srgbClr val="FF0000"/>
                </a:solidFill>
                <a:latin typeface="Tw Cen MT" pitchFamily="34" charset="0"/>
              </a:rPr>
              <a:t>the </a:t>
            </a:r>
            <a:r>
              <a:rPr lang="en-US" sz="2300" dirty="0" smtClean="0">
                <a:solidFill>
                  <a:srgbClr val="FF0000"/>
                </a:solidFill>
                <a:latin typeface="Tw Cen MT" pitchFamily="34" charset="0"/>
              </a:rPr>
              <a:t>external environment affects managers </a:t>
            </a:r>
            <a:r>
              <a:rPr lang="en-US" sz="2300" dirty="0" smtClean="0">
                <a:solidFill>
                  <a:srgbClr val="FF0000"/>
                </a:solidFill>
                <a:latin typeface="Times New Roman" pitchFamily="18" charset="0"/>
                <a:cs typeface="Times New Roman" pitchFamily="18" charset="0"/>
              </a:rPr>
              <a:t>?</a:t>
            </a:r>
            <a:endParaRPr lang="en-US" sz="23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31974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4</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TextBox 1"/>
          <p:cNvSpPr txBox="1"/>
          <p:nvPr/>
        </p:nvSpPr>
        <p:spPr>
          <a:xfrm>
            <a:off x="444348" y="762000"/>
            <a:ext cx="10680852" cy="5262979"/>
          </a:xfrm>
          <a:prstGeom prst="rect">
            <a:avLst/>
          </a:prstGeom>
          <a:noFill/>
        </p:spPr>
        <p:txBody>
          <a:bodyPr wrap="square" rtlCol="0">
            <a:spAutoFit/>
          </a:bodyPr>
          <a:lstStyle/>
          <a:p>
            <a:pPr>
              <a:spcBef>
                <a:spcPts val="600"/>
              </a:spcBef>
              <a:spcAft>
                <a:spcPts val="600"/>
              </a:spcAft>
            </a:pPr>
            <a:r>
              <a:rPr lang="en-US" sz="2300" b="1" dirty="0" smtClean="0">
                <a:solidFill>
                  <a:srgbClr val="FF0000"/>
                </a:solidFill>
                <a:latin typeface="Tw Cen MT" pitchFamily="34" charset="0"/>
              </a:rPr>
              <a:t>Organization culture</a:t>
            </a:r>
            <a:r>
              <a:rPr lang="en-US" sz="2300" dirty="0" smtClean="0">
                <a:latin typeface="Tw Cen MT" pitchFamily="34" charset="0"/>
              </a:rPr>
              <a:t>: It is the shared values, principles, traditions &amp; the ways of doing things that influence the way organizational members act. </a:t>
            </a:r>
          </a:p>
          <a:p>
            <a:pPr marL="342900" indent="-342900">
              <a:spcBef>
                <a:spcPts val="600"/>
              </a:spcBef>
              <a:spcAft>
                <a:spcPts val="600"/>
              </a:spcAft>
              <a:buFont typeface="Wingdings" pitchFamily="2" charset="2"/>
              <a:buChar char="ü"/>
            </a:pPr>
            <a:r>
              <a:rPr lang="en-US" sz="2300" dirty="0" smtClean="0">
                <a:latin typeface="Tw Cen MT" pitchFamily="34" charset="0"/>
              </a:rPr>
              <a:t>It is the behavior of humans within an organization </a:t>
            </a:r>
          </a:p>
          <a:p>
            <a:pPr marL="342900" indent="-342900">
              <a:spcBef>
                <a:spcPts val="600"/>
              </a:spcBef>
              <a:spcAft>
                <a:spcPts val="600"/>
              </a:spcAft>
              <a:buFont typeface="Wingdings" pitchFamily="2" charset="2"/>
              <a:buChar char="ü"/>
            </a:pPr>
            <a:r>
              <a:rPr lang="en-US" sz="2300" dirty="0" smtClean="0">
                <a:latin typeface="Tw Cen MT" pitchFamily="34" charset="0"/>
              </a:rPr>
              <a:t>It includes the organization vision values, norms, systems, symbols, Language, Assumptions, Beliefs (Attitude) &amp; Habits </a:t>
            </a:r>
          </a:p>
          <a:p>
            <a:pPr>
              <a:spcBef>
                <a:spcPts val="600"/>
              </a:spcBef>
              <a:spcAft>
                <a:spcPts val="600"/>
              </a:spcAft>
            </a:pPr>
            <a:r>
              <a:rPr lang="en-US" sz="2300" b="1" dirty="0" smtClean="0">
                <a:latin typeface="Tw Cen MT" pitchFamily="34" charset="0"/>
              </a:rPr>
              <a:t>The definition implies three things: </a:t>
            </a:r>
          </a:p>
          <a:p>
            <a:pPr marL="457200" indent="-457200">
              <a:spcBef>
                <a:spcPts val="600"/>
              </a:spcBef>
              <a:spcAft>
                <a:spcPts val="600"/>
              </a:spcAft>
              <a:buFont typeface="+mj-lt"/>
              <a:buAutoNum type="arabicPeriod"/>
            </a:pPr>
            <a:r>
              <a:rPr lang="en-US" sz="2300" dirty="0" smtClean="0">
                <a:latin typeface="Tw Cen MT" pitchFamily="34" charset="0"/>
              </a:rPr>
              <a:t>Culture is perception (Awareness) it's not something that can be physically touched or seen. </a:t>
            </a:r>
          </a:p>
          <a:p>
            <a:pPr marL="457200" indent="-457200">
              <a:spcBef>
                <a:spcPts val="600"/>
              </a:spcBef>
              <a:spcAft>
                <a:spcPts val="600"/>
              </a:spcAft>
              <a:buFont typeface="+mj-lt"/>
              <a:buAutoNum type="arabicPeriod"/>
            </a:pPr>
            <a:r>
              <a:rPr lang="en-US" sz="2300" dirty="0" smtClean="0">
                <a:latin typeface="Tw Cen MT" pitchFamily="34" charset="0"/>
              </a:rPr>
              <a:t>Culture is descriptive (Colorful) it's concerned with how members perceive the culture, not with whether they like it </a:t>
            </a:r>
          </a:p>
          <a:p>
            <a:pPr marL="457200" indent="-457200">
              <a:spcBef>
                <a:spcPts val="600"/>
              </a:spcBef>
              <a:spcAft>
                <a:spcPts val="600"/>
              </a:spcAft>
              <a:buFont typeface="+mj-lt"/>
              <a:buAutoNum type="arabicPeriod"/>
            </a:pPr>
            <a:r>
              <a:rPr lang="en-US" sz="2300" dirty="0" smtClean="0">
                <a:latin typeface="Tw Cen MT" pitchFamily="34" charset="0"/>
              </a:rPr>
              <a:t>Culture is shared Individuals tend to describe the organization's culture in similar terms, even they may have different backgrounds or work at different organizational levels</a:t>
            </a:r>
          </a:p>
        </p:txBody>
      </p:sp>
    </p:spTree>
    <p:extLst>
      <p:ext uri="{BB962C8B-B14F-4D97-AF65-F5344CB8AC3E}">
        <p14:creationId xmlns:p14="http://schemas.microsoft.com/office/powerpoint/2010/main" val="1858272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5</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TextBox 1"/>
          <p:cNvSpPr txBox="1"/>
          <p:nvPr/>
        </p:nvSpPr>
        <p:spPr>
          <a:xfrm>
            <a:off x="444348" y="685800"/>
            <a:ext cx="10680852" cy="5439951"/>
          </a:xfrm>
          <a:prstGeom prst="rect">
            <a:avLst/>
          </a:prstGeom>
          <a:noFill/>
        </p:spPr>
        <p:txBody>
          <a:bodyPr wrap="square" rtlCol="0">
            <a:spAutoFit/>
          </a:bodyPr>
          <a:lstStyle/>
          <a:p>
            <a:pPr algn="ctr">
              <a:spcBef>
                <a:spcPts val="300"/>
              </a:spcBef>
              <a:spcAft>
                <a:spcPts val="300"/>
              </a:spcAft>
            </a:pPr>
            <a:r>
              <a:rPr lang="en-US" sz="2300" i="1" dirty="0" smtClean="0">
                <a:solidFill>
                  <a:srgbClr val="FF0000"/>
                </a:solidFill>
                <a:latin typeface="Tw Cen MT" pitchFamily="34" charset="0"/>
              </a:rPr>
              <a:t>Seven dimensions of an organization’s culture have been proposed </a:t>
            </a:r>
          </a:p>
          <a:p>
            <a:pPr marL="457200" indent="-457200">
              <a:buAutoNum type="alphaLcPeriod"/>
            </a:pPr>
            <a:r>
              <a:rPr lang="en-US" sz="2300" dirty="0" smtClean="0">
                <a:latin typeface="Tw Cen MT" pitchFamily="34" charset="0"/>
              </a:rPr>
              <a:t>Innovation and risk taking (the degree to which employees are encouraged to be innovative and take risks) </a:t>
            </a:r>
          </a:p>
          <a:p>
            <a:pPr marL="457200" indent="-457200">
              <a:buAutoNum type="alphaLcPeriod"/>
            </a:pPr>
            <a:r>
              <a:rPr lang="en-US" sz="2300" dirty="0" smtClean="0">
                <a:latin typeface="Tw Cen MT" pitchFamily="34" charset="0"/>
              </a:rPr>
              <a:t>Attention to detail (the degree to which employees are expected to exhibit precision, analysis, and attention to detail) </a:t>
            </a:r>
          </a:p>
          <a:p>
            <a:pPr marL="457200" indent="-457200">
              <a:buAutoNum type="alphaLcPeriod"/>
            </a:pPr>
            <a:r>
              <a:rPr lang="en-US" sz="2300" dirty="0" smtClean="0">
                <a:latin typeface="Tw Cen MT" pitchFamily="34" charset="0"/>
              </a:rPr>
              <a:t>Outcome orientation (the degree to which managers focus on results or outcomes rather than on the techniques and processes used to achieve those outcomes) </a:t>
            </a:r>
          </a:p>
          <a:p>
            <a:pPr marL="457200" indent="-457200">
              <a:buAutoNum type="alphaLcPeriod"/>
            </a:pPr>
            <a:r>
              <a:rPr lang="en-US" sz="2300" dirty="0" smtClean="0">
                <a:latin typeface="Tw Cen MT" pitchFamily="34" charset="0"/>
              </a:rPr>
              <a:t>People orientation (the degree to which management decisions take into consideration the effect on people within the organization) </a:t>
            </a:r>
          </a:p>
          <a:p>
            <a:pPr marL="457200" indent="-457200">
              <a:buAutoNum type="alphaLcPeriod"/>
            </a:pPr>
            <a:r>
              <a:rPr lang="en-US" sz="2300" dirty="0" smtClean="0">
                <a:latin typeface="Tw Cen MT" pitchFamily="34" charset="0"/>
              </a:rPr>
              <a:t>Team orientation (the degree to which work activities are organized around teams rather than individuals) </a:t>
            </a:r>
          </a:p>
          <a:p>
            <a:pPr marL="457200" indent="-457200">
              <a:buAutoNum type="alphaLcPeriod"/>
            </a:pPr>
            <a:r>
              <a:rPr lang="en-US" sz="2300" dirty="0" smtClean="0">
                <a:latin typeface="Tw Cen MT" pitchFamily="34" charset="0"/>
              </a:rPr>
              <a:t>Aggressiveness (the degree to which people are aggressive and competitive rather than easygoing and cooperative) </a:t>
            </a:r>
          </a:p>
          <a:p>
            <a:pPr marL="457200" indent="-457200">
              <a:buAutoNum type="alphaLcPeriod"/>
            </a:pPr>
            <a:r>
              <a:rPr lang="en-US" sz="2300" dirty="0" smtClean="0">
                <a:latin typeface="Tw Cen MT" pitchFamily="34" charset="0"/>
              </a:rPr>
              <a:t>Stability (the degree to which organizational activities emphasize maintaining the status quo in contrast to growth)</a:t>
            </a:r>
            <a:endParaRPr lang="en-US" sz="2300" dirty="0">
              <a:latin typeface="Tw Cen MT" pitchFamily="34" charset="0"/>
            </a:endParaRPr>
          </a:p>
        </p:txBody>
      </p:sp>
    </p:spTree>
    <p:extLst>
      <p:ext uri="{BB962C8B-B14F-4D97-AF65-F5344CB8AC3E}">
        <p14:creationId xmlns:p14="http://schemas.microsoft.com/office/powerpoint/2010/main" val="589491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6</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Rectangle 1"/>
          <p:cNvSpPr/>
          <p:nvPr/>
        </p:nvSpPr>
        <p:spPr>
          <a:xfrm>
            <a:off x="652764" y="1066800"/>
            <a:ext cx="10167636" cy="3939540"/>
          </a:xfrm>
          <a:prstGeom prst="rect">
            <a:avLst/>
          </a:prstGeom>
        </p:spPr>
        <p:txBody>
          <a:bodyPr wrap="square">
            <a:spAutoFit/>
          </a:bodyPr>
          <a:lstStyle/>
          <a:p>
            <a:pPr>
              <a:spcBef>
                <a:spcPts val="600"/>
              </a:spcBef>
              <a:spcAft>
                <a:spcPts val="600"/>
              </a:spcAft>
            </a:pPr>
            <a:r>
              <a:rPr lang="en-US" sz="2300" b="1" dirty="0" smtClean="0">
                <a:solidFill>
                  <a:srgbClr val="FF0000"/>
                </a:solidFill>
                <a:latin typeface="Tw Cen MT" pitchFamily="34" charset="0"/>
              </a:rPr>
              <a:t>Strong Cultures</a:t>
            </a:r>
          </a:p>
          <a:p>
            <a:pPr>
              <a:spcBef>
                <a:spcPts val="600"/>
              </a:spcBef>
              <a:spcAft>
                <a:spcPts val="600"/>
              </a:spcAft>
            </a:pPr>
            <a:r>
              <a:rPr lang="en-US" sz="2300" dirty="0" smtClean="0">
                <a:latin typeface="Tw Cen MT" pitchFamily="34" charset="0"/>
              </a:rPr>
              <a:t>All organizations have cultures, but not all cultures equally influence employees’ behaviors and actions. Strong cultures—those in which the key values are deeply held and widely shared—have a greater influence on employees than do weaker cultures. </a:t>
            </a:r>
          </a:p>
          <a:p>
            <a:pPr>
              <a:spcBef>
                <a:spcPts val="600"/>
              </a:spcBef>
              <a:spcAft>
                <a:spcPts val="600"/>
              </a:spcAft>
            </a:pPr>
            <a:r>
              <a:rPr lang="en-US" sz="2300" dirty="0" smtClean="0">
                <a:latin typeface="Tw Cen MT" pitchFamily="34" charset="0"/>
              </a:rPr>
              <a:t>The more employees accept the organization’s key values and the greater their commitment to those values, the stronger the culture is. Most organizations have moderate to strong cultures; that is, there is relatively high agreement on what’s important, what defines “good” employee behavior, what it takes to get ahead, and so forth. The stronger a culture becomes, the more it affects the way managers plan, organize, lead, and control</a:t>
            </a:r>
          </a:p>
        </p:txBody>
      </p:sp>
    </p:spTree>
    <p:extLst>
      <p:ext uri="{BB962C8B-B14F-4D97-AF65-F5344CB8AC3E}">
        <p14:creationId xmlns:p14="http://schemas.microsoft.com/office/powerpoint/2010/main" val="2258331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7</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sp>
        <p:nvSpPr>
          <p:cNvPr id="2" name="Rectangle 1"/>
          <p:cNvSpPr/>
          <p:nvPr/>
        </p:nvSpPr>
        <p:spPr>
          <a:xfrm>
            <a:off x="652764" y="811917"/>
            <a:ext cx="10124472" cy="4447371"/>
          </a:xfrm>
          <a:prstGeom prst="rect">
            <a:avLst/>
          </a:prstGeom>
        </p:spPr>
        <p:txBody>
          <a:bodyPr>
            <a:spAutoFit/>
          </a:bodyPr>
          <a:lstStyle/>
          <a:p>
            <a:pPr>
              <a:spcBef>
                <a:spcPts val="600"/>
              </a:spcBef>
              <a:spcAft>
                <a:spcPts val="600"/>
              </a:spcAft>
            </a:pPr>
            <a:r>
              <a:rPr lang="en-US" sz="2300" dirty="0" smtClean="0">
                <a:latin typeface="Tw Cen MT" pitchFamily="34" charset="0"/>
              </a:rPr>
              <a:t>Factors Influencing the Strength of Culture </a:t>
            </a:r>
          </a:p>
          <a:p>
            <a:pPr marL="342900" indent="-342900">
              <a:buFont typeface="Wingdings" pitchFamily="2" charset="2"/>
              <a:buChar char="ü"/>
            </a:pPr>
            <a:r>
              <a:rPr lang="en-US" sz="2300" dirty="0" smtClean="0">
                <a:latin typeface="Tw Cen MT" pitchFamily="34" charset="0"/>
              </a:rPr>
              <a:t>Size of the organization </a:t>
            </a:r>
          </a:p>
          <a:p>
            <a:pPr marL="342900" indent="-342900">
              <a:buFont typeface="Wingdings" pitchFamily="2" charset="2"/>
              <a:buChar char="ü"/>
            </a:pPr>
            <a:r>
              <a:rPr lang="en-US" sz="2300" dirty="0" smtClean="0">
                <a:latin typeface="Tw Cen MT" pitchFamily="34" charset="0"/>
              </a:rPr>
              <a:t>Age of the organization </a:t>
            </a:r>
          </a:p>
          <a:p>
            <a:pPr marL="342900" indent="-342900">
              <a:buFont typeface="Wingdings" pitchFamily="2" charset="2"/>
              <a:buChar char="ü"/>
            </a:pPr>
            <a:r>
              <a:rPr lang="en-US" sz="2300" dirty="0" smtClean="0">
                <a:latin typeface="Tw Cen MT" pitchFamily="34" charset="0"/>
              </a:rPr>
              <a:t>Rate of employee turnover </a:t>
            </a:r>
          </a:p>
          <a:p>
            <a:pPr marL="342900" indent="-342900">
              <a:buFont typeface="Wingdings" pitchFamily="2" charset="2"/>
              <a:buChar char="ü"/>
            </a:pPr>
            <a:r>
              <a:rPr lang="en-US" sz="2300" dirty="0" smtClean="0">
                <a:latin typeface="Tw Cen MT" pitchFamily="34" charset="0"/>
              </a:rPr>
              <a:t>Strength of the original culture </a:t>
            </a:r>
          </a:p>
          <a:p>
            <a:pPr marL="342900" indent="-342900">
              <a:buFont typeface="Wingdings" pitchFamily="2" charset="2"/>
              <a:buChar char="ü"/>
            </a:pPr>
            <a:r>
              <a:rPr lang="en-US" sz="2300" dirty="0" smtClean="0">
                <a:latin typeface="Tw Cen MT" pitchFamily="34" charset="0"/>
              </a:rPr>
              <a:t>Clarity of cultural values and beliefs </a:t>
            </a:r>
          </a:p>
          <a:p>
            <a:pPr>
              <a:spcBef>
                <a:spcPts val="1200"/>
              </a:spcBef>
              <a:spcAft>
                <a:spcPts val="1800"/>
              </a:spcAft>
            </a:pPr>
            <a:r>
              <a:rPr lang="en-US" sz="2300" b="1" dirty="0" smtClean="0">
                <a:solidFill>
                  <a:srgbClr val="FF0000"/>
                </a:solidFill>
                <a:latin typeface="Tw Cen MT" pitchFamily="34" charset="0"/>
              </a:rPr>
              <a:t>Benefits of a Strong Culture </a:t>
            </a:r>
          </a:p>
          <a:p>
            <a:pPr marL="342900" indent="-342900">
              <a:buFont typeface="Wingdings" pitchFamily="2" charset="2"/>
              <a:buChar char="ü"/>
            </a:pPr>
            <a:r>
              <a:rPr lang="en-US" sz="2300" dirty="0" smtClean="0">
                <a:latin typeface="Tw Cen MT" pitchFamily="34" charset="0"/>
              </a:rPr>
              <a:t>Creates a stronger employee commitment to the organization.</a:t>
            </a:r>
          </a:p>
          <a:p>
            <a:pPr marL="342900" indent="-342900">
              <a:buFont typeface="Wingdings" pitchFamily="2" charset="2"/>
              <a:buChar char="ü"/>
            </a:pPr>
            <a:r>
              <a:rPr lang="en-US" sz="2300" dirty="0" smtClean="0">
                <a:latin typeface="Tw Cen MT" pitchFamily="34" charset="0"/>
              </a:rPr>
              <a:t>Aids in the recruitment and socialization of new employees. </a:t>
            </a:r>
          </a:p>
          <a:p>
            <a:pPr marL="342900" indent="-342900">
              <a:buFont typeface="Wingdings" pitchFamily="2" charset="2"/>
              <a:buChar char="ü"/>
            </a:pPr>
            <a:r>
              <a:rPr lang="en-US" sz="2300" dirty="0" smtClean="0">
                <a:latin typeface="Tw Cen MT" pitchFamily="34" charset="0"/>
              </a:rPr>
              <a:t>Fosters higher organizational performance by instilling and promoting employee initiative. </a:t>
            </a:r>
            <a:endParaRPr lang="en-US" sz="2300" dirty="0">
              <a:latin typeface="Tw Cen MT" pitchFamily="34" charset="0"/>
            </a:endParaRPr>
          </a:p>
        </p:txBody>
      </p:sp>
    </p:spTree>
    <p:extLst>
      <p:ext uri="{BB962C8B-B14F-4D97-AF65-F5344CB8AC3E}">
        <p14:creationId xmlns:p14="http://schemas.microsoft.com/office/powerpoint/2010/main" val="720421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8</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855083315"/>
              </p:ext>
            </p:extLst>
          </p:nvPr>
        </p:nvGraphicFramePr>
        <p:xfrm>
          <a:off x="441960" y="1432560"/>
          <a:ext cx="10607040" cy="4404360"/>
        </p:xfrm>
        <a:graphic>
          <a:graphicData uri="http://schemas.openxmlformats.org/drawingml/2006/table">
            <a:tbl>
              <a:tblPr firstRow="1" bandRow="1">
                <a:tableStyleId>{C4B1156A-380E-4F78-BDF5-A606A8083BF9}</a:tableStyleId>
              </a:tblPr>
              <a:tblGrid>
                <a:gridCol w="4953000"/>
                <a:gridCol w="5654040"/>
              </a:tblGrid>
              <a:tr h="370840">
                <a:tc>
                  <a:txBody>
                    <a:bodyPr/>
                    <a:lstStyle/>
                    <a:p>
                      <a:pPr algn="ctr"/>
                      <a:r>
                        <a:rPr lang="en-US" sz="2300" dirty="0" smtClean="0">
                          <a:latin typeface="Tw Cen MT" pitchFamily="34" charset="0"/>
                        </a:rPr>
                        <a:t>Strong Cultures  </a:t>
                      </a:r>
                      <a:endParaRPr lang="en-US" sz="2300" dirty="0">
                        <a:latin typeface="Tw Cen MT" pitchFamily="34" charset="0"/>
                      </a:endParaRPr>
                    </a:p>
                  </a:txBody>
                  <a:tcPr anchor="ctr"/>
                </a:tc>
                <a:tc>
                  <a:txBody>
                    <a:bodyPr/>
                    <a:lstStyle/>
                    <a:p>
                      <a:pPr algn="ctr"/>
                      <a:r>
                        <a:rPr lang="en-US" sz="2300" dirty="0" smtClean="0">
                          <a:latin typeface="Tw Cen MT" pitchFamily="34" charset="0"/>
                        </a:rPr>
                        <a:t>Weak Cultures </a:t>
                      </a:r>
                      <a:endParaRPr lang="en-US" sz="2300" dirty="0">
                        <a:latin typeface="Tw Cen MT" pitchFamily="34" charset="0"/>
                      </a:endParaRPr>
                    </a:p>
                  </a:txBody>
                  <a:tcPr anchor="ctr"/>
                </a:tc>
              </a:tr>
              <a:tr h="370840">
                <a:tc>
                  <a:txBody>
                    <a:bodyPr/>
                    <a:lstStyle/>
                    <a:p>
                      <a:pPr marL="342900" indent="-342900">
                        <a:buFont typeface="Wingdings" pitchFamily="2" charset="2"/>
                        <a:buChar char="ü"/>
                      </a:pPr>
                      <a:r>
                        <a:rPr lang="en-US" sz="2300" dirty="0" smtClean="0">
                          <a:latin typeface="Tw Cen MT" pitchFamily="34" charset="0"/>
                        </a:rPr>
                        <a:t>Values widely shared Values </a:t>
                      </a:r>
                      <a:endParaRPr lang="en-US" sz="2300" dirty="0">
                        <a:latin typeface="Tw Cen MT" pitchFamily="34" charset="0"/>
                      </a:endParaRPr>
                    </a:p>
                  </a:txBody>
                  <a:tcPr>
                    <a:noFill/>
                  </a:tcPr>
                </a:tc>
                <a:tc>
                  <a:txBody>
                    <a:bodyPr/>
                    <a:lstStyle/>
                    <a:p>
                      <a:pPr marL="342900" indent="-342900">
                        <a:buFont typeface="Wingdings" pitchFamily="2" charset="2"/>
                        <a:buChar char="ü"/>
                      </a:pPr>
                      <a:r>
                        <a:rPr lang="en-US" sz="2300" dirty="0" smtClean="0">
                          <a:latin typeface="Tw Cen MT" pitchFamily="34" charset="0"/>
                        </a:rPr>
                        <a:t>limited to a few people—usually top management</a:t>
                      </a:r>
                      <a:endParaRPr lang="en-US" sz="2300" dirty="0">
                        <a:latin typeface="Tw Cen MT" pitchFamily="34" charset="0"/>
                      </a:endParaRPr>
                    </a:p>
                  </a:txBody>
                  <a:tcPr>
                    <a:noFill/>
                  </a:tcPr>
                </a:tc>
              </a:tr>
              <a:tr h="370840">
                <a:tc>
                  <a:txBody>
                    <a:bodyPr/>
                    <a:lstStyle/>
                    <a:p>
                      <a:pPr marL="342900" indent="-342900">
                        <a:buFont typeface="Wingdings" pitchFamily="2" charset="2"/>
                        <a:buChar char="ü"/>
                      </a:pPr>
                      <a:r>
                        <a:rPr lang="en-US" sz="2300" dirty="0" smtClean="0">
                          <a:latin typeface="Tw Cen MT" pitchFamily="34" charset="0"/>
                        </a:rPr>
                        <a:t>Culture conveys consistent messages about what’s important</a:t>
                      </a:r>
                      <a:endParaRPr lang="en-US" sz="2300" dirty="0">
                        <a:latin typeface="Tw Cen MT" pitchFamily="34" charset="0"/>
                      </a:endParaRPr>
                    </a:p>
                  </a:txBody>
                  <a:tcPr>
                    <a:noFill/>
                  </a:tcPr>
                </a:tc>
                <a:tc>
                  <a:txBody>
                    <a:bodyPr/>
                    <a:lstStyle/>
                    <a:p>
                      <a:pPr marL="342900" indent="-342900">
                        <a:buFont typeface="Wingdings" pitchFamily="2" charset="2"/>
                        <a:buChar char="ü"/>
                      </a:pPr>
                      <a:r>
                        <a:rPr lang="en-US" sz="2300" dirty="0" smtClean="0">
                          <a:latin typeface="Tw Cen MT" pitchFamily="34" charset="0"/>
                        </a:rPr>
                        <a:t>Culture sends contradictory messages about what’s important</a:t>
                      </a:r>
                      <a:endParaRPr lang="en-US" sz="2300" dirty="0">
                        <a:latin typeface="Tw Cen MT" pitchFamily="34" charset="0"/>
                      </a:endParaRPr>
                    </a:p>
                  </a:txBody>
                  <a:tcPr>
                    <a:noFill/>
                  </a:tcPr>
                </a:tc>
              </a:tr>
              <a:tr h="370840">
                <a:tc>
                  <a:txBody>
                    <a:bodyPr/>
                    <a:lstStyle/>
                    <a:p>
                      <a:pPr marL="342900" indent="-342900">
                        <a:buFont typeface="Wingdings" pitchFamily="2" charset="2"/>
                        <a:buChar char="ü"/>
                      </a:pPr>
                      <a:r>
                        <a:rPr lang="en-US" sz="2300" dirty="0" smtClean="0">
                          <a:latin typeface="Tw Cen MT" pitchFamily="34" charset="0"/>
                        </a:rPr>
                        <a:t>Most employees can tell stories about company history or heroes</a:t>
                      </a:r>
                      <a:endParaRPr lang="en-US" sz="2300" dirty="0">
                        <a:latin typeface="Tw Cen MT" pitchFamily="34" charset="0"/>
                      </a:endParaRPr>
                    </a:p>
                  </a:txBody>
                  <a:tcPr>
                    <a:noFill/>
                  </a:tcPr>
                </a:tc>
                <a:tc>
                  <a:txBody>
                    <a:bodyPr/>
                    <a:lstStyle/>
                    <a:p>
                      <a:pPr marL="342900" indent="-342900">
                        <a:buFont typeface="Wingdings" pitchFamily="2" charset="2"/>
                        <a:buChar char="ü"/>
                      </a:pPr>
                      <a:r>
                        <a:rPr lang="en-US" sz="2300" dirty="0" smtClean="0">
                          <a:latin typeface="Tw Cen MT" pitchFamily="34" charset="0"/>
                        </a:rPr>
                        <a:t>Employees have little knowledge of company history or heroes</a:t>
                      </a:r>
                      <a:endParaRPr lang="en-US" sz="2300" dirty="0">
                        <a:latin typeface="Tw Cen MT" pitchFamily="34" charset="0"/>
                      </a:endParaRPr>
                    </a:p>
                  </a:txBody>
                  <a:tcPr>
                    <a:noFill/>
                  </a:tcPr>
                </a:tc>
              </a:tr>
              <a:tr h="370840">
                <a:tc>
                  <a:txBody>
                    <a:bodyPr/>
                    <a:lstStyle/>
                    <a:p>
                      <a:pPr marL="342900" indent="-342900">
                        <a:buFont typeface="Wingdings" pitchFamily="2" charset="2"/>
                        <a:buChar char="ü"/>
                      </a:pPr>
                      <a:r>
                        <a:rPr lang="en-US" sz="2300" dirty="0" smtClean="0">
                          <a:latin typeface="Tw Cen MT" pitchFamily="34" charset="0"/>
                        </a:rPr>
                        <a:t>Employees strongly identify with culture</a:t>
                      </a:r>
                      <a:endParaRPr lang="en-US" sz="2300" dirty="0">
                        <a:latin typeface="Tw Cen MT" pitchFamily="34" charset="0"/>
                      </a:endParaRPr>
                    </a:p>
                  </a:txBody>
                  <a:tcPr>
                    <a:noFill/>
                  </a:tcPr>
                </a:tc>
                <a:tc>
                  <a:txBody>
                    <a:bodyPr/>
                    <a:lstStyle/>
                    <a:p>
                      <a:pPr marL="342900" indent="-342900">
                        <a:buFont typeface="Wingdings" pitchFamily="2" charset="2"/>
                        <a:buChar char="ü"/>
                      </a:pPr>
                      <a:r>
                        <a:rPr lang="en-US" sz="2300" dirty="0" smtClean="0">
                          <a:latin typeface="Tw Cen MT" pitchFamily="34" charset="0"/>
                        </a:rPr>
                        <a:t>Employees have little identification with culture</a:t>
                      </a:r>
                      <a:endParaRPr lang="en-US" sz="2300" dirty="0">
                        <a:latin typeface="Tw Cen MT" pitchFamily="34" charset="0"/>
                      </a:endParaRPr>
                    </a:p>
                  </a:txBody>
                  <a:tcPr>
                    <a:noFill/>
                  </a:tcPr>
                </a:tc>
              </a:tr>
              <a:tr h="370840">
                <a:tc>
                  <a:txBody>
                    <a:bodyPr/>
                    <a:lstStyle/>
                    <a:p>
                      <a:pPr marL="342900" indent="-342900">
                        <a:buFont typeface="Wingdings" pitchFamily="2" charset="2"/>
                        <a:buChar char="ü"/>
                      </a:pPr>
                      <a:r>
                        <a:rPr lang="en-US" sz="2300" dirty="0" smtClean="0">
                          <a:latin typeface="Tw Cen MT" pitchFamily="34" charset="0"/>
                        </a:rPr>
                        <a:t>Strong connection between shared values and behaviors</a:t>
                      </a:r>
                      <a:endParaRPr lang="en-US" sz="2300" dirty="0">
                        <a:latin typeface="Tw Cen MT" pitchFamily="34" charset="0"/>
                      </a:endParaRPr>
                    </a:p>
                  </a:txBody>
                  <a:tcPr>
                    <a:noFill/>
                  </a:tcPr>
                </a:tc>
                <a:tc>
                  <a:txBody>
                    <a:bodyPr/>
                    <a:lstStyle/>
                    <a:p>
                      <a:pPr marL="342900" indent="-342900">
                        <a:buFont typeface="Wingdings" pitchFamily="2" charset="2"/>
                        <a:buChar char="ü"/>
                      </a:pPr>
                      <a:r>
                        <a:rPr lang="en-US" sz="2300" dirty="0" smtClean="0">
                          <a:latin typeface="Tw Cen MT" pitchFamily="34" charset="0"/>
                        </a:rPr>
                        <a:t>Little connection between shared values and behaviors</a:t>
                      </a:r>
                      <a:endParaRPr lang="en-US" sz="2300" dirty="0">
                        <a:latin typeface="Tw Cen MT" pitchFamily="34" charset="0"/>
                      </a:endParaRPr>
                    </a:p>
                  </a:txBody>
                  <a:tcPr>
                    <a:noFill/>
                  </a:tcPr>
                </a:tc>
              </a:tr>
            </a:tbl>
          </a:graphicData>
        </a:graphic>
      </p:graphicFrame>
    </p:spTree>
    <p:extLst>
      <p:ext uri="{BB962C8B-B14F-4D97-AF65-F5344CB8AC3E}">
        <p14:creationId xmlns:p14="http://schemas.microsoft.com/office/powerpoint/2010/main" val="4170687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15292" y="6172201"/>
            <a:ext cx="638459" cy="365125"/>
          </a:xfrm>
        </p:spPr>
        <p:txBody>
          <a:bodyPr/>
          <a:lstStyle/>
          <a:p>
            <a:pPr algn="ctr"/>
            <a:fld id="{D73C1EFF-A29F-4B7A-9488-B35984923F1E}" type="slidenum">
              <a:rPr lang="en-US" sz="2000" smtClean="0">
                <a:solidFill>
                  <a:srgbClr val="FF0000"/>
                </a:solidFill>
                <a:latin typeface="Arial Black" pitchFamily="34" charset="0"/>
              </a:rPr>
              <a:pPr algn="ctr"/>
              <a:t>9</a:t>
            </a:fld>
            <a:endParaRPr lang="en-US" sz="2000">
              <a:solidFill>
                <a:srgbClr val="FF0000"/>
              </a:solidFill>
              <a:latin typeface="Arial Black" pitchFamily="34" charset="0"/>
            </a:endParaRPr>
          </a:p>
        </p:txBody>
      </p:sp>
      <p:sp>
        <p:nvSpPr>
          <p:cNvPr id="5" name="TextBox 4"/>
          <p:cNvSpPr txBox="1"/>
          <p:nvPr/>
        </p:nvSpPr>
        <p:spPr>
          <a:xfrm>
            <a:off x="0" y="76200"/>
            <a:ext cx="888696" cy="415498"/>
          </a:xfrm>
          <a:prstGeom prst="rect">
            <a:avLst/>
          </a:prstGeom>
          <a:solidFill>
            <a:schemeClr val="accent1">
              <a:lumMod val="20000"/>
              <a:lumOff val="80000"/>
            </a:schemeClr>
          </a:solidFill>
        </p:spPr>
        <p:txBody>
          <a:bodyPr wrap="square" rtlCol="0">
            <a:spAutoFit/>
          </a:bodyPr>
          <a:lstStyle/>
          <a:p>
            <a:r>
              <a:rPr lang="en-US" sz="2100" dirty="0" smtClean="0">
                <a:latin typeface="Tw Cen MT" pitchFamily="34" charset="0"/>
              </a:rPr>
              <a:t>Unit 2</a:t>
            </a:r>
            <a:endParaRPr lang="en-US" sz="2100" dirty="0">
              <a:latin typeface="Tw Cen MT" pitchFamily="34" charset="0"/>
            </a:endParaRPr>
          </a:p>
        </p:txBody>
      </p:sp>
      <p:sp>
        <p:nvSpPr>
          <p:cNvPr id="6" name="TextBox 5"/>
          <p:cNvSpPr txBox="1"/>
          <p:nvPr/>
        </p:nvSpPr>
        <p:spPr>
          <a:xfrm>
            <a:off x="888696" y="0"/>
            <a:ext cx="10541304" cy="492443"/>
          </a:xfrm>
          <a:prstGeom prst="rect">
            <a:avLst/>
          </a:prstGeom>
          <a:solidFill>
            <a:schemeClr val="accent2">
              <a:lumMod val="20000"/>
              <a:lumOff val="80000"/>
            </a:schemeClr>
          </a:solidFill>
        </p:spPr>
        <p:txBody>
          <a:bodyPr wrap="square" rtlCol="0">
            <a:spAutoFit/>
          </a:bodyPr>
          <a:lstStyle/>
          <a:p>
            <a:pPr algn="ctr"/>
            <a:r>
              <a:rPr lang="en-US" sz="2600" dirty="0" smtClean="0">
                <a:latin typeface="Tw Cen MT" pitchFamily="34" charset="0"/>
              </a:rPr>
              <a:t>Organizational Culture and Environment </a:t>
            </a:r>
            <a:endParaRPr lang="en-US" sz="2600" b="1" dirty="0">
              <a:latin typeface="Tw Cen MT"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98703041"/>
              </p:ext>
            </p:extLst>
          </p:nvPr>
        </p:nvGraphicFramePr>
        <p:xfrm>
          <a:off x="441960" y="1432560"/>
          <a:ext cx="10607040" cy="2377440"/>
        </p:xfrm>
        <a:graphic>
          <a:graphicData uri="http://schemas.openxmlformats.org/drawingml/2006/table">
            <a:tbl>
              <a:tblPr firstRow="1" bandRow="1">
                <a:tableStyleId>{C4B1156A-380E-4F78-BDF5-A606A8083BF9}</a:tableStyleId>
              </a:tblPr>
              <a:tblGrid>
                <a:gridCol w="4953000"/>
                <a:gridCol w="5654040"/>
              </a:tblGrid>
              <a:tr h="370840">
                <a:tc>
                  <a:txBody>
                    <a:bodyPr/>
                    <a:lstStyle/>
                    <a:p>
                      <a:pPr algn="ctr"/>
                      <a:r>
                        <a:rPr lang="en-US" sz="2300" dirty="0" smtClean="0">
                          <a:latin typeface="Tw Cen MT" pitchFamily="34" charset="0"/>
                        </a:rPr>
                        <a:t>Adaptive Cultures  </a:t>
                      </a:r>
                      <a:endParaRPr lang="en-US" sz="2300" dirty="0">
                        <a:latin typeface="Tw Cen MT" pitchFamily="34" charset="0"/>
                      </a:endParaRPr>
                    </a:p>
                  </a:txBody>
                  <a:tcPr anchor="ctr"/>
                </a:tc>
                <a:tc>
                  <a:txBody>
                    <a:bodyPr/>
                    <a:lstStyle/>
                    <a:p>
                      <a:pPr algn="ctr"/>
                      <a:r>
                        <a:rPr lang="en-US" sz="2300" dirty="0" err="1" smtClean="0">
                          <a:latin typeface="Tw Cen MT" pitchFamily="34" charset="0"/>
                        </a:rPr>
                        <a:t>Unadaptive</a:t>
                      </a:r>
                      <a:r>
                        <a:rPr lang="en-US" sz="2300" dirty="0" smtClean="0">
                          <a:latin typeface="Tw Cen MT" pitchFamily="34" charset="0"/>
                        </a:rPr>
                        <a:t> Cultures </a:t>
                      </a:r>
                      <a:endParaRPr lang="en-US" sz="2300" dirty="0">
                        <a:latin typeface="Tw Cen MT" pitchFamily="34" charset="0"/>
                      </a:endParaRPr>
                    </a:p>
                  </a:txBody>
                  <a:tcPr anchor="ctr"/>
                </a:tc>
              </a:tr>
              <a:tr h="370840">
                <a:tc>
                  <a:txBody>
                    <a:bodyPr/>
                    <a:lstStyle/>
                    <a:p>
                      <a:pPr marL="342900" indent="-342900">
                        <a:buFont typeface="Wingdings" pitchFamily="2" charset="2"/>
                        <a:buChar char="ü"/>
                      </a:pPr>
                      <a:r>
                        <a:rPr lang="en-US" sz="2300" dirty="0" smtClean="0">
                          <a:latin typeface="Tw Cen MT" pitchFamily="34" charset="0"/>
                        </a:rPr>
                        <a:t>Managers care about customers, stockholders, and employees. </a:t>
                      </a:r>
                      <a:endParaRPr lang="en-US" sz="2300" dirty="0">
                        <a:latin typeface="Tw Cen MT" pitchFamily="34" charset="0"/>
                      </a:endParaRPr>
                    </a:p>
                  </a:txBody>
                  <a:tcPr>
                    <a:noFill/>
                  </a:tcPr>
                </a:tc>
                <a:tc>
                  <a:txBody>
                    <a:bodyPr/>
                    <a:lstStyle/>
                    <a:p>
                      <a:pPr marL="342900" indent="-342900">
                        <a:buFont typeface="Wingdings" pitchFamily="2" charset="2"/>
                        <a:buChar char="ü"/>
                      </a:pPr>
                      <a:r>
                        <a:rPr lang="en-US" sz="2300" dirty="0" smtClean="0">
                          <a:latin typeface="Tw Cen MT" pitchFamily="34" charset="0"/>
                        </a:rPr>
                        <a:t>Managers care mainly about themselves, their immediate work group, or some product or technology. </a:t>
                      </a:r>
                      <a:endParaRPr lang="en-US" sz="2300" dirty="0">
                        <a:latin typeface="Tw Cen MT" pitchFamily="34" charset="0"/>
                      </a:endParaRPr>
                    </a:p>
                  </a:txBody>
                  <a:tcPr>
                    <a:noFill/>
                  </a:tcPr>
                </a:tc>
              </a:tr>
              <a:tr h="370840">
                <a:tc>
                  <a:txBody>
                    <a:bodyPr/>
                    <a:lstStyle/>
                    <a:p>
                      <a:pPr marL="342900" indent="-342900">
                        <a:buFont typeface="Wingdings" pitchFamily="2" charset="2"/>
                        <a:buChar char="ü"/>
                      </a:pPr>
                      <a:r>
                        <a:rPr lang="en-US" sz="2300" dirty="0" smtClean="0">
                          <a:latin typeface="Tw Cen MT" pitchFamily="34" charset="0"/>
                        </a:rPr>
                        <a:t>They value people and processes that can bring about useful change.</a:t>
                      </a:r>
                      <a:endParaRPr lang="en-US" sz="2300" dirty="0">
                        <a:latin typeface="Tw Cen MT" pitchFamily="34" charset="0"/>
                      </a:endParaRPr>
                    </a:p>
                  </a:txBody>
                  <a:tcPr>
                    <a:noFill/>
                  </a:tcPr>
                </a:tc>
                <a:tc>
                  <a:txBody>
                    <a:bodyPr/>
                    <a:lstStyle/>
                    <a:p>
                      <a:pPr marL="342900" indent="-342900">
                        <a:buFont typeface="Wingdings" pitchFamily="2" charset="2"/>
                        <a:buChar char="ü"/>
                      </a:pPr>
                      <a:r>
                        <a:rPr lang="en-US" sz="2300" dirty="0" smtClean="0">
                          <a:latin typeface="Tw Cen MT" pitchFamily="34" charset="0"/>
                        </a:rPr>
                        <a:t>They value stability and risk-reduction. </a:t>
                      </a:r>
                      <a:endParaRPr lang="en-US" sz="2300" dirty="0">
                        <a:latin typeface="Tw Cen MT" pitchFamily="34" charset="0"/>
                      </a:endParaRPr>
                    </a:p>
                  </a:txBody>
                  <a:tcPr>
                    <a:noFill/>
                  </a:tcPr>
                </a:tc>
              </a:tr>
            </a:tbl>
          </a:graphicData>
        </a:graphic>
      </p:graphicFrame>
    </p:spTree>
    <p:extLst>
      <p:ext uri="{BB962C8B-B14F-4D97-AF65-F5344CB8AC3E}">
        <p14:creationId xmlns:p14="http://schemas.microsoft.com/office/powerpoint/2010/main" val="1199241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TotalTime>
  <Words>3701</Words>
  <Application>Microsoft Office PowerPoint</Application>
  <PresentationFormat>Custom</PresentationFormat>
  <Paragraphs>290</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43</cp:revision>
  <dcterms:created xsi:type="dcterms:W3CDTF">2022-08-16T13:52:00Z</dcterms:created>
  <dcterms:modified xsi:type="dcterms:W3CDTF">2023-06-09T09:39:12Z</dcterms:modified>
</cp:coreProperties>
</file>