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50b2295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50b2295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45f68991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45f68991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53f1142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53f1142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45f68991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45f68991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45f68991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45f68991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506718e6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506718e6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506718e6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506718e6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506718e6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506718e6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506718e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506718e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506718e6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506718e6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506718e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506718e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45f68991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45f68991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45f68991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45f68991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641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149750" y="211425"/>
            <a:ext cx="202500" cy="740100"/>
          </a:xfrm>
          <a:prstGeom prst="rect">
            <a:avLst/>
          </a:prstGeom>
          <a:solidFill>
            <a:srgbClr val="DC5A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641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149750" y="211425"/>
            <a:ext cx="202500" cy="740100"/>
          </a:xfrm>
          <a:prstGeom prst="rect">
            <a:avLst/>
          </a:prstGeom>
          <a:solidFill>
            <a:srgbClr val="DC5A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4641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149750" y="211425"/>
            <a:ext cx="202500" cy="740100"/>
          </a:xfrm>
          <a:prstGeom prst="rect">
            <a:avLst/>
          </a:prstGeom>
          <a:solidFill>
            <a:srgbClr val="DC5A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149750" y="211425"/>
            <a:ext cx="202500" cy="740100"/>
          </a:xfrm>
          <a:prstGeom prst="rect">
            <a:avLst/>
          </a:prstGeom>
          <a:solidFill>
            <a:srgbClr val="DC5A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90250" y="4052250"/>
            <a:ext cx="8178000" cy="4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149750" y="3860216"/>
            <a:ext cx="202500" cy="740100"/>
          </a:xfrm>
          <a:prstGeom prst="rect">
            <a:avLst/>
          </a:prstGeom>
          <a:solidFill>
            <a:srgbClr val="DC5A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641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C5A05"/>
              </a:buClr>
              <a:buSzPts val="2900"/>
              <a:buNone/>
              <a:defRPr sz="2900">
                <a:solidFill>
                  <a:srgbClr val="DC5A0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Feature Engineering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Abhinab Acharya, Jeevan Thapa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641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Results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0" l="7431" r="7930" t="0"/>
          <a:stretch/>
        </p:blipFill>
        <p:spPr>
          <a:xfrm>
            <a:off x="552525" y="1170125"/>
            <a:ext cx="8038950" cy="316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1158025" y="4632450"/>
            <a:ext cx="68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Least Loss Model</a:t>
            </a:r>
            <a:r>
              <a:rPr lang="en"/>
              <a:t>: (polynomial degree: 3, include sin: True, include log: True)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4641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Training Results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075" y="1635524"/>
            <a:ext cx="6985851" cy="251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7482583" y="1912325"/>
            <a:ext cx="348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</a:rPr>
              <a:t>*</a:t>
            </a:r>
            <a:endParaRPr sz="2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641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Training Results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2275700"/>
            <a:ext cx="8520600" cy="22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 MSE loss:</a:t>
            </a:r>
            <a:r>
              <a:rPr lang="en"/>
              <a:t> 32.59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Predicted Test MSE loss:</a:t>
            </a:r>
            <a:r>
              <a:rPr lang="en"/>
              <a:t> 37.46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4641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Results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226750" y="1255925"/>
            <a:ext cx="3807501" cy="29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 rotWithShape="1">
          <a:blip r:embed="rId3">
            <a:alphaModFix/>
          </a:blip>
          <a:srcRect b="0" l="50000" r="0" t="0"/>
          <a:stretch/>
        </p:blipFill>
        <p:spPr>
          <a:xfrm>
            <a:off x="4920832" y="1255925"/>
            <a:ext cx="3807501" cy="293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641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54025" y="1162325"/>
            <a:ext cx="50091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Evaluation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641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Distribution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13" y="865325"/>
            <a:ext cx="5297834" cy="3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54050" y="1133400"/>
            <a:ext cx="29004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Idea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Uniform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Skewed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or Transform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926 Examples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641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PCA: Train and Test Distribution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575" y="865325"/>
            <a:ext cx="6692925" cy="3488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47800" y="1152475"/>
            <a:ext cx="30642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</a:t>
            </a:r>
            <a:r>
              <a:rPr lang="en"/>
              <a:t>1 and x2 from PCA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and Test data follow similar pattern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641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Feature vs Target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375" y="997500"/>
            <a:ext cx="6099950" cy="30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54025" y="1162325"/>
            <a:ext cx="29004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simple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Stacked on zero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641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PCA: Variance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950" y="987650"/>
            <a:ext cx="6336400" cy="31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157650" y="1162325"/>
            <a:ext cx="30642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features important?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Distributed among</a:t>
            </a:r>
            <a:r>
              <a:rPr lang="en"/>
              <a:t> few components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4641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PCA: 3D Plot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203300" y="1152475"/>
            <a:ext cx="422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v</a:t>
            </a:r>
            <a:r>
              <a:rPr lang="en"/>
              <a:t>ariance</a:t>
            </a:r>
            <a:r>
              <a:rPr lang="en"/>
              <a:t>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components vs target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Shade of color represents depth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4127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641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PCA: Data Order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250" y="1389325"/>
            <a:ext cx="4369451" cy="36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725" y="1389313"/>
            <a:ext cx="4369451" cy="364121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128225" y="1162325"/>
            <a:ext cx="40791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 represents the order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641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Used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Linear Regression Model</a:t>
            </a:r>
            <a:endParaRPr b="1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Polynomial expansion</a:t>
            </a:r>
            <a:endParaRPr sz="17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Given     , generate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Sin transformation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		</a:t>
            </a:r>
            <a:r>
              <a:rPr lang="en" sz="1700"/>
              <a:t>Given     , generate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Logarithm transformation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	</a:t>
            </a:r>
            <a:endParaRPr sz="17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875" y="4002850"/>
            <a:ext cx="3037700" cy="6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 rotWithShape="1">
          <a:blip r:embed="rId4">
            <a:alphaModFix/>
          </a:blip>
          <a:srcRect b="0" l="0" r="0" t="8340"/>
          <a:stretch/>
        </p:blipFill>
        <p:spPr>
          <a:xfrm>
            <a:off x="3177175" y="2101889"/>
            <a:ext cx="911300" cy="38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1825" y="3040157"/>
            <a:ext cx="701725" cy="3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 rotWithShape="1">
          <a:blip r:embed="rId5">
            <a:alphaModFix/>
          </a:blip>
          <a:srcRect b="0" l="57557" r="16599" t="0"/>
          <a:stretch/>
        </p:blipFill>
        <p:spPr>
          <a:xfrm>
            <a:off x="1949325" y="3031907"/>
            <a:ext cx="181350" cy="3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 rotWithShape="1">
          <a:blip r:embed="rId5">
            <a:alphaModFix/>
          </a:blip>
          <a:srcRect b="0" l="57557" r="16599" t="0"/>
          <a:stretch/>
        </p:blipFill>
        <p:spPr>
          <a:xfrm>
            <a:off x="1949325" y="2125750"/>
            <a:ext cx="181350" cy="3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