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4610100" cy="3460750" type="custom"/>
  <p:notesSz cx="4610100" cy="3460750"/>
  <p:defaultTextStyle/>
  <p:extLst>
    <p:ext uri="{EFAFB233-063F-42B5-8137-9DF3F51BA10A}">
      <p15:sldGuideLst xmlns:p15="http://schemas.microsoft.com/office/powerpoint/2012/main">
        <p15:guide id="0" orient="horz" pos="2880" userDrawn="1">
          <p15:clr>
            <a:srgbClr val="A4A3A4"/>
          </p15:clr>
        </p15:guide>
        <p15:guide id="1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5098" y="685800"/>
            <a:ext cx="456780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D48E66A-AF81-4798-B620-F694B9F6E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5098" y="685800"/>
            <a:ext cx="456780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E68A308-3CCD-4716-B123-7A1FFA29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5098" y="685800"/>
            <a:ext cx="456780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18AF4C0-9EC3-4171-8B1C-338BFBF7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/>
        </p:txBody>
      </p:sp>
      <p:sp>
        <p:nvSpPr>
          <p:cNvPr id="3" name="Holder 3"/>
          <p:cNvSpPr>
            <a:spLocks noGrp="1" noEditPoints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004" cy="236321"/>
          </a:xfrm>
          <a:prstGeom prst="rect">
            <a:avLst/>
          </a:prstGeom>
          <a:blipFill>
            <a:blip r:embed="rId1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0650" y="119153"/>
            <a:ext cx="36195" cy="36195"/>
          </a:xfrm>
          <a:custGeom>
            <a:av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</a:p>
        </p:txBody>
      </p:sp>
      <p:sp>
        <p:nvSpPr>
          <p:cNvPr id="4" name="Holder 4"/>
          <p:cNvSpPr>
            <a:spLocks noGrp="1" noEditPoints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</a:p>
        </p:txBody>
      </p:sp>
      <p:sp>
        <p:nvSpPr>
          <p:cNvPr id="5" name="Holder 5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7" name="Holder 7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004" cy="236321"/>
          </a:xfrm>
          <a:prstGeom prst="rect">
            <a:avLst/>
          </a:prstGeom>
          <a:blipFill>
            <a:blip r:embed="rId1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0650" y="119153"/>
            <a:ext cx="36195" cy="36195"/>
          </a:xfrm>
          <a:custGeom>
            <a:av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71056" y="119153"/>
            <a:ext cx="36195" cy="36195"/>
          </a:xfrm>
          <a:custGeom>
            <a:av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21449" y="119153"/>
            <a:ext cx="36195" cy="36195"/>
          </a:xfrm>
          <a:custGeom>
            <a:av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71856" y="119153"/>
            <a:ext cx="36195" cy="36195"/>
          </a:xfrm>
          <a:custGeom>
            <a:av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22249" y="119153"/>
            <a:ext cx="36195" cy="36195"/>
          </a:xfrm>
          <a:custGeom>
            <a:av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72656" y="119153"/>
            <a:ext cx="36195" cy="36195"/>
          </a:xfrm>
          <a:custGeom>
            <a:av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23049" y="119153"/>
            <a:ext cx="36195" cy="36195"/>
          </a:xfrm>
          <a:custGeom>
            <a:av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473455" y="119153"/>
            <a:ext cx="36195" cy="36195"/>
          </a:xfrm>
          <a:custGeom>
            <a:av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73455" y="119153"/>
            <a:ext cx="36195" cy="36195"/>
          </a:xfrm>
          <a:custGeom>
            <a:av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004" cy="236321"/>
          </a:xfrm>
          <a:prstGeom prst="rect">
            <a:avLst/>
          </a:prstGeom>
          <a:blipFill>
            <a:blip r:embed="rId1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0650" y="119153"/>
            <a:ext cx="36195" cy="36195"/>
          </a:xfrm>
          <a:custGeom>
            <a:av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71056" y="119153"/>
            <a:ext cx="36195" cy="36195"/>
          </a:xfrm>
          <a:custGeom>
            <a:av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21449" y="119153"/>
            <a:ext cx="36195" cy="36195"/>
          </a:xfrm>
          <a:custGeom>
            <a:av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71856" y="119153"/>
            <a:ext cx="36195" cy="36195"/>
          </a:xfrm>
          <a:custGeom>
            <a:av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22249" y="119153"/>
            <a:ext cx="36195" cy="36195"/>
          </a:xfrm>
          <a:custGeom>
            <a:av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72656" y="119153"/>
            <a:ext cx="36195" cy="36195"/>
          </a:xfrm>
          <a:custGeom>
            <a:av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23049" y="119153"/>
            <a:ext cx="36195" cy="36195"/>
          </a:xfrm>
          <a:custGeom>
            <a:av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423049" y="119153"/>
            <a:ext cx="36195" cy="36195"/>
          </a:xfrm>
          <a:custGeom>
            <a:av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73455" y="119153"/>
            <a:ext cx="36195" cy="36195"/>
          </a:xfrm>
          <a:custGeom>
            <a:av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004" cy="236321"/>
          </a:xfrm>
          <a:prstGeom prst="rect">
            <a:avLst/>
          </a:prstGeom>
          <a:blipFill>
            <a:blip r:embed="rId1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0650" y="119153"/>
            <a:ext cx="36195" cy="36195"/>
          </a:xfrm>
          <a:custGeom>
            <a:av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71056" y="119153"/>
            <a:ext cx="36195" cy="36195"/>
          </a:xfrm>
          <a:custGeom>
            <a:av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>
          <a:xfrm>
            <a:off x="260400" y="661436"/>
            <a:ext cx="4089298" cy="657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type="body" idx="1"/>
          </p:nvPr>
        </p:nvSpPr>
        <p:spPr>
          <a:xfrm>
            <a:off x="347294" y="1158885"/>
            <a:ext cx="3915511" cy="1247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" Target="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8.jpg"/><Relationship Id="rId5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854"/>
            <a:chOff x="0" y="0"/>
            <a:chExt cx="4608195" cy="236854"/>
          </a:xfrm>
        </p:grpSpPr>
        <p:sp>
          <p:nvSpPr>
            <p:cNvPr id="3" name="object 3"/>
            <p:cNvSpPr/>
            <p:nvPr/>
          </p:nvSpPr>
          <p:spPr>
            <a:xfrm>
              <a:off x="171056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21449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71856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22249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2656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3049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3455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5300" y="0"/>
            <a:ext cx="481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5" dirty="0">
                <a:solidFill>
                  <a:srgbClr val="7F7F7F"/>
                </a:solidFill>
                <a:latin typeface="Trebuchet MS"/>
                <a:cs typeface="Trebuchet MS"/>
                <a:hlinkClick r:id="rId1" action="ppaction://hlinksldjump"/>
              </a:rPr>
              <a:t>Intr</a:t>
            </a:r>
            <a:r>
              <a:rPr sz="600" spc="40" dirty="0">
                <a:solidFill>
                  <a:srgbClr val="7F7F7F"/>
                </a:solidFill>
                <a:latin typeface="Trebuchet MS"/>
                <a:cs typeface="Trebuchet MS"/>
                <a:hlinkClick r:id="rId1" action="ppaction://hlinksldjump"/>
              </a:rPr>
              <a:t>o</a:t>
            </a:r>
            <a:r>
              <a:rPr sz="600" spc="20" dirty="0">
                <a:solidFill>
                  <a:srgbClr val="7F7F7F"/>
                </a:solidFill>
                <a:latin typeface="Trebuchet MS"/>
                <a:cs typeface="Trebuchet MS"/>
                <a:hlinkClick r:id="rId1" action="ppaction://hlinksldjump"/>
              </a:rPr>
              <a:t>duction</a:t>
            </a:r>
            <a:endParaRPr sz="6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9193" y="598182"/>
            <a:ext cx="4040504" cy="720090"/>
            <a:chOff x="309193" y="598182"/>
            <a:chExt cx="4040504" cy="720090"/>
          </a:xfrm>
        </p:grpSpPr>
        <p:sp>
          <p:nvSpPr>
            <p:cNvPr id="12" name="object 12"/>
            <p:cNvSpPr/>
            <p:nvPr/>
          </p:nvSpPr>
          <p:spPr>
            <a:xfrm>
              <a:off x="309193" y="598182"/>
              <a:ext cx="3989704" cy="82550"/>
            </a:xfrm>
            <a:custGeom>
              <a:avLst/>
              <a:rect l="l" t="t" r="r" b="b"/>
              <a:pathLst>
                <a:path w="3989704" h="82550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4" y="82384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59994" y="661436"/>
              <a:ext cx="3989704" cy="657225"/>
            </a:xfrm>
            <a:custGeom>
              <a:avLst/>
              <a:rect l="l" t="t" r="r" b="b"/>
              <a:pathLst>
                <a:path w="3989704" h="657225">
                  <a:moveTo>
                    <a:pt x="3989654" y="0"/>
                  </a:moveTo>
                  <a:lnTo>
                    <a:pt x="0" y="0"/>
                  </a:lnTo>
                  <a:lnTo>
                    <a:pt x="0" y="656774"/>
                  </a:lnTo>
                  <a:lnTo>
                    <a:pt x="3989654" y="656774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09193" y="642599"/>
              <a:ext cx="3989704" cy="624840"/>
            </a:xfrm>
            <a:custGeom>
              <a:avLst/>
              <a:rect l="l" t="t" r="r" b="b"/>
              <a:pathLst>
                <a:path w="3989704" h="624840">
                  <a:moveTo>
                    <a:pt x="3989654" y="0"/>
                  </a:moveTo>
                  <a:lnTo>
                    <a:pt x="0" y="0"/>
                  </a:lnTo>
                  <a:lnTo>
                    <a:pt x="0" y="574009"/>
                  </a:lnTo>
                  <a:lnTo>
                    <a:pt x="4008" y="593734"/>
                  </a:lnTo>
                  <a:lnTo>
                    <a:pt x="14922" y="609887"/>
                  </a:lnTo>
                  <a:lnTo>
                    <a:pt x="31075" y="620801"/>
                  </a:lnTo>
                  <a:lnTo>
                    <a:pt x="50800" y="624809"/>
                  </a:lnTo>
                  <a:lnTo>
                    <a:pt x="3938854" y="624809"/>
                  </a:lnTo>
                  <a:lnTo>
                    <a:pt x="3958579" y="620801"/>
                  </a:lnTo>
                  <a:lnTo>
                    <a:pt x="3974732" y="609887"/>
                  </a:lnTo>
                  <a:lnTo>
                    <a:pt x="3985646" y="593734"/>
                  </a:lnTo>
                  <a:lnTo>
                    <a:pt x="3989654" y="574009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647825" marR="345440" indent="-1297305">
              <a:lnSpc>
                <a:spcPct val="106700"/>
              </a:lnSpc>
              <a:spcBef>
                <a:spcPts val="315"/>
              </a:spcBef>
            </a:pPr>
            <a:r>
              <a:rPr spc="-80" dirty="0"/>
              <a:t>EMPLOYEE </a:t>
            </a:r>
            <a:r>
              <a:rPr spc="-25" dirty="0"/>
              <a:t>ATTRITION </a:t>
            </a:r>
            <a:r>
              <a:rPr spc="-60" dirty="0"/>
              <a:t>PREDICTION </a:t>
            </a:r>
            <a:r>
              <a:rPr spc="-35" dirty="0"/>
              <a:t>AND  </a:t>
            </a:r>
            <a:r>
              <a:rPr spc="-85" dirty="0"/>
              <a:t>ANALYSIS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858835" y="1476602"/>
            <a:ext cx="890905" cy="326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" algn="ctr">
              <a:lnSpc>
                <a:spcPts val="1310"/>
              </a:lnSpc>
              <a:spcBef>
                <a:spcPts val="90"/>
              </a:spcBef>
            </a:pPr>
            <a:r>
              <a:rPr sz="1100" spc="-85" dirty="0">
                <a:latin typeface="Arial"/>
                <a:cs typeface="Arial"/>
              </a:rPr>
              <a:t>Jeevan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Jose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ts val="1070"/>
              </a:lnSpc>
            </a:pPr>
            <a:r>
              <a:rPr sz="900" spc="-10" dirty="0">
                <a:latin typeface="LM Sans 9"/>
                <a:cs typeface="LM Sans 9"/>
              </a:rPr>
              <a:t>MCA semester</a:t>
            </a:r>
            <a:r>
              <a:rPr sz="900" spc="-4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VI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1117" y="2218587"/>
            <a:ext cx="1865630" cy="782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ts val="950"/>
              </a:lnSpc>
              <a:spcBef>
                <a:spcPts val="135"/>
              </a:spcBef>
            </a:pPr>
            <a:r>
              <a:rPr sz="800" spc="-10" dirty="0">
                <a:latin typeface="LM Sans 8"/>
                <a:cs typeface="LM Sans 8"/>
              </a:rPr>
              <a:t>Department </a:t>
            </a:r>
            <a:r>
              <a:rPr sz="800" spc="-5" dirty="0">
                <a:latin typeface="LM Sans 8"/>
                <a:cs typeface="LM Sans 8"/>
              </a:rPr>
              <a:t>of </a:t>
            </a:r>
            <a:r>
              <a:rPr sz="800" spc="-10" dirty="0">
                <a:latin typeface="LM Sans 8"/>
                <a:cs typeface="LM Sans 8"/>
              </a:rPr>
              <a:t>Computer </a:t>
            </a:r>
            <a:r>
              <a:rPr sz="800" spc="-5" dirty="0">
                <a:latin typeface="LM Sans 8"/>
                <a:cs typeface="LM Sans 8"/>
              </a:rPr>
              <a:t>Applications  Government Engineering college</a:t>
            </a:r>
            <a:r>
              <a:rPr sz="800" spc="15" dirty="0">
                <a:latin typeface="LM Sans 8"/>
                <a:cs typeface="LM Sans 8"/>
              </a:rPr>
              <a:t> </a:t>
            </a:r>
            <a:r>
              <a:rPr sz="800" spc="-10" dirty="0">
                <a:latin typeface="LM Sans 8"/>
                <a:cs typeface="LM Sans 8"/>
              </a:rPr>
              <a:t>Thrissur</a:t>
            </a:r>
            <a:endParaRPr sz="80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850">
              <a:latin typeface="LM Sans 8"/>
              <a:cs typeface="LM Sans 8"/>
            </a:endParaRPr>
          </a:p>
          <a:p>
            <a:pPr marL="541020" marR="532765" algn="ctr">
              <a:lnSpc>
                <a:spcPct val="102600"/>
              </a:lnSpc>
            </a:pPr>
            <a:r>
              <a:rPr sz="1100" spc="-70" dirty="0">
                <a:latin typeface="Arial"/>
                <a:cs typeface="Arial"/>
              </a:rPr>
              <a:t>Guided </a:t>
            </a:r>
            <a:r>
              <a:rPr sz="1100" spc="-80" dirty="0">
                <a:latin typeface="Arial"/>
                <a:cs typeface="Arial"/>
              </a:rPr>
              <a:t>by,  </a:t>
            </a:r>
            <a:r>
              <a:rPr sz="1100" spc="-55" dirty="0">
                <a:latin typeface="Arial"/>
                <a:cs typeface="Arial"/>
              </a:rPr>
              <a:t>Aswathy </a:t>
            </a:r>
            <a:r>
              <a:rPr sz="1100" spc="25" dirty="0">
                <a:latin typeface="Arial"/>
                <a:cs typeface="Arial"/>
              </a:rPr>
              <a:t>M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854"/>
            <a:chOff x="0" y="0"/>
            <a:chExt cx="4608195" cy="23685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004" cy="236321"/>
            </a:xfrm>
            <a:prstGeom prst="rect">
              <a:avLst/>
            </a:prstGeom>
            <a:blipFill>
              <a:blip r:embed="rId1"/>
              <a:srcRect l="0" t="0" r="0" b="0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0650" y="119153"/>
              <a:ext cx="36195" cy="36195"/>
            </a:xfrm>
            <a:custGeom>
              <a:av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0650" y="119153"/>
              <a:ext cx="36195" cy="36195"/>
            </a:xfrm>
            <a:custGeom>
              <a:av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1056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1449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1856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2249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2656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3049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3455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95300" y="0"/>
            <a:ext cx="481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Intr</a:t>
            </a:r>
            <a:r>
              <a:rPr sz="600" spc="4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o</a:t>
            </a:r>
            <a:r>
              <a:rPr sz="600" spc="2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duction</a:t>
            </a:r>
            <a:endParaRPr sz="6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185674"/>
            <a:ext cx="4608195" cy="295275"/>
            <a:chOff x="0" y="185674"/>
            <a:chExt cx="4608195" cy="295275"/>
          </a:xfrm>
        </p:grpSpPr>
        <p:sp>
          <p:nvSpPr>
            <p:cNvPr id="15" name="object 15"/>
            <p:cNvSpPr/>
            <p:nvPr/>
          </p:nvSpPr>
          <p:spPr>
            <a:xfrm>
              <a:off x="0" y="185674"/>
              <a:ext cx="4608004" cy="67525"/>
            </a:xfrm>
            <a:prstGeom prst="rect">
              <a:avLst/>
            </a:prstGeom>
            <a:blipFill>
              <a:blip r:embed="rId3"/>
              <a:srcRect l="0" t="0" r="0" b="0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236321"/>
              <a:ext cx="4608195" cy="245110"/>
            </a:xfrm>
            <a:custGeom>
              <a:avLst/>
              <a:rect l="l" t="t" r="r" b="b"/>
              <a:pathLst>
                <a:path w="4608195" h="245109">
                  <a:moveTo>
                    <a:pt x="4608004" y="0"/>
                  </a:moveTo>
                  <a:lnTo>
                    <a:pt x="0" y="0"/>
                  </a:lnTo>
                  <a:lnTo>
                    <a:pt x="0" y="244627"/>
                  </a:lnTo>
                  <a:lnTo>
                    <a:pt x="4608004" y="2446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>
            <a:spLocks noGrp="1" noEditPoints="1"/>
          </p:cNvSpPr>
          <p:nvPr>
            <p:ph type="title"/>
          </p:nvPr>
        </p:nvSpPr>
        <p:spPr>
          <a:xfrm>
            <a:off x="0" y="200848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Introduction</a:t>
            </a:r>
          </a:p>
        </p:txBody>
      </p:sp>
      <p:sp>
        <p:nvSpPr>
          <p:cNvPr id="18" name="object 18"/>
          <p:cNvSpPr/>
          <p:nvPr/>
        </p:nvSpPr>
        <p:spPr>
          <a:xfrm>
            <a:off x="0" y="464070"/>
            <a:ext cx="4608004" cy="33756"/>
          </a:xfrm>
          <a:prstGeom prst="rect">
            <a:avLst/>
          </a:prstGeom>
          <a:blipFill>
            <a:blip r:embed="rId4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2551" y="737323"/>
            <a:ext cx="65265" cy="65265"/>
          </a:xfrm>
          <a:prstGeom prst="rect">
            <a:avLst/>
          </a:prstGeom>
          <a:blipFill>
            <a:blip r:embed="rId5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24395" y="653883"/>
            <a:ext cx="3597275" cy="26333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85" dirty="0">
                <a:latin typeface="Arial"/>
                <a:cs typeface="Arial"/>
              </a:rPr>
              <a:t>Employee </a:t>
            </a:r>
            <a:r>
              <a:rPr sz="1100" spc="5" dirty="0">
                <a:latin typeface="Arial"/>
                <a:cs typeface="Arial"/>
              </a:rPr>
              <a:t>Attrition </a:t>
            </a:r>
            <a:r>
              <a:rPr sz="1100" spc="-65" dirty="0">
                <a:latin typeface="Arial"/>
                <a:cs typeface="Arial"/>
              </a:rPr>
              <a:t>is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55" dirty="0">
                <a:latin typeface="Arial"/>
                <a:cs typeface="Arial"/>
              </a:rPr>
              <a:t>gradual </a:t>
            </a:r>
            <a:r>
              <a:rPr sz="1100" spc="-40" dirty="0">
                <a:latin typeface="Arial"/>
                <a:cs typeface="Arial"/>
              </a:rPr>
              <a:t>reduction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spc="-30" dirty="0">
                <a:latin typeface="Arial"/>
                <a:cs typeface="Arial"/>
              </a:rPr>
              <a:t>staff </a:t>
            </a:r>
            <a:r>
              <a:rPr sz="1100" spc="-70" dirty="0">
                <a:latin typeface="Arial"/>
                <a:cs typeface="Arial"/>
              </a:rPr>
              <a:t>numbers 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65" dirty="0">
                <a:latin typeface="Arial"/>
                <a:cs typeface="Arial"/>
              </a:rPr>
              <a:t>occurs </a:t>
            </a:r>
            <a:r>
              <a:rPr sz="1100" spc="-114" dirty="0">
                <a:latin typeface="Arial"/>
                <a:cs typeface="Arial"/>
              </a:rPr>
              <a:t>as </a:t>
            </a:r>
            <a:r>
              <a:rPr sz="1100" spc="-95" dirty="0">
                <a:latin typeface="Arial"/>
                <a:cs typeface="Arial"/>
              </a:rPr>
              <a:t>employees </a:t>
            </a:r>
            <a:r>
              <a:rPr sz="1100" spc="-30" dirty="0">
                <a:latin typeface="Arial"/>
                <a:cs typeface="Arial"/>
              </a:rPr>
              <a:t>retire </a:t>
            </a:r>
            <a:r>
              <a:rPr sz="1100" spc="-50" dirty="0">
                <a:latin typeface="Arial"/>
                <a:cs typeface="Arial"/>
              </a:rPr>
              <a:t>or </a:t>
            </a:r>
            <a:r>
              <a:rPr sz="1100" spc="-65" dirty="0">
                <a:latin typeface="Arial"/>
                <a:cs typeface="Arial"/>
              </a:rPr>
              <a:t>resign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spc="-85" dirty="0">
                <a:latin typeface="Arial"/>
                <a:cs typeface="Arial"/>
              </a:rPr>
              <a:t>are </a:t>
            </a:r>
            <a:r>
              <a:rPr sz="1100" spc="-20" dirty="0">
                <a:latin typeface="Arial"/>
                <a:cs typeface="Arial"/>
              </a:rPr>
              <a:t>not </a:t>
            </a:r>
            <a:r>
              <a:rPr sz="1100" spc="-60" dirty="0">
                <a:latin typeface="Arial"/>
                <a:cs typeface="Arial"/>
              </a:rPr>
              <a:t>replaced.  </a:t>
            </a:r>
            <a:r>
              <a:rPr sz="1100" spc="-85" dirty="0">
                <a:latin typeface="Arial"/>
                <a:cs typeface="Arial"/>
              </a:rPr>
              <a:t>Employee </a:t>
            </a:r>
            <a:r>
              <a:rPr sz="1100" spc="5" dirty="0">
                <a:latin typeface="Arial"/>
                <a:cs typeface="Arial"/>
              </a:rPr>
              <a:t>attrition </a:t>
            </a:r>
            <a:r>
              <a:rPr sz="1100" spc="-75" dirty="0">
                <a:latin typeface="Arial"/>
                <a:cs typeface="Arial"/>
              </a:rPr>
              <a:t>can </a:t>
            </a:r>
            <a:r>
              <a:rPr sz="1100" spc="-80" dirty="0">
                <a:latin typeface="Arial"/>
                <a:cs typeface="Arial"/>
              </a:rPr>
              <a:t>be </a:t>
            </a:r>
            <a:r>
              <a:rPr sz="1100" spc="-45" dirty="0">
                <a:latin typeface="Arial"/>
                <a:cs typeface="Arial"/>
              </a:rPr>
              <a:t>costly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95" dirty="0">
                <a:latin typeface="Arial"/>
                <a:cs typeface="Arial"/>
              </a:rPr>
              <a:t>businesses. </a:t>
            </a:r>
            <a:r>
              <a:rPr sz="1100" spc="-45" dirty="0">
                <a:latin typeface="Arial"/>
                <a:cs typeface="Arial"/>
              </a:rPr>
              <a:t>The </a:t>
            </a:r>
            <a:r>
              <a:rPr sz="1100" spc="-70" dirty="0">
                <a:latin typeface="Arial"/>
                <a:cs typeface="Arial"/>
              </a:rPr>
              <a:t>company  </a:t>
            </a:r>
            <a:r>
              <a:rPr sz="1100" spc="-100" dirty="0">
                <a:latin typeface="Arial"/>
                <a:cs typeface="Arial"/>
              </a:rPr>
              <a:t>loses </a:t>
            </a:r>
            <a:r>
              <a:rPr sz="1100" spc="-90" dirty="0">
                <a:latin typeface="Arial"/>
                <a:cs typeface="Arial"/>
              </a:rPr>
              <a:t>employee </a:t>
            </a:r>
            <a:r>
              <a:rPr sz="1100" spc="-30" dirty="0">
                <a:latin typeface="Arial"/>
                <a:cs typeface="Arial"/>
              </a:rPr>
              <a:t>productivity,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spc="-90" dirty="0">
                <a:latin typeface="Arial"/>
                <a:cs typeface="Arial"/>
              </a:rPr>
              <a:t>employee </a:t>
            </a:r>
            <a:r>
              <a:rPr sz="1100" spc="-65" dirty="0">
                <a:latin typeface="Arial"/>
                <a:cs typeface="Arial"/>
              </a:rPr>
              <a:t>knowledge.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Arial"/>
              <a:cs typeface="Arial"/>
            </a:endParaRPr>
          </a:p>
          <a:p>
            <a:pPr marL="12700" marR="19050">
              <a:lnSpc>
                <a:spcPct val="102600"/>
              </a:lnSpc>
            </a:pPr>
            <a:r>
              <a:rPr sz="1100" spc="-50" dirty="0">
                <a:latin typeface="Arial"/>
                <a:cs typeface="Arial"/>
              </a:rPr>
              <a:t>Why </a:t>
            </a:r>
            <a:r>
              <a:rPr sz="1100" spc="-65" dirty="0">
                <a:latin typeface="Arial"/>
                <a:cs typeface="Arial"/>
              </a:rPr>
              <a:t>do </a:t>
            </a:r>
            <a:r>
              <a:rPr sz="1100" spc="-110" dirty="0">
                <a:latin typeface="Arial"/>
                <a:cs typeface="Arial"/>
              </a:rPr>
              <a:t>we </a:t>
            </a:r>
            <a:r>
              <a:rPr sz="1100" spc="-35" dirty="0">
                <a:latin typeface="Arial"/>
                <a:cs typeface="Arial"/>
              </a:rPr>
              <a:t>predict </a:t>
            </a:r>
            <a:r>
              <a:rPr sz="1100" spc="-5" dirty="0">
                <a:latin typeface="Arial"/>
                <a:cs typeface="Arial"/>
              </a:rPr>
              <a:t>attrition? </a:t>
            </a:r>
            <a:r>
              <a:rPr sz="1100" spc="-40" dirty="0">
                <a:latin typeface="Arial"/>
                <a:cs typeface="Arial"/>
              </a:rPr>
              <a:t>Predictive </a:t>
            </a:r>
            <a:r>
              <a:rPr sz="1100" spc="5" dirty="0">
                <a:latin typeface="Arial"/>
                <a:cs typeface="Arial"/>
              </a:rPr>
              <a:t>Attrition </a:t>
            </a:r>
            <a:r>
              <a:rPr sz="1100" spc="-45" dirty="0">
                <a:latin typeface="Arial"/>
                <a:cs typeface="Arial"/>
              </a:rPr>
              <a:t>Model </a:t>
            </a:r>
            <a:r>
              <a:rPr sz="1100" spc="-80" dirty="0">
                <a:latin typeface="Arial"/>
                <a:cs typeface="Arial"/>
              </a:rPr>
              <a:t>helps 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spc="-20" dirty="0">
                <a:latin typeface="Arial"/>
                <a:cs typeface="Arial"/>
              </a:rPr>
              <a:t>not </a:t>
            </a:r>
            <a:r>
              <a:rPr sz="1100" spc="-50" dirty="0">
                <a:latin typeface="Arial"/>
                <a:cs typeface="Arial"/>
              </a:rPr>
              <a:t>only </a:t>
            </a:r>
            <a:r>
              <a:rPr sz="1100" spc="-30" dirty="0">
                <a:latin typeface="Arial"/>
                <a:cs typeface="Arial"/>
              </a:rPr>
              <a:t>taking </a:t>
            </a:r>
            <a:r>
              <a:rPr sz="1100" spc="-55" dirty="0">
                <a:latin typeface="Arial"/>
                <a:cs typeface="Arial"/>
              </a:rPr>
              <a:t>preventive </a:t>
            </a:r>
            <a:r>
              <a:rPr sz="1100" spc="-100" dirty="0">
                <a:latin typeface="Arial"/>
                <a:cs typeface="Arial"/>
              </a:rPr>
              <a:t>measures </a:t>
            </a:r>
            <a:r>
              <a:rPr sz="1100" spc="-15" dirty="0">
                <a:latin typeface="Arial"/>
                <a:cs typeface="Arial"/>
              </a:rPr>
              <a:t>but </a:t>
            </a:r>
            <a:r>
              <a:rPr sz="1100" spc="-75" dirty="0">
                <a:latin typeface="Arial"/>
                <a:cs typeface="Arial"/>
              </a:rPr>
              <a:t>also </a:t>
            </a:r>
            <a:r>
              <a:rPr sz="1100" spc="-15" dirty="0">
                <a:latin typeface="Arial"/>
                <a:cs typeface="Arial"/>
              </a:rPr>
              <a:t>into </a:t>
            </a:r>
            <a:r>
              <a:rPr sz="1100" spc="-55" dirty="0">
                <a:latin typeface="Arial"/>
                <a:cs typeface="Arial"/>
              </a:rPr>
              <a:t>making  </a:t>
            </a:r>
            <a:r>
              <a:rPr sz="1100" spc="-25" dirty="0">
                <a:latin typeface="Arial"/>
                <a:cs typeface="Arial"/>
              </a:rPr>
              <a:t>better </a:t>
            </a:r>
            <a:r>
              <a:rPr sz="1100" spc="-30" dirty="0">
                <a:latin typeface="Arial"/>
                <a:cs typeface="Arial"/>
              </a:rPr>
              <a:t>hiring </a:t>
            </a:r>
            <a:r>
              <a:rPr sz="1100" spc="-70" dirty="0">
                <a:latin typeface="Arial"/>
                <a:cs typeface="Arial"/>
              </a:rPr>
              <a:t>decisions. </a:t>
            </a:r>
            <a:r>
              <a:rPr sz="1100" spc="-45" dirty="0">
                <a:latin typeface="Arial"/>
                <a:cs typeface="Arial"/>
              </a:rPr>
              <a:t>Deriving </a:t>
            </a:r>
            <a:r>
              <a:rPr sz="1100" spc="-55" dirty="0">
                <a:latin typeface="Arial"/>
                <a:cs typeface="Arial"/>
              </a:rPr>
              <a:t>trends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55" dirty="0">
                <a:latin typeface="Arial"/>
                <a:cs typeface="Arial"/>
              </a:rPr>
              <a:t>candidate’s  </a:t>
            </a:r>
            <a:r>
              <a:rPr sz="1100" spc="-60" dirty="0">
                <a:latin typeface="Arial"/>
                <a:cs typeface="Arial"/>
              </a:rPr>
              <a:t>performance </a:t>
            </a:r>
            <a:r>
              <a:rPr sz="1100" spc="-20" dirty="0">
                <a:latin typeface="Arial"/>
                <a:cs typeface="Arial"/>
              </a:rPr>
              <a:t>out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55" dirty="0">
                <a:latin typeface="Arial"/>
                <a:cs typeface="Arial"/>
              </a:rPr>
              <a:t>past </a:t>
            </a:r>
            <a:r>
              <a:rPr sz="1100" spc="-45" dirty="0">
                <a:latin typeface="Arial"/>
                <a:cs typeface="Arial"/>
              </a:rPr>
              <a:t>data </a:t>
            </a:r>
            <a:r>
              <a:rPr sz="1100" spc="-65" dirty="0">
                <a:latin typeface="Arial"/>
                <a:cs typeface="Arial"/>
              </a:rPr>
              <a:t>is </a:t>
            </a:r>
            <a:r>
              <a:rPr sz="1100" spc="-20" dirty="0">
                <a:latin typeface="Arial"/>
                <a:cs typeface="Arial"/>
              </a:rPr>
              <a:t>important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spc="-60" dirty="0">
                <a:latin typeface="Arial"/>
                <a:cs typeface="Arial"/>
              </a:rPr>
              <a:t>order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35" dirty="0">
                <a:latin typeface="Arial"/>
                <a:cs typeface="Arial"/>
              </a:rPr>
              <a:t>predict 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25" dirty="0">
                <a:latin typeface="Arial"/>
                <a:cs typeface="Arial"/>
              </a:rPr>
              <a:t>future </a:t>
            </a:r>
            <a:r>
              <a:rPr sz="1100" spc="-50" dirty="0">
                <a:latin typeface="Arial"/>
                <a:cs typeface="Arial"/>
              </a:rPr>
              <a:t>trends, </a:t>
            </a:r>
            <a:r>
              <a:rPr sz="1100" spc="-114" dirty="0">
                <a:latin typeface="Arial"/>
                <a:cs typeface="Arial"/>
              </a:rPr>
              <a:t>as </a:t>
            </a:r>
            <a:r>
              <a:rPr sz="1100" spc="-55" dirty="0">
                <a:latin typeface="Arial"/>
                <a:cs typeface="Arial"/>
              </a:rPr>
              <a:t>well </a:t>
            </a:r>
            <a:r>
              <a:rPr sz="1100" spc="-114" dirty="0">
                <a:latin typeface="Arial"/>
                <a:cs typeface="Arial"/>
              </a:rPr>
              <a:t>as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60" dirty="0">
                <a:latin typeface="Arial"/>
                <a:cs typeface="Arial"/>
              </a:rPr>
              <a:t>board </a:t>
            </a:r>
            <a:r>
              <a:rPr sz="1100" spc="-85" dirty="0">
                <a:latin typeface="Arial"/>
                <a:cs typeface="Arial"/>
              </a:rPr>
              <a:t>new</a:t>
            </a:r>
            <a:r>
              <a:rPr sz="1100" spc="-17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employees.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Arial"/>
              <a:cs typeface="Arial"/>
            </a:endParaRPr>
          </a:p>
          <a:p>
            <a:pPr marL="12700" marR="360045">
              <a:lnSpc>
                <a:spcPct val="102600"/>
              </a:lnSpc>
            </a:pPr>
            <a:r>
              <a:rPr sz="1100" spc="35" dirty="0">
                <a:latin typeface="Arial"/>
                <a:cs typeface="Arial"/>
              </a:rPr>
              <a:t>It </a:t>
            </a:r>
            <a:r>
              <a:rPr sz="1100" spc="-80" dirty="0">
                <a:latin typeface="Arial"/>
                <a:cs typeface="Arial"/>
              </a:rPr>
              <a:t>helps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spc="-55" dirty="0">
                <a:latin typeface="Arial"/>
                <a:cs typeface="Arial"/>
              </a:rPr>
              <a:t>Managing </a:t>
            </a:r>
            <a:r>
              <a:rPr sz="1100" spc="-50" dirty="0">
                <a:latin typeface="Arial"/>
                <a:cs typeface="Arial"/>
              </a:rPr>
              <a:t>workforce, Smooth </a:t>
            </a:r>
            <a:r>
              <a:rPr sz="1100" spc="-45" dirty="0">
                <a:latin typeface="Arial"/>
                <a:cs typeface="Arial"/>
              </a:rPr>
              <a:t>pipeline, </a:t>
            </a:r>
            <a:r>
              <a:rPr sz="1100" spc="-30" dirty="0">
                <a:latin typeface="Arial"/>
                <a:cs typeface="Arial"/>
              </a:rPr>
              <a:t>Hiring  </a:t>
            </a:r>
            <a:r>
              <a:rPr sz="1100" spc="-65" dirty="0">
                <a:latin typeface="Arial"/>
                <a:cs typeface="Arial"/>
              </a:rPr>
              <a:t>Management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2551" y="1785810"/>
            <a:ext cx="65265" cy="65265"/>
          </a:xfrm>
          <a:prstGeom prst="rect">
            <a:avLst/>
          </a:prstGeom>
          <a:blipFill>
            <a:blip r:embed="rId5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2551" y="3006369"/>
            <a:ext cx="65265" cy="65265"/>
          </a:xfrm>
          <a:prstGeom prst="rect">
            <a:avLst/>
          </a:prstGeom>
          <a:blipFill>
            <a:blip r:embed="rId6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854"/>
            <a:chOff x="0" y="0"/>
            <a:chExt cx="4608195" cy="236854"/>
          </a:xfrm>
        </p:grpSpPr>
        <p:sp>
          <p:nvSpPr>
            <p:cNvPr id="3" name="object 3"/>
            <p:cNvSpPr/>
            <p:nvPr/>
          </p:nvSpPr>
          <p:spPr>
            <a:xfrm>
              <a:off x="171056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1856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2249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2656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3049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3455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5300" y="0"/>
            <a:ext cx="481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5" dirty="0">
                <a:solidFill>
                  <a:srgbClr val="FFFFFF"/>
                </a:solidFill>
                <a:latin typeface="Trebuchet MS"/>
                <a:cs typeface="Trebuchet MS"/>
                <a:hlinkClick r:id="rId1" action="ppaction://hlinksldjump"/>
              </a:rPr>
              <a:t>Intr</a:t>
            </a:r>
            <a:r>
              <a:rPr sz="600" spc="40" dirty="0">
                <a:solidFill>
                  <a:srgbClr val="FFFFFF"/>
                </a:solidFill>
                <a:latin typeface="Trebuchet MS"/>
                <a:cs typeface="Trebuchet MS"/>
                <a:hlinkClick r:id="rId1" action="ppaction://hlinksldjump"/>
              </a:rPr>
              <a:t>o</a:t>
            </a:r>
            <a:r>
              <a:rPr sz="600" spc="20" dirty="0">
                <a:solidFill>
                  <a:srgbClr val="FFFFFF"/>
                </a:solidFill>
                <a:latin typeface="Trebuchet MS"/>
                <a:cs typeface="Trebuchet MS"/>
                <a:hlinkClick r:id="rId1" action="ppaction://hlinksldjump"/>
              </a:rPr>
              <a:t>duction</a:t>
            </a:r>
            <a:endParaRPr sz="6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185674"/>
            <a:ext cx="4608195" cy="295275"/>
            <a:chOff x="0" y="185674"/>
            <a:chExt cx="4608195" cy="295275"/>
          </a:xfrm>
        </p:grpSpPr>
        <p:sp>
          <p:nvSpPr>
            <p:cNvPr id="13" name="object 13"/>
            <p:cNvSpPr/>
            <p:nvPr/>
          </p:nvSpPr>
          <p:spPr>
            <a:xfrm>
              <a:off x="0" y="185674"/>
              <a:ext cx="4608004" cy="67525"/>
            </a:xfrm>
            <a:prstGeom prst="rect">
              <a:avLst/>
            </a:prstGeom>
            <a:blipFill>
              <a:blip r:embed="rId2"/>
              <a:srcRect l="0" t="0" r="0" b="0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236321"/>
              <a:ext cx="4608195" cy="245110"/>
            </a:xfrm>
            <a:custGeom>
              <a:avLst/>
              <a:rect l="l" t="t" r="r" b="b"/>
              <a:pathLst>
                <a:path w="4608195" h="245109">
                  <a:moveTo>
                    <a:pt x="4608004" y="0"/>
                  </a:moveTo>
                  <a:lnTo>
                    <a:pt x="0" y="0"/>
                  </a:lnTo>
                  <a:lnTo>
                    <a:pt x="0" y="244627"/>
                  </a:lnTo>
                  <a:lnTo>
                    <a:pt x="4608004" y="2446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>
            <a:spLocks noGrp="1" noEditPoints="1"/>
          </p:cNvSpPr>
          <p:nvPr>
            <p:ph type="title"/>
          </p:nvPr>
        </p:nvSpPr>
        <p:spPr>
          <a:xfrm>
            <a:off x="0" y="200848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Important</a:t>
            </a:r>
            <a:r>
              <a:rPr spc="60" dirty="0"/>
              <a:t> </a:t>
            </a:r>
            <a:r>
              <a:rPr spc="-95" dirty="0"/>
              <a:t>Features</a:t>
            </a:r>
          </a:p>
        </p:txBody>
      </p:sp>
      <p:sp>
        <p:nvSpPr>
          <p:cNvPr id="16" name="object 16"/>
          <p:cNvSpPr/>
          <p:nvPr/>
        </p:nvSpPr>
        <p:spPr>
          <a:xfrm>
            <a:off x="0" y="464070"/>
            <a:ext cx="4608004" cy="33756"/>
          </a:xfrm>
          <a:prstGeom prst="rect">
            <a:avLst/>
          </a:prstGeom>
          <a:blipFill>
            <a:blip r:embed="rId3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2551" y="789635"/>
            <a:ext cx="65265" cy="65265"/>
          </a:xfrm>
          <a:prstGeom prst="rect">
            <a:avLst/>
          </a:prstGeom>
          <a:blipFill>
            <a:blip r:embed="rId4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24395" y="662404"/>
            <a:ext cx="3270885" cy="254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33880">
              <a:lnSpc>
                <a:spcPct val="125299"/>
              </a:lnSpc>
              <a:spcBef>
                <a:spcPts val="100"/>
              </a:spcBef>
            </a:pPr>
            <a:r>
              <a:rPr sz="1100" spc="-55" dirty="0">
                <a:latin typeface="Arial"/>
                <a:cs typeface="Arial"/>
              </a:rPr>
              <a:t>Job </a:t>
            </a:r>
            <a:r>
              <a:rPr sz="1100" spc="-45" dirty="0">
                <a:latin typeface="Arial"/>
                <a:cs typeface="Arial"/>
              </a:rPr>
              <a:t>satisfaction  </a:t>
            </a:r>
            <a:r>
              <a:rPr sz="1100" spc="-50" dirty="0">
                <a:latin typeface="Arial"/>
                <a:cs typeface="Arial"/>
              </a:rPr>
              <a:t>Environment </a:t>
            </a:r>
            <a:r>
              <a:rPr sz="1100" spc="-45" dirty="0">
                <a:latin typeface="Arial"/>
                <a:cs typeface="Arial"/>
              </a:rPr>
              <a:t>satisfaction  Work </a:t>
            </a:r>
            <a:r>
              <a:rPr sz="1100" spc="-25" dirty="0">
                <a:latin typeface="Arial"/>
                <a:cs typeface="Arial"/>
              </a:rPr>
              <a:t>life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balance</a:t>
            </a:r>
            <a:endParaRPr sz="1100">
              <a:latin typeface="Arial"/>
              <a:cs typeface="Arial"/>
            </a:endParaRPr>
          </a:p>
          <a:p>
            <a:pPr marL="12700" marR="2230755">
              <a:lnSpc>
                <a:spcPct val="125299"/>
              </a:lnSpc>
            </a:pPr>
            <a:r>
              <a:rPr sz="1100" spc="-55" dirty="0">
                <a:latin typeface="Arial"/>
                <a:cs typeface="Arial"/>
              </a:rPr>
              <a:t>Job </a:t>
            </a:r>
            <a:r>
              <a:rPr sz="1100" spc="-50" dirty="0">
                <a:latin typeface="Arial"/>
                <a:cs typeface="Arial"/>
              </a:rPr>
              <a:t>Involvement  </a:t>
            </a:r>
            <a:r>
              <a:rPr sz="1100" spc="-40" dirty="0">
                <a:latin typeface="Arial"/>
                <a:cs typeface="Arial"/>
              </a:rPr>
              <a:t>Current </a:t>
            </a:r>
            <a:r>
              <a:rPr sz="1100" spc="-35" dirty="0">
                <a:latin typeface="Arial"/>
                <a:cs typeface="Arial"/>
              </a:rPr>
              <a:t>position  </a:t>
            </a:r>
            <a:r>
              <a:rPr sz="1100" spc="-100" dirty="0">
                <a:latin typeface="Arial"/>
                <a:cs typeface="Arial"/>
              </a:rPr>
              <a:t>Years </a:t>
            </a:r>
            <a:r>
              <a:rPr sz="1100" spc="-5" dirty="0">
                <a:latin typeface="Arial"/>
                <a:cs typeface="Arial"/>
              </a:rPr>
              <a:t>at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company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25299"/>
              </a:lnSpc>
            </a:pPr>
            <a:r>
              <a:rPr sz="1100" spc="-55" dirty="0">
                <a:latin typeface="Arial"/>
                <a:cs typeface="Arial"/>
              </a:rPr>
              <a:t>Number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80" dirty="0">
                <a:latin typeface="Arial"/>
                <a:cs typeface="Arial"/>
              </a:rPr>
              <a:t>companies </a:t>
            </a:r>
            <a:r>
              <a:rPr sz="1100" spc="-75" dirty="0">
                <a:latin typeface="Arial"/>
                <a:cs typeface="Arial"/>
              </a:rPr>
              <a:t>worked </a:t>
            </a:r>
            <a:r>
              <a:rPr sz="1100" spc="-105" dirty="0">
                <a:latin typeface="Arial"/>
                <a:cs typeface="Arial"/>
              </a:rPr>
              <a:t>Years </a:t>
            </a:r>
            <a:r>
              <a:rPr sz="1100" spc="-80" dirty="0">
                <a:latin typeface="Arial"/>
                <a:cs typeface="Arial"/>
              </a:rPr>
              <a:t>since </a:t>
            </a:r>
            <a:r>
              <a:rPr sz="1100" spc="-40" dirty="0">
                <a:latin typeface="Arial"/>
                <a:cs typeface="Arial"/>
              </a:rPr>
              <a:t>last </a:t>
            </a:r>
            <a:r>
              <a:rPr sz="1100" spc="-35" dirty="0">
                <a:latin typeface="Arial"/>
                <a:cs typeface="Arial"/>
              </a:rPr>
              <a:t>promotion  </a:t>
            </a:r>
            <a:r>
              <a:rPr sz="1100" spc="-100" dirty="0">
                <a:latin typeface="Arial"/>
                <a:cs typeface="Arial"/>
              </a:rPr>
              <a:t>Years </a:t>
            </a:r>
            <a:r>
              <a:rPr sz="1100" spc="-65" dirty="0">
                <a:latin typeface="Arial"/>
                <a:cs typeface="Arial"/>
              </a:rPr>
              <a:t>under </a:t>
            </a:r>
            <a:r>
              <a:rPr sz="1100" spc="-110" dirty="0">
                <a:latin typeface="Arial"/>
                <a:cs typeface="Arial"/>
              </a:rPr>
              <a:t>same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manager</a:t>
            </a:r>
            <a:endParaRPr sz="1100">
              <a:latin typeface="Arial"/>
              <a:cs typeface="Arial"/>
            </a:endParaRPr>
          </a:p>
          <a:p>
            <a:pPr marL="12700" marR="1861820">
              <a:lnSpc>
                <a:spcPct val="125299"/>
              </a:lnSpc>
            </a:pPr>
            <a:r>
              <a:rPr sz="1100" spc="-65" dirty="0">
                <a:latin typeface="Arial"/>
                <a:cs typeface="Arial"/>
              </a:rPr>
              <a:t>Performance </a:t>
            </a:r>
            <a:r>
              <a:rPr sz="1100" spc="-20" dirty="0">
                <a:latin typeface="Arial"/>
                <a:cs typeface="Arial"/>
              </a:rPr>
              <a:t>rating  </a:t>
            </a:r>
            <a:r>
              <a:rPr sz="1100" spc="-50" dirty="0">
                <a:latin typeface="Arial"/>
                <a:cs typeface="Arial"/>
              </a:rPr>
              <a:t>Relationship </a:t>
            </a:r>
            <a:r>
              <a:rPr sz="1100" spc="-45" dirty="0">
                <a:latin typeface="Arial"/>
                <a:cs typeface="Arial"/>
              </a:rPr>
              <a:t>satisfaction  </a:t>
            </a:r>
            <a:r>
              <a:rPr sz="1100" spc="-25" dirty="0">
                <a:latin typeface="Arial"/>
                <a:cs typeface="Arial"/>
              </a:rPr>
              <a:t>Total </a:t>
            </a:r>
            <a:r>
              <a:rPr sz="1100" spc="-50" dirty="0">
                <a:latin typeface="Arial"/>
                <a:cs typeface="Arial"/>
              </a:rPr>
              <a:t>working </a:t>
            </a:r>
            <a:r>
              <a:rPr sz="1100" spc="-70" dirty="0">
                <a:latin typeface="Arial"/>
                <a:cs typeface="Arial"/>
              </a:rPr>
              <a:t>hours  </a:t>
            </a:r>
            <a:r>
              <a:rPr sz="1100" spc="-35" dirty="0">
                <a:latin typeface="Arial"/>
                <a:cs typeface="Arial"/>
              </a:rPr>
              <a:t>Training </a:t>
            </a:r>
            <a:r>
              <a:rPr sz="1100" spc="-50" dirty="0">
                <a:latin typeface="Arial"/>
                <a:cs typeface="Arial"/>
              </a:rPr>
              <a:t>times </a:t>
            </a:r>
            <a:r>
              <a:rPr sz="1100" spc="-40" dirty="0">
                <a:latin typeface="Arial"/>
                <a:cs typeface="Arial"/>
              </a:rPr>
              <a:t>last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year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2551" y="999667"/>
            <a:ext cx="65265" cy="65265"/>
          </a:xfrm>
          <a:prstGeom prst="rect">
            <a:avLst/>
          </a:prstGeom>
          <a:blipFill>
            <a:blip r:embed="rId4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2551" y="1209687"/>
            <a:ext cx="65265" cy="65265"/>
          </a:xfrm>
          <a:prstGeom prst="rect">
            <a:avLst/>
          </a:prstGeom>
          <a:blipFill>
            <a:blip r:embed="rId5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2551" y="1419720"/>
            <a:ext cx="65265" cy="65265"/>
          </a:xfrm>
          <a:prstGeom prst="rect">
            <a:avLst/>
          </a:prstGeom>
          <a:blipFill>
            <a:blip r:embed="rId5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2551" y="1629753"/>
            <a:ext cx="65265" cy="65265"/>
          </a:xfrm>
          <a:prstGeom prst="rect">
            <a:avLst/>
          </a:prstGeom>
          <a:blipFill>
            <a:blip r:embed="rId6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2551" y="1839785"/>
            <a:ext cx="65265" cy="65265"/>
          </a:xfrm>
          <a:prstGeom prst="rect">
            <a:avLst/>
          </a:prstGeom>
          <a:blipFill>
            <a:blip r:embed="rId6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2551" y="2049818"/>
            <a:ext cx="65265" cy="65265"/>
          </a:xfrm>
          <a:prstGeom prst="rect">
            <a:avLst/>
          </a:prstGeom>
          <a:blipFill>
            <a:blip r:embed="rId7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2551" y="2259850"/>
            <a:ext cx="65265" cy="65265"/>
          </a:xfrm>
          <a:prstGeom prst="rect">
            <a:avLst/>
          </a:prstGeom>
          <a:blipFill>
            <a:blip r:embed="rId4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2551" y="2469883"/>
            <a:ext cx="65265" cy="65265"/>
          </a:xfrm>
          <a:prstGeom prst="rect">
            <a:avLst/>
          </a:prstGeom>
          <a:blipFill>
            <a:blip r:embed="rId4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2551" y="2679916"/>
            <a:ext cx="65265" cy="65265"/>
          </a:xfrm>
          <a:prstGeom prst="rect">
            <a:avLst/>
          </a:prstGeom>
          <a:blipFill>
            <a:blip r:embed="rId4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2551" y="2889948"/>
            <a:ext cx="65265" cy="65265"/>
          </a:xfrm>
          <a:prstGeom prst="rect">
            <a:avLst/>
          </a:prstGeom>
          <a:blipFill>
            <a:blip r:embed="rId4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02551" y="3099981"/>
            <a:ext cx="65265" cy="65265"/>
          </a:xfrm>
          <a:prstGeom prst="rect">
            <a:avLst/>
          </a:prstGeom>
          <a:blipFill>
            <a:blip r:embed="rId4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854"/>
            <a:chOff x="0" y="0"/>
            <a:chExt cx="4608195" cy="236854"/>
          </a:xfrm>
        </p:grpSpPr>
        <p:sp>
          <p:nvSpPr>
            <p:cNvPr id="3" name="object 3"/>
            <p:cNvSpPr/>
            <p:nvPr/>
          </p:nvSpPr>
          <p:spPr>
            <a:xfrm>
              <a:off x="171056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21449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1856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2249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2656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3049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3455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5300" y="0"/>
            <a:ext cx="481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5" dirty="0">
                <a:solidFill>
                  <a:srgbClr val="FFFFFF"/>
                </a:solidFill>
                <a:latin typeface="Trebuchet MS"/>
                <a:cs typeface="Trebuchet MS"/>
                <a:hlinkClick r:id="rId1" action="ppaction://hlinksldjump"/>
              </a:rPr>
              <a:t>Intr</a:t>
            </a:r>
            <a:r>
              <a:rPr sz="600" spc="40" dirty="0">
                <a:solidFill>
                  <a:srgbClr val="FFFFFF"/>
                </a:solidFill>
                <a:latin typeface="Trebuchet MS"/>
                <a:cs typeface="Trebuchet MS"/>
                <a:hlinkClick r:id="rId1" action="ppaction://hlinksldjump"/>
              </a:rPr>
              <a:t>o</a:t>
            </a:r>
            <a:r>
              <a:rPr sz="600" spc="20" dirty="0">
                <a:solidFill>
                  <a:srgbClr val="FFFFFF"/>
                </a:solidFill>
                <a:latin typeface="Trebuchet MS"/>
                <a:cs typeface="Trebuchet MS"/>
                <a:hlinkClick r:id="rId1" action="ppaction://hlinksldjump"/>
              </a:rPr>
              <a:t>duction</a:t>
            </a:r>
            <a:endParaRPr sz="6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185674"/>
            <a:ext cx="4608195" cy="295275"/>
            <a:chOff x="0" y="185674"/>
            <a:chExt cx="4608195" cy="295275"/>
          </a:xfrm>
        </p:grpSpPr>
        <p:sp>
          <p:nvSpPr>
            <p:cNvPr id="13" name="object 13"/>
            <p:cNvSpPr/>
            <p:nvPr/>
          </p:nvSpPr>
          <p:spPr>
            <a:xfrm>
              <a:off x="0" y="185674"/>
              <a:ext cx="4608004" cy="67525"/>
            </a:xfrm>
            <a:prstGeom prst="rect">
              <a:avLst/>
            </a:prstGeom>
            <a:blipFill>
              <a:blip r:embed="rId2"/>
              <a:srcRect l="0" t="0" r="0" b="0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236321"/>
              <a:ext cx="4608195" cy="245110"/>
            </a:xfrm>
            <a:custGeom>
              <a:avLst/>
              <a:rect l="l" t="t" r="r" b="b"/>
              <a:pathLst>
                <a:path w="4608195" h="245109">
                  <a:moveTo>
                    <a:pt x="4608004" y="0"/>
                  </a:moveTo>
                  <a:lnTo>
                    <a:pt x="0" y="0"/>
                  </a:lnTo>
                  <a:lnTo>
                    <a:pt x="0" y="244627"/>
                  </a:lnTo>
                  <a:lnTo>
                    <a:pt x="4608004" y="2446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>
            <a:spLocks noGrp="1" noEditPoints="1"/>
          </p:cNvSpPr>
          <p:nvPr>
            <p:ph type="title"/>
          </p:nvPr>
        </p:nvSpPr>
        <p:spPr>
          <a:xfrm>
            <a:off x="0" y="200848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Questionnaire</a:t>
            </a:r>
          </a:p>
        </p:txBody>
      </p:sp>
      <p:sp>
        <p:nvSpPr>
          <p:cNvPr id="16" name="object 16"/>
          <p:cNvSpPr/>
          <p:nvPr/>
        </p:nvSpPr>
        <p:spPr>
          <a:xfrm>
            <a:off x="0" y="464070"/>
            <a:ext cx="4608004" cy="33756"/>
          </a:xfrm>
          <a:prstGeom prst="rect">
            <a:avLst/>
          </a:prstGeom>
          <a:blipFill>
            <a:blip r:embed="rId3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2551" y="1412138"/>
            <a:ext cx="65265" cy="65265"/>
          </a:xfrm>
          <a:prstGeom prst="rect">
            <a:avLst/>
          </a:prstGeom>
          <a:blipFill>
            <a:blip r:embed="rId4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2551" y="1622171"/>
            <a:ext cx="65265" cy="65265"/>
          </a:xfrm>
          <a:prstGeom prst="rect">
            <a:avLst/>
          </a:prstGeom>
          <a:blipFill>
            <a:blip r:embed="rId4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2551" y="2004275"/>
            <a:ext cx="65265" cy="65265"/>
          </a:xfrm>
          <a:prstGeom prst="rect">
            <a:avLst/>
          </a:prstGeom>
          <a:blipFill>
            <a:blip r:embed="rId5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2551" y="2214308"/>
            <a:ext cx="65265" cy="65265"/>
          </a:xfrm>
          <a:prstGeom prst="rect">
            <a:avLst/>
          </a:prstGeom>
          <a:blipFill>
            <a:blip r:embed="rId5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2551" y="2424341"/>
            <a:ext cx="65265" cy="65265"/>
          </a:xfrm>
          <a:prstGeom prst="rect">
            <a:avLst/>
          </a:prstGeom>
          <a:blipFill>
            <a:blip r:embed="rId4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47294" y="1074874"/>
            <a:ext cx="3861435" cy="14579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55" dirty="0">
                <a:latin typeface="Arial"/>
                <a:cs typeface="Arial"/>
              </a:rPr>
              <a:t>Job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Satisfaction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45" dirty="0">
                <a:latin typeface="Arial"/>
                <a:cs typeface="Arial"/>
              </a:rPr>
              <a:t>Do </a:t>
            </a:r>
            <a:r>
              <a:rPr sz="1100" spc="-75" dirty="0">
                <a:latin typeface="Arial"/>
                <a:cs typeface="Arial"/>
              </a:rPr>
              <a:t>you </a:t>
            </a:r>
            <a:r>
              <a:rPr sz="1100" spc="-60" dirty="0">
                <a:latin typeface="Arial"/>
                <a:cs typeface="Arial"/>
              </a:rPr>
              <a:t>feel </a:t>
            </a:r>
            <a:r>
              <a:rPr sz="1100" spc="-65" dirty="0">
                <a:latin typeface="Arial"/>
                <a:cs typeface="Arial"/>
              </a:rPr>
              <a:t>valued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55" dirty="0">
                <a:latin typeface="Arial"/>
                <a:cs typeface="Arial"/>
              </a:rPr>
              <a:t>your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contributions?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295"/>
              </a:spcBef>
            </a:pPr>
            <a:r>
              <a:rPr sz="1100" spc="-45" dirty="0">
                <a:latin typeface="Arial"/>
                <a:cs typeface="Arial"/>
              </a:rPr>
              <a:t>Do </a:t>
            </a:r>
            <a:r>
              <a:rPr sz="1100" spc="-55" dirty="0">
                <a:latin typeface="Arial"/>
                <a:cs typeface="Arial"/>
              </a:rPr>
              <a:t>your </a:t>
            </a:r>
            <a:r>
              <a:rPr sz="1100" spc="-70" dirty="0">
                <a:latin typeface="Arial"/>
                <a:cs typeface="Arial"/>
              </a:rPr>
              <a:t>superiors </a:t>
            </a:r>
            <a:r>
              <a:rPr sz="1100" spc="-55" dirty="0">
                <a:latin typeface="Arial"/>
                <a:cs typeface="Arial"/>
              </a:rPr>
              <a:t>communicate </a:t>
            </a:r>
            <a:r>
              <a:rPr sz="1100" spc="-70" dirty="0">
                <a:latin typeface="Arial"/>
                <a:cs typeface="Arial"/>
              </a:rPr>
              <a:t>company </a:t>
            </a:r>
            <a:r>
              <a:rPr sz="1100" spc="-100" dirty="0">
                <a:latin typeface="Arial"/>
                <a:cs typeface="Arial"/>
              </a:rPr>
              <a:t>news </a:t>
            </a:r>
            <a:r>
              <a:rPr sz="1100" spc="-45" dirty="0">
                <a:latin typeface="Arial"/>
                <a:cs typeface="Arial"/>
              </a:rPr>
              <a:t>effectively </a:t>
            </a:r>
            <a:r>
              <a:rPr sz="1100" spc="-70" dirty="0">
                <a:latin typeface="Arial"/>
                <a:cs typeface="Arial"/>
              </a:rPr>
              <a:t>and 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30" dirty="0">
                <a:latin typeface="Arial"/>
                <a:cs typeface="Arial"/>
              </a:rPr>
              <a:t>timely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manner?</a:t>
            </a:r>
            <a:endParaRPr sz="1100">
              <a:latin typeface="Arial"/>
              <a:cs typeface="Arial"/>
            </a:endParaRPr>
          </a:p>
          <a:p>
            <a:pPr marL="289560" marR="45720">
              <a:lnSpc>
                <a:spcPct val="125299"/>
              </a:lnSpc>
            </a:pPr>
            <a:r>
              <a:rPr sz="1100" spc="-85" dirty="0">
                <a:latin typeface="Arial"/>
                <a:cs typeface="Arial"/>
              </a:rPr>
              <a:t>Does </a:t>
            </a:r>
            <a:r>
              <a:rPr sz="1100" spc="-70" dirty="0">
                <a:latin typeface="Arial"/>
                <a:cs typeface="Arial"/>
              </a:rPr>
              <a:t>management </a:t>
            </a:r>
            <a:r>
              <a:rPr sz="1100" spc="-120" dirty="0">
                <a:latin typeface="Arial"/>
                <a:cs typeface="Arial"/>
              </a:rPr>
              <a:t>seem </a:t>
            </a:r>
            <a:r>
              <a:rPr sz="1100" spc="-65" dirty="0">
                <a:latin typeface="Arial"/>
                <a:cs typeface="Arial"/>
              </a:rPr>
              <a:t>invested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110" dirty="0">
                <a:latin typeface="Arial"/>
                <a:cs typeface="Arial"/>
              </a:rPr>
              <a:t>success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65" dirty="0">
                <a:latin typeface="Arial"/>
                <a:cs typeface="Arial"/>
              </a:rPr>
              <a:t>team?  </a:t>
            </a:r>
            <a:r>
              <a:rPr sz="1100" spc="-45" dirty="0">
                <a:latin typeface="Arial"/>
                <a:cs typeface="Arial"/>
              </a:rPr>
              <a:t>Do </a:t>
            </a:r>
            <a:r>
              <a:rPr sz="1100" spc="-55" dirty="0">
                <a:latin typeface="Arial"/>
                <a:cs typeface="Arial"/>
              </a:rPr>
              <a:t>your </a:t>
            </a:r>
            <a:r>
              <a:rPr sz="1100" spc="-85" dirty="0">
                <a:latin typeface="Arial"/>
                <a:cs typeface="Arial"/>
              </a:rPr>
              <a:t>managers </a:t>
            </a:r>
            <a:r>
              <a:rPr sz="1100" spc="-65" dirty="0">
                <a:latin typeface="Arial"/>
                <a:cs typeface="Arial"/>
              </a:rPr>
              <a:t>value </a:t>
            </a:r>
            <a:r>
              <a:rPr sz="1100" spc="-55" dirty="0">
                <a:latin typeface="Arial"/>
                <a:cs typeface="Arial"/>
              </a:rPr>
              <a:t>your</a:t>
            </a:r>
            <a:r>
              <a:rPr sz="1100" spc="-20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feedback?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45" dirty="0">
                <a:latin typeface="Arial"/>
                <a:cs typeface="Arial"/>
              </a:rPr>
              <a:t>Do </a:t>
            </a:r>
            <a:r>
              <a:rPr sz="1100" spc="-75" dirty="0">
                <a:latin typeface="Arial"/>
                <a:cs typeface="Arial"/>
              </a:rPr>
              <a:t>you </a:t>
            </a:r>
            <a:r>
              <a:rPr sz="1100" spc="-65" dirty="0">
                <a:latin typeface="Arial"/>
                <a:cs typeface="Arial"/>
              </a:rPr>
              <a:t>enjoy </a:t>
            </a:r>
            <a:r>
              <a:rPr sz="1100" spc="-45" dirty="0">
                <a:latin typeface="Arial"/>
                <a:cs typeface="Arial"/>
              </a:rPr>
              <a:t>our </a:t>
            </a:r>
            <a:r>
              <a:rPr sz="1100" spc="-65" dirty="0">
                <a:latin typeface="Arial"/>
                <a:cs typeface="Arial"/>
              </a:rPr>
              <a:t>company’s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culture?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854"/>
            <a:chOff x="0" y="0"/>
            <a:chExt cx="4608195" cy="236854"/>
          </a:xfrm>
        </p:grpSpPr>
        <p:sp>
          <p:nvSpPr>
            <p:cNvPr id="3" name="object 3"/>
            <p:cNvSpPr/>
            <p:nvPr/>
          </p:nvSpPr>
          <p:spPr>
            <a:xfrm>
              <a:off x="171056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21449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71856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1856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2249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2656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3049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3455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5300" y="0"/>
            <a:ext cx="481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5" dirty="0">
                <a:solidFill>
                  <a:srgbClr val="FFFFFF"/>
                </a:solidFill>
                <a:latin typeface="Trebuchet MS"/>
                <a:cs typeface="Trebuchet MS"/>
                <a:hlinkClick r:id="rId1" action="ppaction://hlinksldjump"/>
              </a:rPr>
              <a:t>Intr</a:t>
            </a:r>
            <a:r>
              <a:rPr sz="600" spc="40" dirty="0">
                <a:solidFill>
                  <a:srgbClr val="FFFFFF"/>
                </a:solidFill>
                <a:latin typeface="Trebuchet MS"/>
                <a:cs typeface="Trebuchet MS"/>
                <a:hlinkClick r:id="rId1" action="ppaction://hlinksldjump"/>
              </a:rPr>
              <a:t>o</a:t>
            </a:r>
            <a:r>
              <a:rPr sz="600" spc="20" dirty="0">
                <a:solidFill>
                  <a:srgbClr val="FFFFFF"/>
                </a:solidFill>
                <a:latin typeface="Trebuchet MS"/>
                <a:cs typeface="Trebuchet MS"/>
                <a:hlinkClick r:id="rId1" action="ppaction://hlinksldjump"/>
              </a:rPr>
              <a:t>duction</a:t>
            </a:r>
            <a:endParaRPr sz="6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185674"/>
            <a:ext cx="4608195" cy="295275"/>
            <a:chOff x="0" y="185674"/>
            <a:chExt cx="4608195" cy="295275"/>
          </a:xfrm>
        </p:grpSpPr>
        <p:sp>
          <p:nvSpPr>
            <p:cNvPr id="13" name="object 13"/>
            <p:cNvSpPr/>
            <p:nvPr/>
          </p:nvSpPr>
          <p:spPr>
            <a:xfrm>
              <a:off x="0" y="185674"/>
              <a:ext cx="4608004" cy="67525"/>
            </a:xfrm>
            <a:prstGeom prst="rect">
              <a:avLst/>
            </a:prstGeom>
            <a:blipFill>
              <a:blip r:embed="rId2"/>
              <a:srcRect l="0" t="0" r="0" b="0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236321"/>
              <a:ext cx="4608195" cy="245110"/>
            </a:xfrm>
            <a:custGeom>
              <a:avLst/>
              <a:rect l="l" t="t" r="r" b="b"/>
              <a:pathLst>
                <a:path w="4608195" h="245109">
                  <a:moveTo>
                    <a:pt x="4608004" y="0"/>
                  </a:moveTo>
                  <a:lnTo>
                    <a:pt x="0" y="0"/>
                  </a:lnTo>
                  <a:lnTo>
                    <a:pt x="0" y="244627"/>
                  </a:lnTo>
                  <a:lnTo>
                    <a:pt x="4608004" y="2446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>
            <a:spLocks noGrp="1" noEditPoints="1"/>
          </p:cNvSpPr>
          <p:nvPr>
            <p:ph type="title"/>
          </p:nvPr>
        </p:nvSpPr>
        <p:spPr>
          <a:xfrm>
            <a:off x="0" y="200848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Questionnaire</a:t>
            </a:r>
          </a:p>
        </p:txBody>
      </p:sp>
      <p:sp>
        <p:nvSpPr>
          <p:cNvPr id="16" name="object 16"/>
          <p:cNvSpPr/>
          <p:nvPr/>
        </p:nvSpPr>
        <p:spPr>
          <a:xfrm>
            <a:off x="0" y="464070"/>
            <a:ext cx="4608004" cy="33756"/>
          </a:xfrm>
          <a:prstGeom prst="rect">
            <a:avLst/>
          </a:prstGeom>
          <a:blipFill>
            <a:blip r:embed="rId3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2551" y="1480959"/>
            <a:ext cx="65265" cy="65265"/>
          </a:xfrm>
          <a:prstGeom prst="rect">
            <a:avLst/>
          </a:prstGeom>
          <a:blipFill>
            <a:blip r:embed="rId4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2551" y="1690992"/>
            <a:ext cx="65265" cy="65265"/>
          </a:xfrm>
          <a:prstGeom prst="rect">
            <a:avLst/>
          </a:prstGeom>
          <a:blipFill>
            <a:blip r:embed="rId4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2551" y="1901025"/>
            <a:ext cx="65265" cy="65265"/>
          </a:xfrm>
          <a:prstGeom prst="rect">
            <a:avLst/>
          </a:prstGeom>
          <a:blipFill>
            <a:blip r:embed="rId4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2551" y="2111057"/>
            <a:ext cx="65265" cy="65265"/>
          </a:xfrm>
          <a:prstGeom prst="rect">
            <a:avLst/>
          </a:prstGeom>
          <a:blipFill>
            <a:blip r:embed="rId5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2551" y="2321090"/>
            <a:ext cx="65265" cy="65265"/>
          </a:xfrm>
          <a:prstGeom prst="rect">
            <a:avLst/>
          </a:prstGeom>
          <a:blipFill>
            <a:blip r:embed="rId6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47294" y="1143708"/>
            <a:ext cx="3707129" cy="12858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50" dirty="0">
                <a:latin typeface="Arial"/>
                <a:cs typeface="Arial"/>
              </a:rPr>
              <a:t>Environment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Satisfaction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sz="1100" spc="-20" dirty="0">
                <a:latin typeface="Arial"/>
                <a:cs typeface="Arial"/>
              </a:rPr>
              <a:t>My </a:t>
            </a:r>
            <a:r>
              <a:rPr sz="1100" spc="-45" dirty="0">
                <a:latin typeface="Arial"/>
                <a:cs typeface="Arial"/>
              </a:rPr>
              <a:t>organization </a:t>
            </a:r>
            <a:r>
              <a:rPr sz="1100" spc="-65" dirty="0">
                <a:latin typeface="Arial"/>
                <a:cs typeface="Arial"/>
              </a:rPr>
              <a:t>is </a:t>
            </a:r>
            <a:r>
              <a:rPr sz="1100" spc="-60" dirty="0">
                <a:latin typeface="Arial"/>
                <a:cs typeface="Arial"/>
              </a:rPr>
              <a:t>dedicated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45" dirty="0">
                <a:latin typeface="Arial"/>
                <a:cs typeface="Arial"/>
              </a:rPr>
              <a:t>diversity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spc="-80" dirty="0">
                <a:latin typeface="Arial"/>
                <a:cs typeface="Arial"/>
              </a:rPr>
              <a:t>inclusiveness?  </a:t>
            </a:r>
            <a:r>
              <a:rPr sz="1100" spc="-20" dirty="0">
                <a:latin typeface="Arial"/>
                <a:cs typeface="Arial"/>
              </a:rPr>
              <a:t>My </a:t>
            </a:r>
            <a:r>
              <a:rPr sz="1100" spc="-45" dirty="0">
                <a:latin typeface="Arial"/>
                <a:cs typeface="Arial"/>
              </a:rPr>
              <a:t>organization’s fiscal </a:t>
            </a:r>
            <a:r>
              <a:rPr sz="1100" spc="-55" dirty="0">
                <a:latin typeface="Arial"/>
                <a:cs typeface="Arial"/>
              </a:rPr>
              <a:t>well-being </a:t>
            </a:r>
            <a:r>
              <a:rPr sz="1100" spc="-65" dirty="0">
                <a:latin typeface="Arial"/>
                <a:cs typeface="Arial"/>
              </a:rPr>
              <a:t>is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stable</a:t>
            </a:r>
            <a:endParaRPr sz="1100">
              <a:latin typeface="Arial"/>
              <a:cs typeface="Arial"/>
            </a:endParaRPr>
          </a:p>
          <a:p>
            <a:pPr marL="289560" marR="95250">
              <a:lnSpc>
                <a:spcPct val="125299"/>
              </a:lnSpc>
            </a:pPr>
            <a:r>
              <a:rPr sz="1100" spc="-20" dirty="0">
                <a:latin typeface="Arial"/>
                <a:cs typeface="Arial"/>
              </a:rPr>
              <a:t>My </a:t>
            </a:r>
            <a:r>
              <a:rPr sz="1100" spc="-45" dirty="0">
                <a:latin typeface="Arial"/>
                <a:cs typeface="Arial"/>
              </a:rPr>
              <a:t>organization </a:t>
            </a:r>
            <a:r>
              <a:rPr sz="1100" spc="-70" dirty="0">
                <a:latin typeface="Arial"/>
                <a:cs typeface="Arial"/>
              </a:rPr>
              <a:t>operates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50" dirty="0">
                <a:latin typeface="Arial"/>
                <a:cs typeface="Arial"/>
              </a:rPr>
              <a:t>socially </a:t>
            </a:r>
            <a:r>
              <a:rPr sz="1100" spc="-70" dirty="0">
                <a:latin typeface="Arial"/>
                <a:cs typeface="Arial"/>
              </a:rPr>
              <a:t>responsible manner  </a:t>
            </a:r>
            <a:r>
              <a:rPr sz="1100" spc="-5" dirty="0">
                <a:latin typeface="Arial"/>
                <a:cs typeface="Arial"/>
              </a:rPr>
              <a:t>I’m </a:t>
            </a:r>
            <a:r>
              <a:rPr sz="1100" spc="-50" dirty="0">
                <a:latin typeface="Arial"/>
                <a:cs typeface="Arial"/>
              </a:rPr>
              <a:t>overall </a:t>
            </a:r>
            <a:r>
              <a:rPr sz="1100" spc="-55" dirty="0">
                <a:latin typeface="Arial"/>
                <a:cs typeface="Arial"/>
              </a:rPr>
              <a:t>satisfied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spc="-60" dirty="0">
                <a:latin typeface="Arial"/>
                <a:cs typeface="Arial"/>
              </a:rPr>
              <a:t>my </a:t>
            </a:r>
            <a:r>
              <a:rPr sz="1100" spc="-30" dirty="0">
                <a:latin typeface="Arial"/>
                <a:cs typeface="Arial"/>
              </a:rPr>
              <a:t>job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security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20" dirty="0">
                <a:latin typeface="Arial"/>
                <a:cs typeface="Arial"/>
              </a:rPr>
              <a:t>My </a:t>
            </a:r>
            <a:r>
              <a:rPr sz="1100" spc="-45" dirty="0">
                <a:latin typeface="Arial"/>
                <a:cs typeface="Arial"/>
              </a:rPr>
              <a:t>organization </a:t>
            </a:r>
            <a:r>
              <a:rPr sz="1100" spc="-100" dirty="0">
                <a:latin typeface="Arial"/>
                <a:cs typeface="Arial"/>
              </a:rPr>
              <a:t>has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90" dirty="0">
                <a:latin typeface="Arial"/>
                <a:cs typeface="Arial"/>
              </a:rPr>
              <a:t>safe </a:t>
            </a:r>
            <a:r>
              <a:rPr sz="1100" spc="-50" dirty="0">
                <a:latin typeface="Arial"/>
                <a:cs typeface="Arial"/>
              </a:rPr>
              <a:t>working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environment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854"/>
            <a:chOff x="0" y="0"/>
            <a:chExt cx="4608195" cy="236854"/>
          </a:xfrm>
        </p:grpSpPr>
        <p:sp>
          <p:nvSpPr>
            <p:cNvPr id="3" name="object 3"/>
            <p:cNvSpPr/>
            <p:nvPr/>
          </p:nvSpPr>
          <p:spPr>
            <a:xfrm>
              <a:off x="171056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21449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71856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22249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2249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2656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3049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3455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5300" y="0"/>
            <a:ext cx="481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5" dirty="0">
                <a:solidFill>
                  <a:srgbClr val="FFFFFF"/>
                </a:solidFill>
                <a:latin typeface="Trebuchet MS"/>
                <a:cs typeface="Trebuchet MS"/>
                <a:hlinkClick r:id="rId1" action="ppaction://hlinksldjump"/>
              </a:rPr>
              <a:t>Intr</a:t>
            </a:r>
            <a:r>
              <a:rPr sz="600" spc="40" dirty="0">
                <a:solidFill>
                  <a:srgbClr val="FFFFFF"/>
                </a:solidFill>
                <a:latin typeface="Trebuchet MS"/>
                <a:cs typeface="Trebuchet MS"/>
                <a:hlinkClick r:id="rId1" action="ppaction://hlinksldjump"/>
              </a:rPr>
              <a:t>o</a:t>
            </a:r>
            <a:r>
              <a:rPr sz="600" spc="20" dirty="0">
                <a:solidFill>
                  <a:srgbClr val="FFFFFF"/>
                </a:solidFill>
                <a:latin typeface="Trebuchet MS"/>
                <a:cs typeface="Trebuchet MS"/>
                <a:hlinkClick r:id="rId1" action="ppaction://hlinksldjump"/>
              </a:rPr>
              <a:t>duction</a:t>
            </a:r>
            <a:endParaRPr sz="6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185674"/>
            <a:ext cx="4608195" cy="295275"/>
            <a:chOff x="0" y="185674"/>
            <a:chExt cx="4608195" cy="295275"/>
          </a:xfrm>
        </p:grpSpPr>
        <p:sp>
          <p:nvSpPr>
            <p:cNvPr id="13" name="object 13"/>
            <p:cNvSpPr/>
            <p:nvPr/>
          </p:nvSpPr>
          <p:spPr>
            <a:xfrm>
              <a:off x="0" y="185674"/>
              <a:ext cx="4608004" cy="67525"/>
            </a:xfrm>
            <a:prstGeom prst="rect">
              <a:avLst/>
            </a:prstGeom>
            <a:blipFill>
              <a:blip r:embed="rId2"/>
              <a:srcRect l="0" t="0" r="0" b="0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236321"/>
              <a:ext cx="4608195" cy="245110"/>
            </a:xfrm>
            <a:custGeom>
              <a:avLst/>
              <a:rect l="l" t="t" r="r" b="b"/>
              <a:pathLst>
                <a:path w="4608195" h="245109">
                  <a:moveTo>
                    <a:pt x="4608004" y="0"/>
                  </a:moveTo>
                  <a:lnTo>
                    <a:pt x="0" y="0"/>
                  </a:lnTo>
                  <a:lnTo>
                    <a:pt x="0" y="244627"/>
                  </a:lnTo>
                  <a:lnTo>
                    <a:pt x="4608004" y="2446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>
            <a:spLocks noGrp="1" noEditPoints="1"/>
          </p:cNvSpPr>
          <p:nvPr>
            <p:ph type="title"/>
          </p:nvPr>
        </p:nvSpPr>
        <p:spPr>
          <a:xfrm>
            <a:off x="0" y="200848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Questionnaire</a:t>
            </a:r>
          </a:p>
        </p:txBody>
      </p:sp>
      <p:sp>
        <p:nvSpPr>
          <p:cNvPr id="16" name="object 16"/>
          <p:cNvSpPr/>
          <p:nvPr/>
        </p:nvSpPr>
        <p:spPr>
          <a:xfrm>
            <a:off x="0" y="464070"/>
            <a:ext cx="4608004" cy="33756"/>
          </a:xfrm>
          <a:prstGeom prst="rect">
            <a:avLst/>
          </a:prstGeom>
          <a:blipFill>
            <a:blip r:embed="rId3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2551" y="1205649"/>
            <a:ext cx="65265" cy="65265"/>
          </a:xfrm>
          <a:prstGeom prst="rect">
            <a:avLst/>
          </a:prstGeom>
          <a:blipFill>
            <a:blip r:embed="rId4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2551" y="1415681"/>
            <a:ext cx="65265" cy="65265"/>
          </a:xfrm>
          <a:prstGeom prst="rect">
            <a:avLst/>
          </a:prstGeom>
          <a:blipFill>
            <a:blip r:embed="rId5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2551" y="1797786"/>
            <a:ext cx="65265" cy="65265"/>
          </a:xfrm>
          <a:prstGeom prst="rect">
            <a:avLst/>
          </a:prstGeom>
          <a:blipFill>
            <a:blip r:embed="rId4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2551" y="2179891"/>
            <a:ext cx="65265" cy="65265"/>
          </a:xfrm>
          <a:prstGeom prst="rect">
            <a:avLst/>
          </a:prstGeom>
          <a:blipFill>
            <a:blip r:embed="rId4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2551" y="2561996"/>
            <a:ext cx="65265" cy="65265"/>
          </a:xfrm>
          <a:prstGeom prst="rect">
            <a:avLst/>
          </a:prstGeom>
          <a:blipFill>
            <a:blip r:embed="rId4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47294" y="868385"/>
            <a:ext cx="3914140" cy="197421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45" dirty="0">
                <a:latin typeface="Arial"/>
                <a:cs typeface="Arial"/>
              </a:rPr>
              <a:t>Work </a:t>
            </a:r>
            <a:r>
              <a:rPr sz="1100" spc="-35" dirty="0">
                <a:latin typeface="Arial"/>
                <a:cs typeface="Arial"/>
              </a:rPr>
              <a:t>Life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Balance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Arial"/>
                <a:cs typeface="Arial"/>
              </a:rPr>
              <a:t>I </a:t>
            </a:r>
            <a:r>
              <a:rPr sz="1100" spc="-35" dirty="0">
                <a:latin typeface="Arial"/>
                <a:cs typeface="Arial"/>
              </a:rPr>
              <a:t>often </a:t>
            </a:r>
            <a:r>
              <a:rPr sz="1100" spc="-55" dirty="0">
                <a:latin typeface="Arial"/>
                <a:cs typeface="Arial"/>
              </a:rPr>
              <a:t>neglect </a:t>
            </a:r>
            <a:r>
              <a:rPr sz="1100" spc="-60" dirty="0">
                <a:latin typeface="Arial"/>
                <a:cs typeface="Arial"/>
              </a:rPr>
              <a:t>my </a:t>
            </a:r>
            <a:r>
              <a:rPr sz="1100" spc="-70" dirty="0">
                <a:latin typeface="Arial"/>
                <a:cs typeface="Arial"/>
              </a:rPr>
              <a:t>personal </a:t>
            </a:r>
            <a:r>
              <a:rPr sz="1100" spc="-105" dirty="0">
                <a:latin typeface="Arial"/>
                <a:cs typeface="Arial"/>
              </a:rPr>
              <a:t>needs </a:t>
            </a:r>
            <a:r>
              <a:rPr sz="1100" spc="-85" dirty="0">
                <a:latin typeface="Arial"/>
                <a:cs typeface="Arial"/>
              </a:rPr>
              <a:t>due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80" dirty="0">
                <a:latin typeface="Arial"/>
                <a:cs typeface="Arial"/>
              </a:rPr>
              <a:t>stress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60" dirty="0">
                <a:latin typeface="Arial"/>
                <a:cs typeface="Arial"/>
              </a:rPr>
              <a:t>my </a:t>
            </a:r>
            <a:r>
              <a:rPr sz="1100" spc="-45" dirty="0">
                <a:latin typeface="Arial"/>
                <a:cs typeface="Arial"/>
              </a:rPr>
              <a:t>work.</a:t>
            </a:r>
            <a:endParaRPr sz="1100">
              <a:latin typeface="Arial"/>
              <a:cs typeface="Arial"/>
            </a:endParaRPr>
          </a:p>
          <a:p>
            <a:pPr marL="289560" marR="5715">
              <a:lnSpc>
                <a:spcPct val="102600"/>
              </a:lnSpc>
              <a:spcBef>
                <a:spcPts val="295"/>
              </a:spcBef>
            </a:pPr>
            <a:r>
              <a:rPr sz="1100" spc="-20" dirty="0">
                <a:latin typeface="Arial"/>
                <a:cs typeface="Arial"/>
              </a:rPr>
              <a:t>My </a:t>
            </a:r>
            <a:r>
              <a:rPr sz="1100" spc="-55" dirty="0">
                <a:latin typeface="Arial"/>
                <a:cs typeface="Arial"/>
              </a:rPr>
              <a:t>work </a:t>
            </a:r>
            <a:r>
              <a:rPr sz="1100" spc="-70" dirty="0">
                <a:latin typeface="Arial"/>
                <a:cs typeface="Arial"/>
              </a:rPr>
              <a:t>suffers </a:t>
            </a:r>
            <a:r>
              <a:rPr sz="1100" spc="-95" dirty="0">
                <a:latin typeface="Arial"/>
                <a:cs typeface="Arial"/>
              </a:rPr>
              <a:t>because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50" dirty="0">
                <a:latin typeface="Arial"/>
                <a:cs typeface="Arial"/>
              </a:rPr>
              <a:t>everything </a:t>
            </a:r>
            <a:r>
              <a:rPr sz="1100" spc="-55" dirty="0">
                <a:latin typeface="Arial"/>
                <a:cs typeface="Arial"/>
              </a:rPr>
              <a:t>going </a:t>
            </a:r>
            <a:r>
              <a:rPr sz="1100" spc="-65" dirty="0">
                <a:latin typeface="Arial"/>
                <a:cs typeface="Arial"/>
              </a:rPr>
              <a:t>on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spc="-60" dirty="0">
                <a:latin typeface="Arial"/>
                <a:cs typeface="Arial"/>
              </a:rPr>
              <a:t>my </a:t>
            </a:r>
            <a:r>
              <a:rPr sz="1100" spc="-70" dirty="0">
                <a:latin typeface="Arial"/>
                <a:cs typeface="Arial"/>
              </a:rPr>
              <a:t>personal  </a:t>
            </a:r>
            <a:r>
              <a:rPr sz="1100" spc="-25" dirty="0">
                <a:latin typeface="Arial"/>
                <a:cs typeface="Arial"/>
              </a:rPr>
              <a:t>life.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I </a:t>
            </a:r>
            <a:r>
              <a:rPr sz="1100" spc="-35" dirty="0">
                <a:latin typeface="Arial"/>
                <a:cs typeface="Arial"/>
              </a:rPr>
              <a:t>often </a:t>
            </a:r>
            <a:r>
              <a:rPr sz="1100" spc="-100" dirty="0">
                <a:latin typeface="Arial"/>
                <a:cs typeface="Arial"/>
              </a:rPr>
              <a:t>need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90" dirty="0">
                <a:latin typeface="Arial"/>
                <a:cs typeface="Arial"/>
              </a:rPr>
              <a:t>make </a:t>
            </a:r>
            <a:r>
              <a:rPr sz="1100" spc="-10" dirty="0">
                <a:latin typeface="Arial"/>
                <a:cs typeface="Arial"/>
              </a:rPr>
              <a:t>difficult </a:t>
            </a:r>
            <a:r>
              <a:rPr sz="1100" spc="-80" dirty="0">
                <a:latin typeface="Arial"/>
                <a:cs typeface="Arial"/>
              </a:rPr>
              <a:t>choices </a:t>
            </a:r>
            <a:r>
              <a:rPr sz="1100" spc="-75" dirty="0">
                <a:latin typeface="Arial"/>
                <a:cs typeface="Arial"/>
              </a:rPr>
              <a:t>between </a:t>
            </a:r>
            <a:r>
              <a:rPr sz="1100" spc="-60" dirty="0">
                <a:latin typeface="Arial"/>
                <a:cs typeface="Arial"/>
              </a:rPr>
              <a:t>my </a:t>
            </a:r>
            <a:r>
              <a:rPr sz="1100" spc="-55" dirty="0">
                <a:latin typeface="Arial"/>
                <a:cs typeface="Arial"/>
              </a:rPr>
              <a:t>work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spc="-65" dirty="0">
                <a:latin typeface="Arial"/>
                <a:cs typeface="Arial"/>
              </a:rPr>
              <a:t>my  personal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life.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I </a:t>
            </a:r>
            <a:r>
              <a:rPr sz="1100" spc="-25" dirty="0">
                <a:latin typeface="Arial"/>
                <a:cs typeface="Arial"/>
              </a:rPr>
              <a:t>return </a:t>
            </a:r>
            <a:r>
              <a:rPr sz="1100" spc="-85" dirty="0">
                <a:latin typeface="Arial"/>
                <a:cs typeface="Arial"/>
              </a:rPr>
              <a:t>home </a:t>
            </a:r>
            <a:r>
              <a:rPr sz="1100" spc="-30" dirty="0">
                <a:latin typeface="Arial"/>
                <a:cs typeface="Arial"/>
              </a:rPr>
              <a:t>from </a:t>
            </a:r>
            <a:r>
              <a:rPr sz="1100" spc="-55" dirty="0">
                <a:latin typeface="Arial"/>
                <a:cs typeface="Arial"/>
              </a:rPr>
              <a:t>work </a:t>
            </a:r>
            <a:r>
              <a:rPr sz="1100" spc="-10" dirty="0">
                <a:latin typeface="Arial"/>
                <a:cs typeface="Arial"/>
              </a:rPr>
              <a:t>too </a:t>
            </a:r>
            <a:r>
              <a:rPr sz="1100" spc="-25" dirty="0">
                <a:latin typeface="Arial"/>
                <a:cs typeface="Arial"/>
              </a:rPr>
              <a:t>tired </a:t>
            </a:r>
            <a:r>
              <a:rPr sz="1100" spc="5" dirty="0">
                <a:latin typeface="Arial"/>
                <a:cs typeface="Arial"/>
              </a:rPr>
              <a:t>to try to </a:t>
            </a:r>
            <a:r>
              <a:rPr sz="1100" spc="-65" dirty="0">
                <a:latin typeface="Arial"/>
                <a:cs typeface="Arial"/>
              </a:rPr>
              <a:t>do </a:t>
            </a:r>
            <a:r>
              <a:rPr sz="1100" spc="-40" dirty="0">
                <a:latin typeface="Arial"/>
                <a:cs typeface="Arial"/>
              </a:rPr>
              <a:t>things </a:t>
            </a:r>
            <a:r>
              <a:rPr sz="1100" spc="-10" dirty="0">
                <a:latin typeface="Arial"/>
                <a:cs typeface="Arial"/>
              </a:rPr>
              <a:t>I </a:t>
            </a:r>
            <a:r>
              <a:rPr sz="1100" spc="-60" dirty="0">
                <a:latin typeface="Arial"/>
                <a:cs typeface="Arial"/>
              </a:rPr>
              <a:t>wish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-70" dirty="0">
                <a:latin typeface="Arial"/>
                <a:cs typeface="Arial"/>
              </a:rPr>
              <a:t>do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99"/>
              </a:lnSpc>
              <a:spcBef>
                <a:spcPts val="300"/>
              </a:spcBef>
            </a:pPr>
            <a:r>
              <a:rPr sz="1100" spc="-20" dirty="0">
                <a:latin typeface="Arial"/>
                <a:cs typeface="Arial"/>
              </a:rPr>
              <a:t>My </a:t>
            </a:r>
            <a:r>
              <a:rPr sz="1100" spc="-30" dirty="0">
                <a:latin typeface="Arial"/>
                <a:cs typeface="Arial"/>
              </a:rPr>
              <a:t>job </a:t>
            </a:r>
            <a:r>
              <a:rPr sz="1100" spc="-100" dirty="0">
                <a:latin typeface="Arial"/>
                <a:cs typeface="Arial"/>
              </a:rPr>
              <a:t>makes </a:t>
            </a:r>
            <a:r>
              <a:rPr sz="1100" spc="45" dirty="0">
                <a:latin typeface="Arial"/>
                <a:cs typeface="Arial"/>
              </a:rPr>
              <a:t>it </a:t>
            </a:r>
            <a:r>
              <a:rPr sz="1100" spc="-10" dirty="0">
                <a:latin typeface="Arial"/>
                <a:cs typeface="Arial"/>
              </a:rPr>
              <a:t>difficult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50" dirty="0">
                <a:latin typeface="Arial"/>
                <a:cs typeface="Arial"/>
              </a:rPr>
              <a:t>take </a:t>
            </a:r>
            <a:r>
              <a:rPr sz="1100" spc="-85" dirty="0">
                <a:latin typeface="Arial"/>
                <a:cs typeface="Arial"/>
              </a:rPr>
              <a:t>care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40" dirty="0">
                <a:latin typeface="Arial"/>
                <a:cs typeface="Arial"/>
              </a:rPr>
              <a:t>the type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40" dirty="0">
                <a:latin typeface="Arial"/>
                <a:cs typeface="Arial"/>
              </a:rPr>
              <a:t>private </a:t>
            </a:r>
            <a:r>
              <a:rPr sz="1100" spc="-25" dirty="0">
                <a:latin typeface="Arial"/>
                <a:cs typeface="Arial"/>
              </a:rPr>
              <a:t>life  </a:t>
            </a:r>
            <a:r>
              <a:rPr sz="1100" spc="-10" dirty="0">
                <a:latin typeface="Arial"/>
                <a:cs typeface="Arial"/>
              </a:rPr>
              <a:t>I </a:t>
            </a:r>
            <a:r>
              <a:rPr sz="1100" spc="-25" dirty="0">
                <a:latin typeface="Arial"/>
                <a:cs typeface="Arial"/>
              </a:rPr>
              <a:t>might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like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854"/>
            <a:chOff x="0" y="0"/>
            <a:chExt cx="4608195" cy="236854"/>
          </a:xfrm>
        </p:grpSpPr>
        <p:sp>
          <p:nvSpPr>
            <p:cNvPr id="3" name="object 3"/>
            <p:cNvSpPr/>
            <p:nvPr/>
          </p:nvSpPr>
          <p:spPr>
            <a:xfrm>
              <a:off x="171056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21449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71856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22249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2656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2656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3049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3455" y="119153"/>
              <a:ext cx="36195" cy="36195"/>
            </a:xfrm>
            <a:custGeom>
              <a:av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5300" y="0"/>
            <a:ext cx="481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5" dirty="0">
                <a:solidFill>
                  <a:srgbClr val="FFFFFF"/>
                </a:solidFill>
                <a:latin typeface="Trebuchet MS"/>
                <a:cs typeface="Trebuchet MS"/>
                <a:hlinkClick r:id="rId1" action="ppaction://hlinksldjump"/>
              </a:rPr>
              <a:t>Intr</a:t>
            </a:r>
            <a:r>
              <a:rPr sz="600" spc="40" dirty="0">
                <a:solidFill>
                  <a:srgbClr val="FFFFFF"/>
                </a:solidFill>
                <a:latin typeface="Trebuchet MS"/>
                <a:cs typeface="Trebuchet MS"/>
                <a:hlinkClick r:id="rId1" action="ppaction://hlinksldjump"/>
              </a:rPr>
              <a:t>o</a:t>
            </a:r>
            <a:r>
              <a:rPr sz="600" spc="20" dirty="0">
                <a:solidFill>
                  <a:srgbClr val="FFFFFF"/>
                </a:solidFill>
                <a:latin typeface="Trebuchet MS"/>
                <a:cs typeface="Trebuchet MS"/>
                <a:hlinkClick r:id="rId1" action="ppaction://hlinksldjump"/>
              </a:rPr>
              <a:t>duction</a:t>
            </a:r>
            <a:endParaRPr sz="6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185674"/>
            <a:ext cx="4608195" cy="295275"/>
            <a:chOff x="0" y="185674"/>
            <a:chExt cx="4608195" cy="295275"/>
          </a:xfrm>
        </p:grpSpPr>
        <p:sp>
          <p:nvSpPr>
            <p:cNvPr id="13" name="object 13"/>
            <p:cNvSpPr/>
            <p:nvPr/>
          </p:nvSpPr>
          <p:spPr>
            <a:xfrm>
              <a:off x="0" y="185674"/>
              <a:ext cx="4608004" cy="67525"/>
            </a:xfrm>
            <a:prstGeom prst="rect">
              <a:avLst/>
            </a:prstGeom>
            <a:blipFill>
              <a:blip r:embed="rId2"/>
              <a:srcRect l="0" t="0" r="0" b="0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236321"/>
              <a:ext cx="4608195" cy="245110"/>
            </a:xfrm>
            <a:custGeom>
              <a:avLst/>
              <a:rect l="l" t="t" r="r" b="b"/>
              <a:pathLst>
                <a:path w="4608195" h="245109">
                  <a:moveTo>
                    <a:pt x="4608004" y="0"/>
                  </a:moveTo>
                  <a:lnTo>
                    <a:pt x="0" y="0"/>
                  </a:lnTo>
                  <a:lnTo>
                    <a:pt x="0" y="244627"/>
                  </a:lnTo>
                  <a:lnTo>
                    <a:pt x="4608004" y="2446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>
            <a:spLocks noGrp="1" noEditPoints="1"/>
          </p:cNvSpPr>
          <p:nvPr>
            <p:ph type="title"/>
          </p:nvPr>
        </p:nvSpPr>
        <p:spPr>
          <a:xfrm>
            <a:off x="0" y="200848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Questionnaire</a:t>
            </a:r>
          </a:p>
        </p:txBody>
      </p:sp>
      <p:sp>
        <p:nvSpPr>
          <p:cNvPr id="16" name="object 16"/>
          <p:cNvSpPr/>
          <p:nvPr/>
        </p:nvSpPr>
        <p:spPr>
          <a:xfrm>
            <a:off x="0" y="464070"/>
            <a:ext cx="4608004" cy="33756"/>
          </a:xfrm>
          <a:prstGeom prst="rect">
            <a:avLst/>
          </a:prstGeom>
          <a:blipFill>
            <a:blip r:embed="rId3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2551" y="1496148"/>
            <a:ext cx="65265" cy="65265"/>
          </a:xfrm>
          <a:prstGeom prst="rect">
            <a:avLst/>
          </a:prstGeom>
          <a:blipFill>
            <a:blip r:embed="rId4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2551" y="1706181"/>
            <a:ext cx="65265" cy="65265"/>
          </a:xfrm>
          <a:prstGeom prst="rect">
            <a:avLst/>
          </a:prstGeom>
          <a:blipFill>
            <a:blip r:embed="rId5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2551" y="2088286"/>
            <a:ext cx="65265" cy="65265"/>
          </a:xfrm>
          <a:prstGeom prst="rect">
            <a:avLst/>
          </a:prstGeom>
          <a:blipFill>
            <a:blip r:embed="rId6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2551" y="2298319"/>
            <a:ext cx="65265" cy="65265"/>
          </a:xfrm>
          <a:prstGeom prst="rect">
            <a:avLst/>
          </a:prstGeom>
          <a:blipFill>
            <a:blip r:embed="rId6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47294" y="1158885"/>
            <a:ext cx="3756660" cy="12477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55" dirty="0">
                <a:latin typeface="Arial"/>
                <a:cs typeface="Arial"/>
              </a:rPr>
              <a:t>Job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Involvement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80" dirty="0">
                <a:latin typeface="Arial"/>
                <a:cs typeface="Arial"/>
              </a:rPr>
              <a:t>You </a:t>
            </a:r>
            <a:r>
              <a:rPr sz="1100" spc="-70" dirty="0">
                <a:latin typeface="Arial"/>
                <a:cs typeface="Arial"/>
              </a:rPr>
              <a:t>consider </a:t>
            </a:r>
            <a:r>
              <a:rPr sz="1100" spc="-60" dirty="0">
                <a:latin typeface="Arial"/>
                <a:cs typeface="Arial"/>
              </a:rPr>
              <a:t>yourself </a:t>
            </a:r>
            <a:r>
              <a:rPr sz="1100" spc="-114" dirty="0">
                <a:latin typeface="Arial"/>
                <a:cs typeface="Arial"/>
              </a:rPr>
              <a:t>as </a:t>
            </a:r>
            <a:r>
              <a:rPr sz="1100" spc="-75" dirty="0">
                <a:latin typeface="Arial"/>
                <a:cs typeface="Arial"/>
              </a:rPr>
              <a:t>an </a:t>
            </a:r>
            <a:r>
              <a:rPr sz="1100" spc="-35" dirty="0">
                <a:latin typeface="Arial"/>
                <a:cs typeface="Arial"/>
              </a:rPr>
              <a:t>efficient </a:t>
            </a:r>
            <a:r>
              <a:rPr sz="1100" spc="-25" dirty="0">
                <a:latin typeface="Arial"/>
                <a:cs typeface="Arial"/>
              </a:rPr>
              <a:t>contributor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40" dirty="0">
                <a:latin typeface="Arial"/>
                <a:cs typeface="Arial"/>
              </a:rPr>
              <a:t>the</a:t>
            </a:r>
            <a:r>
              <a:rPr sz="1100" spc="-18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team</a:t>
            </a:r>
            <a:endParaRPr sz="1100">
              <a:latin typeface="Arial"/>
              <a:cs typeface="Arial"/>
            </a:endParaRPr>
          </a:p>
          <a:p>
            <a:pPr marL="289560" marR="188595">
              <a:lnSpc>
                <a:spcPct val="102600"/>
              </a:lnSpc>
              <a:spcBef>
                <a:spcPts val="295"/>
              </a:spcBef>
            </a:pPr>
            <a:r>
              <a:rPr sz="1100" spc="-80" dirty="0">
                <a:latin typeface="Arial"/>
                <a:cs typeface="Arial"/>
              </a:rPr>
              <a:t>You </a:t>
            </a:r>
            <a:r>
              <a:rPr sz="1100" spc="-90" dirty="0">
                <a:latin typeface="Arial"/>
                <a:cs typeface="Arial"/>
              </a:rPr>
              <a:t>have </a:t>
            </a:r>
            <a:r>
              <a:rPr sz="1100" spc="-75" dirty="0">
                <a:latin typeface="Arial"/>
                <a:cs typeface="Arial"/>
              </a:rPr>
              <a:t>an </a:t>
            </a:r>
            <a:r>
              <a:rPr sz="1100" spc="-20" dirty="0">
                <a:latin typeface="Arial"/>
                <a:cs typeface="Arial"/>
              </a:rPr>
              <a:t>input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75" dirty="0">
                <a:latin typeface="Arial"/>
                <a:cs typeface="Arial"/>
              </a:rPr>
              <a:t>decisions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85" dirty="0">
                <a:latin typeface="Arial"/>
                <a:cs typeface="Arial"/>
              </a:rPr>
              <a:t>are </a:t>
            </a:r>
            <a:r>
              <a:rPr sz="1100" spc="-55" dirty="0">
                <a:latin typeface="Arial"/>
                <a:cs typeface="Arial"/>
              </a:rPr>
              <a:t>taken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spc="-55" dirty="0">
                <a:latin typeface="Arial"/>
                <a:cs typeface="Arial"/>
              </a:rPr>
              <a:t>your  </a:t>
            </a:r>
            <a:r>
              <a:rPr sz="1100" spc="-45" dirty="0">
                <a:latin typeface="Arial"/>
                <a:cs typeface="Arial"/>
              </a:rPr>
              <a:t>organization</a:t>
            </a:r>
            <a:endParaRPr sz="1100">
              <a:latin typeface="Arial"/>
              <a:cs typeface="Arial"/>
            </a:endParaRPr>
          </a:p>
          <a:p>
            <a:pPr marL="289560" marR="219710">
              <a:lnSpc>
                <a:spcPct val="125299"/>
              </a:lnSpc>
            </a:pPr>
            <a:r>
              <a:rPr sz="1100" spc="-80" dirty="0">
                <a:latin typeface="Arial"/>
                <a:cs typeface="Arial"/>
              </a:rPr>
              <a:t>You </a:t>
            </a:r>
            <a:r>
              <a:rPr sz="1100" spc="-85" dirty="0">
                <a:latin typeface="Arial"/>
                <a:cs typeface="Arial"/>
              </a:rPr>
              <a:t>are </a:t>
            </a:r>
            <a:r>
              <a:rPr sz="1100" spc="-55" dirty="0">
                <a:latin typeface="Arial"/>
                <a:cs typeface="Arial"/>
              </a:rPr>
              <a:t>enjoying </a:t>
            </a:r>
            <a:r>
              <a:rPr sz="1100" spc="-40" dirty="0">
                <a:latin typeface="Arial"/>
                <a:cs typeface="Arial"/>
              </a:rPr>
              <a:t>the </a:t>
            </a:r>
            <a:r>
              <a:rPr sz="1100" spc="-55" dirty="0">
                <a:latin typeface="Arial"/>
                <a:cs typeface="Arial"/>
              </a:rPr>
              <a:t>work </a:t>
            </a:r>
            <a:r>
              <a:rPr sz="1100" spc="-75" dirty="0">
                <a:latin typeface="Arial"/>
                <a:cs typeface="Arial"/>
              </a:rPr>
              <a:t>you </a:t>
            </a:r>
            <a:r>
              <a:rPr sz="1100" spc="-85" dirty="0">
                <a:latin typeface="Arial"/>
                <a:cs typeface="Arial"/>
              </a:rPr>
              <a:t>are </a:t>
            </a:r>
            <a:r>
              <a:rPr sz="1100" spc="-55" dirty="0">
                <a:latin typeface="Arial"/>
                <a:cs typeface="Arial"/>
              </a:rPr>
              <a:t>doing </a:t>
            </a:r>
            <a:r>
              <a:rPr sz="1100" spc="-65" dirty="0">
                <a:latin typeface="Arial"/>
                <a:cs typeface="Arial"/>
              </a:rPr>
              <a:t>on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40" dirty="0">
                <a:latin typeface="Arial"/>
                <a:cs typeface="Arial"/>
              </a:rPr>
              <a:t>daily </a:t>
            </a:r>
            <a:r>
              <a:rPr sz="1100" spc="-90" dirty="0">
                <a:latin typeface="Arial"/>
                <a:cs typeface="Arial"/>
              </a:rPr>
              <a:t>basis  </a:t>
            </a:r>
            <a:r>
              <a:rPr sz="1100" spc="-45" dirty="0">
                <a:latin typeface="Arial"/>
                <a:cs typeface="Arial"/>
              </a:rPr>
              <a:t>Do </a:t>
            </a:r>
            <a:r>
              <a:rPr sz="1100" spc="-75" dirty="0">
                <a:latin typeface="Arial"/>
                <a:cs typeface="Arial"/>
              </a:rPr>
              <a:t>you </a:t>
            </a:r>
            <a:r>
              <a:rPr sz="1100" spc="-60" dirty="0">
                <a:latin typeface="Arial"/>
                <a:cs typeface="Arial"/>
              </a:rPr>
              <a:t>feel </a:t>
            </a:r>
            <a:r>
              <a:rPr sz="1100" spc="-65" dirty="0">
                <a:latin typeface="Arial"/>
                <a:cs typeface="Arial"/>
              </a:rPr>
              <a:t>connected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55" dirty="0">
                <a:latin typeface="Arial"/>
                <a:cs typeface="Arial"/>
              </a:rPr>
              <a:t>your group </a:t>
            </a:r>
            <a:r>
              <a:rPr sz="1100" spc="-85" dirty="0">
                <a:latin typeface="Arial"/>
                <a:cs typeface="Arial"/>
              </a:rPr>
              <a:t>members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481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5" dirty="0">
                <a:solidFill>
                  <a:srgbClr val="FFFFFF"/>
                </a:solidFill>
                <a:latin typeface="Trebuchet MS"/>
                <a:cs typeface="Trebuchet MS"/>
                <a:hlinkClick r:id="rId1" action="ppaction://hlinksldjump"/>
              </a:rPr>
              <a:t>Intr</a:t>
            </a:r>
            <a:r>
              <a:rPr sz="600" spc="40" dirty="0">
                <a:solidFill>
                  <a:srgbClr val="FFFFFF"/>
                </a:solidFill>
                <a:latin typeface="Trebuchet MS"/>
                <a:cs typeface="Trebuchet MS"/>
                <a:hlinkClick r:id="rId1" action="ppaction://hlinksldjump"/>
              </a:rPr>
              <a:t>o</a:t>
            </a:r>
            <a:r>
              <a:rPr sz="600" spc="20" dirty="0">
                <a:solidFill>
                  <a:srgbClr val="FFFFFF"/>
                </a:solidFill>
                <a:latin typeface="Trebuchet MS"/>
                <a:cs typeface="Trebuchet MS"/>
                <a:hlinkClick r:id="rId1" action="ppaction://hlinksldjump"/>
              </a:rPr>
              <a:t>duction</a:t>
            </a:r>
            <a:endParaRPr sz="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85674"/>
            <a:ext cx="4608195" cy="295275"/>
            <a:chOff x="0" y="185674"/>
            <a:chExt cx="4608195" cy="295275"/>
          </a:xfrm>
        </p:grpSpPr>
        <p:sp>
          <p:nvSpPr>
            <p:cNvPr id="4" name="object 4"/>
            <p:cNvSpPr/>
            <p:nvPr/>
          </p:nvSpPr>
          <p:spPr>
            <a:xfrm>
              <a:off x="0" y="185674"/>
              <a:ext cx="4608004" cy="67525"/>
            </a:xfrm>
            <a:prstGeom prst="rect">
              <a:avLst/>
            </a:prstGeom>
            <a:blipFill>
              <a:blip r:embed="rId2"/>
              <a:srcRect l="0" t="0" r="0" b="0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36321"/>
              <a:ext cx="4608195" cy="245110"/>
            </a:xfrm>
            <a:custGeom>
              <a:avLst/>
              <a:rect l="l" t="t" r="r" b="b"/>
              <a:pathLst>
                <a:path w="4608195" h="245109">
                  <a:moveTo>
                    <a:pt x="4608004" y="0"/>
                  </a:moveTo>
                  <a:lnTo>
                    <a:pt x="0" y="0"/>
                  </a:lnTo>
                  <a:lnTo>
                    <a:pt x="0" y="244627"/>
                  </a:lnTo>
                  <a:lnTo>
                    <a:pt x="4608004" y="2446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0" y="200848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Arial"/>
                <a:cs typeface="Arial"/>
              </a:rPr>
              <a:t>progress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464070"/>
            <a:ext cx="4608004" cy="33756"/>
          </a:xfrm>
          <a:prstGeom prst="rect">
            <a:avLst/>
          </a:prstGeom>
          <a:blipFill>
            <a:blip r:embed="rId3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3695" y="800112"/>
            <a:ext cx="4400550" cy="1733550"/>
          </a:xfrm>
          <a:prstGeom prst="rect">
            <a:avLst/>
          </a:prstGeom>
          <a:blipFill>
            <a:blip r:embed="rId4"/>
            <a:srcRect l="0" t="0" r="0" b="0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34794" y="2655079"/>
            <a:ext cx="4965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</a:t>
            </a:r>
            <a:r>
              <a:rPr sz="1000" spc="-60" dirty="0">
                <a:solidFill>
                  <a:srgbClr val="3333B2"/>
                </a:solidFill>
                <a:latin typeface="LM Sans 10"/>
                <a:cs typeface="LM Sans 10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LM Sans 10"/>
                <a:cs typeface="LM Sans 10"/>
              </a:rPr>
              <a:t>1:</a:t>
            </a:r>
            <a:endParaRPr sz="10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4813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5" dirty="0">
                <a:solidFill>
                  <a:srgbClr val="FFFFFF"/>
                </a:solidFill>
                <a:latin typeface="Trebuchet MS"/>
                <a:cs typeface="Trebuchet MS"/>
                <a:hlinkClick r:id="rId1" action="ppaction://hlinksldjump"/>
              </a:rPr>
              <a:t>Intr</a:t>
            </a:r>
            <a:r>
              <a:rPr sz="600" spc="40" dirty="0">
                <a:solidFill>
                  <a:srgbClr val="FFFFFF"/>
                </a:solidFill>
                <a:latin typeface="Trebuchet MS"/>
                <a:cs typeface="Trebuchet MS"/>
                <a:hlinkClick r:id="rId1" action="ppaction://hlinksldjump"/>
              </a:rPr>
              <a:t>o</a:t>
            </a:r>
            <a:r>
              <a:rPr sz="600" spc="20" dirty="0">
                <a:solidFill>
                  <a:srgbClr val="FFFFFF"/>
                </a:solidFill>
                <a:latin typeface="Trebuchet MS"/>
                <a:cs typeface="Trebuchet MS"/>
                <a:hlinkClick r:id="rId1" action="ppaction://hlinksldjump"/>
              </a:rPr>
              <a:t>duction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" name="object 3"/>
          <p:cNvSpPr>
            <a:spLocks noGrp="1" noEditPoints="1"/>
          </p:cNvSpPr>
          <p:nvPr>
            <p:ph type="title"/>
          </p:nvPr>
        </p:nvSpPr>
        <p:spPr>
          <a:xfrm>
            <a:off x="1387932" y="1466691"/>
            <a:ext cx="183197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60" dirty="0">
                <a:solidFill>
                  <a:srgbClr val="000000"/>
                </a:solidFill>
                <a:latin typeface="Verdana"/>
                <a:cs typeface="Verdana"/>
              </a:rPr>
              <a:t>THANK</a:t>
            </a:r>
            <a:r>
              <a:rPr sz="2050" b="1" spc="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50" b="1" spc="45" dirty="0">
                <a:solidFill>
                  <a:srgbClr val="000000"/>
                </a:solidFill>
                <a:latin typeface="Verdana"/>
                <a:cs typeface="Verdana"/>
              </a:rPr>
              <a:t>YOU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PREDICTION AND ANALYSIS</dc:title>
  <dc:creator>Jeevan Jose MCA semester VI </dc:creator>
  <cp:lastModifiedBy>Jeevan Jose</cp:lastModifiedBy>
  <dcterms:created xsi:type="dcterms:W3CDTF">2022-03-22T05:44:21Z</dcterms:created>
  <dcterms:modified xsi:type="dcterms:W3CDTF">2022-03-22T06:09:49Z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2022-03-22T00:00:00Z</vt:filetime>
  </property>
</Properties>
</file>