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2363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915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-12656"/>
            <a:ext cx="4419498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10.xml"/><Relationship Id="rId6" Type="http://schemas.openxmlformats.org/officeDocument/2006/relationships/slide" Target="slide1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Relationship Id="rId3" Type="http://schemas.openxmlformats.org/officeDocument/2006/relationships/slide" Target="slide12.xml"/><Relationship Id="rId4" Type="http://schemas.openxmlformats.org/officeDocument/2006/relationships/image" Target="../media/image2.png"/><Relationship Id="rId5" Type="http://schemas.openxmlformats.org/officeDocument/2006/relationships/slide" Target="slide2.xml"/><Relationship Id="rId6" Type="http://schemas.openxmlformats.org/officeDocument/2006/relationships/slide" Target="slide3.xm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dirty="0" sz="600" spc="7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</a:t>
            </a: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3" name="object 13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11558" y="116623"/>
            <a:ext cx="92075" cy="41275"/>
            <a:chOff x="3911558" y="116623"/>
            <a:chExt cx="92075" cy="41275"/>
          </a:xfrm>
        </p:grpSpPr>
        <p:sp>
          <p:nvSpPr>
            <p:cNvPr id="17" name="object 17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9193" y="598182"/>
            <a:ext cx="4040504" cy="720090"/>
            <a:chOff x="309193" y="598182"/>
            <a:chExt cx="4040504" cy="720090"/>
          </a:xfrm>
        </p:grpSpPr>
        <p:sp>
          <p:nvSpPr>
            <p:cNvPr id="21" name="object 21"/>
            <p:cNvSpPr/>
            <p:nvPr/>
          </p:nvSpPr>
          <p:spPr>
            <a:xfrm>
              <a:off x="309193" y="59818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4" y="82384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9994" y="661436"/>
              <a:ext cx="3989704" cy="657225"/>
            </a:xfrm>
            <a:custGeom>
              <a:avLst/>
              <a:gdLst/>
              <a:ahLst/>
              <a:cxnLst/>
              <a:rect l="l" t="t" r="r" b="b"/>
              <a:pathLst>
                <a:path w="3989704" h="657225">
                  <a:moveTo>
                    <a:pt x="3989654" y="0"/>
                  </a:moveTo>
                  <a:lnTo>
                    <a:pt x="0" y="0"/>
                  </a:lnTo>
                  <a:lnTo>
                    <a:pt x="0" y="656774"/>
                  </a:lnTo>
                  <a:lnTo>
                    <a:pt x="3989654" y="65677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9193" y="642599"/>
              <a:ext cx="3989704" cy="624840"/>
            </a:xfrm>
            <a:custGeom>
              <a:avLst/>
              <a:gdLst/>
              <a:ahLst/>
              <a:cxnLst/>
              <a:rect l="l" t="t" r="r" b="b"/>
              <a:pathLst>
                <a:path w="3989704" h="624840">
                  <a:moveTo>
                    <a:pt x="3989654" y="0"/>
                  </a:moveTo>
                  <a:lnTo>
                    <a:pt x="0" y="0"/>
                  </a:lnTo>
                  <a:lnTo>
                    <a:pt x="0" y="574009"/>
                  </a:lnTo>
                  <a:lnTo>
                    <a:pt x="4008" y="593734"/>
                  </a:lnTo>
                  <a:lnTo>
                    <a:pt x="14922" y="609887"/>
                  </a:lnTo>
                  <a:lnTo>
                    <a:pt x="31075" y="620801"/>
                  </a:lnTo>
                  <a:lnTo>
                    <a:pt x="50800" y="624809"/>
                  </a:lnTo>
                  <a:lnTo>
                    <a:pt x="3938854" y="624809"/>
                  </a:lnTo>
                  <a:lnTo>
                    <a:pt x="3958579" y="620801"/>
                  </a:lnTo>
                  <a:lnTo>
                    <a:pt x="3974732" y="609887"/>
                  </a:lnTo>
                  <a:lnTo>
                    <a:pt x="3985646" y="593734"/>
                  </a:lnTo>
                  <a:lnTo>
                    <a:pt x="3989654" y="57400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59994" y="661436"/>
            <a:ext cx="3989704" cy="6572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548765" marR="345440" indent="-1297305">
              <a:lnSpc>
                <a:spcPct val="106700"/>
              </a:lnSpc>
              <a:spcBef>
                <a:spcPts val="315"/>
              </a:spcBef>
            </a:pP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ATTRITION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8835" y="1476602"/>
            <a:ext cx="890905" cy="32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35">
              <a:lnSpc>
                <a:spcPts val="1310"/>
              </a:lnSpc>
              <a:spcBef>
                <a:spcPts val="90"/>
              </a:spcBef>
            </a:pPr>
            <a:r>
              <a:rPr dirty="0" sz="1100" spc="-85">
                <a:latin typeface="Arial"/>
                <a:cs typeface="Arial"/>
              </a:rPr>
              <a:t>Jeevan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Jose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070"/>
              </a:lnSpc>
            </a:pPr>
            <a:r>
              <a:rPr dirty="0" sz="900" spc="-10">
                <a:latin typeface="LM Sans 9"/>
                <a:cs typeface="LM Sans 9"/>
              </a:rPr>
              <a:t>MCA semester</a:t>
            </a:r>
            <a:r>
              <a:rPr dirty="0" sz="900" spc="-45">
                <a:latin typeface="LM Sans 9"/>
                <a:cs typeface="LM Sans 9"/>
              </a:rPr>
              <a:t> </a:t>
            </a:r>
            <a:r>
              <a:rPr dirty="0" sz="900" spc="-10">
                <a:latin typeface="LM Sans 9"/>
                <a:cs typeface="LM Sans 9"/>
              </a:rPr>
              <a:t>VI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1117" y="2218587"/>
            <a:ext cx="1865630" cy="782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-10">
                <a:latin typeface="LM Sans 8"/>
                <a:cs typeface="LM Sans 8"/>
              </a:rPr>
              <a:t>Department </a:t>
            </a:r>
            <a:r>
              <a:rPr dirty="0" sz="800" spc="-5">
                <a:latin typeface="LM Sans 8"/>
                <a:cs typeface="LM Sans 8"/>
              </a:rPr>
              <a:t>of </a:t>
            </a:r>
            <a:r>
              <a:rPr dirty="0" sz="800" spc="-10">
                <a:latin typeface="LM Sans 8"/>
                <a:cs typeface="LM Sans 8"/>
              </a:rPr>
              <a:t>Computer </a:t>
            </a:r>
            <a:r>
              <a:rPr dirty="0" sz="800" spc="-5">
                <a:latin typeface="LM Sans 8"/>
                <a:cs typeface="LM Sans 8"/>
              </a:rPr>
              <a:t>Applications  Government Engineering college</a:t>
            </a:r>
            <a:r>
              <a:rPr dirty="0" sz="800" spc="15">
                <a:latin typeface="LM Sans 8"/>
                <a:cs typeface="LM Sans 8"/>
              </a:rPr>
              <a:t> </a:t>
            </a:r>
            <a:r>
              <a:rPr dirty="0" sz="800" spc="-10">
                <a:latin typeface="LM Sans 8"/>
                <a:cs typeface="LM Sans 8"/>
              </a:rPr>
              <a:t>Thrissur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LM Sans 8"/>
              <a:cs typeface="LM Sans 8"/>
            </a:endParaRPr>
          </a:p>
          <a:p>
            <a:pPr algn="ctr" marL="541020" marR="532765">
              <a:lnSpc>
                <a:spcPct val="102600"/>
              </a:lnSpc>
            </a:pPr>
            <a:r>
              <a:rPr dirty="0" sz="1100" spc="-70">
                <a:latin typeface="Arial"/>
                <a:cs typeface="Arial"/>
              </a:rPr>
              <a:t>Guided </a:t>
            </a:r>
            <a:r>
              <a:rPr dirty="0" sz="1100" spc="-80">
                <a:latin typeface="Arial"/>
                <a:cs typeface="Arial"/>
              </a:rPr>
              <a:t>by,  </a:t>
            </a:r>
            <a:r>
              <a:rPr dirty="0" sz="1100" spc="-55">
                <a:latin typeface="Arial"/>
                <a:cs typeface="Arial"/>
              </a:rPr>
              <a:t>Aswathy </a:t>
            </a:r>
            <a:r>
              <a:rPr dirty="0" sz="1100" spc="25">
                <a:latin typeface="Arial"/>
                <a:cs typeface="Arial"/>
              </a:rPr>
              <a:t>M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 spc="-105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ccuracy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9430" y="595528"/>
            <a:ext cx="4269105" cy="2423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34794" y="3151535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</a:t>
            </a:r>
            <a:r>
              <a:rPr dirty="0" sz="1000" spc="-6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LM Sans 10"/>
                <a:cs typeface="LM Sans 10"/>
              </a:rPr>
              <a:t>1: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dirty="0" sz="600" spc="7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</a:t>
            </a: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3" name="object 13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8" name="object 18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22" name="object 22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132099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395" y="1237550"/>
            <a:ext cx="3636645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176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latin typeface="Arial"/>
                <a:cs typeface="Arial"/>
              </a:rPr>
              <a:t>Flask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5">
                <a:latin typeface="Arial"/>
                <a:cs typeface="Arial"/>
              </a:rPr>
              <a:t>a web </a:t>
            </a:r>
            <a:r>
              <a:rPr dirty="0" sz="1100" spc="-50">
                <a:latin typeface="Arial"/>
                <a:cs typeface="Arial"/>
              </a:rPr>
              <a:t>framework, </a:t>
            </a:r>
            <a:r>
              <a:rPr dirty="0" sz="1100">
                <a:latin typeface="Arial"/>
                <a:cs typeface="Arial"/>
              </a:rPr>
              <a:t>it’s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35">
                <a:latin typeface="Arial"/>
                <a:cs typeface="Arial"/>
              </a:rPr>
              <a:t>Python </a:t>
            </a:r>
            <a:r>
              <a:rPr dirty="0" sz="1100" spc="-60">
                <a:latin typeface="Arial"/>
                <a:cs typeface="Arial"/>
              </a:rPr>
              <a:t>module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lets </a:t>
            </a:r>
            <a:r>
              <a:rPr dirty="0" sz="1100" spc="-75">
                <a:latin typeface="Arial"/>
                <a:cs typeface="Arial"/>
              </a:rPr>
              <a:t>you  develop </a:t>
            </a:r>
            <a:r>
              <a:rPr dirty="0" sz="1100" spc="-95">
                <a:latin typeface="Arial"/>
                <a:cs typeface="Arial"/>
              </a:rPr>
              <a:t>web </a:t>
            </a:r>
            <a:r>
              <a:rPr dirty="0" sz="1100" spc="-45">
                <a:latin typeface="Arial"/>
                <a:cs typeface="Arial"/>
              </a:rPr>
              <a:t>applications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easily.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Html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40">
                <a:latin typeface="Arial"/>
                <a:cs typeface="Arial"/>
              </a:rPr>
              <a:t>integrated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python </a:t>
            </a:r>
            <a:r>
              <a:rPr dirty="0" sz="1100" spc="-65">
                <a:latin typeface="Arial"/>
                <a:cs typeface="Arial"/>
              </a:rPr>
              <a:t>using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flask.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80">
                <a:latin typeface="Arial"/>
                <a:cs typeface="Arial"/>
              </a:rPr>
              <a:t>User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35">
                <a:latin typeface="Arial"/>
                <a:cs typeface="Arial"/>
              </a:rPr>
              <a:t>fetch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60">
                <a:latin typeface="Arial"/>
                <a:cs typeface="Arial"/>
              </a:rPr>
              <a:t>forwarded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python </a:t>
            </a:r>
            <a:r>
              <a:rPr dirty="0" sz="1100" spc="-45">
                <a:latin typeface="Arial"/>
                <a:cs typeface="Arial"/>
              </a:rPr>
              <a:t>files </a:t>
            </a:r>
            <a:r>
              <a:rPr dirty="0" sz="1100" spc="-65">
                <a:latin typeface="Arial"/>
                <a:cs typeface="Arial"/>
              </a:rPr>
              <a:t>using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JSON.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35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Flask </a:t>
            </a:r>
            <a:r>
              <a:rPr dirty="0" sz="1100" spc="-95">
                <a:latin typeface="Arial"/>
                <a:cs typeface="Arial"/>
              </a:rPr>
              <a:t>web </a:t>
            </a:r>
            <a:r>
              <a:rPr dirty="0" sz="1100" spc="-40">
                <a:latin typeface="Arial"/>
                <a:cs typeface="Arial"/>
              </a:rPr>
              <a:t>applications,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manipulate </a:t>
            </a:r>
            <a:r>
              <a:rPr dirty="0" sz="1100" spc="-75">
                <a:latin typeface="Arial"/>
                <a:cs typeface="Arial"/>
              </a:rPr>
              <a:t>databases,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75">
                <a:latin typeface="Arial"/>
                <a:cs typeface="Arial"/>
              </a:rPr>
              <a:t>can </a:t>
            </a:r>
            <a:r>
              <a:rPr dirty="0" sz="1100" spc="-114">
                <a:latin typeface="Arial"/>
                <a:cs typeface="Arial"/>
              </a:rPr>
              <a:t>use  </a:t>
            </a:r>
            <a:r>
              <a:rPr dirty="0" sz="1100" spc="-75">
                <a:latin typeface="Arial"/>
                <a:cs typeface="Arial"/>
              </a:rPr>
              <a:t>SQL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Object </a:t>
            </a:r>
            <a:r>
              <a:rPr dirty="0" sz="1100" spc="-45">
                <a:latin typeface="Arial"/>
                <a:cs typeface="Arial"/>
              </a:rPr>
              <a:t>Relational </a:t>
            </a:r>
            <a:r>
              <a:rPr dirty="0" sz="1100" spc="-50">
                <a:latin typeface="Arial"/>
                <a:cs typeface="Arial"/>
              </a:rPr>
              <a:t>Mapping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(ORM)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551" y="1703108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1913128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2551" y="212316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4" name="object 14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695" y="800112"/>
            <a:ext cx="4400550" cy="1733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034794" y="2655079"/>
            <a:ext cx="4965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LM Sans 10"/>
                <a:cs typeface="LM Sans 10"/>
              </a:rPr>
              <a:t>Figure</a:t>
            </a:r>
            <a:r>
              <a:rPr dirty="0" sz="1000" spc="-6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dirty="0" sz="1000" spc="-10">
                <a:solidFill>
                  <a:srgbClr val="3333B2"/>
                </a:solidFill>
                <a:latin typeface="LM Sans 10"/>
                <a:cs typeface="LM Sans 10"/>
              </a:rPr>
              <a:t>2: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0"/>
            <a:ext cx="481330" cy="11683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>
                <a:hlinkClick r:id="rId2" action="ppaction://hlinksldjump"/>
              </a:rPr>
              <a:t>Intr</a:t>
            </a:r>
            <a:r>
              <a:rPr dirty="0" spc="70">
                <a:hlinkClick r:id="rId2" action="ppaction://hlinksldjump"/>
              </a:rPr>
              <a:t>o</a:t>
            </a:r>
            <a:r>
              <a:rPr dirty="0" spc="20">
                <a:hlinkClick r:id="rId2" action="ppaction://hlinksldjump"/>
              </a:rPr>
              <a:t>d</a:t>
            </a:r>
            <a:r>
              <a:rPr dirty="0" spc="30">
                <a:hlinkClick r:id="rId2" action="ppaction://hlinksldjump"/>
              </a:rPr>
              <a:t>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3" name="object 13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11558" y="116623"/>
            <a:ext cx="92075" cy="41275"/>
            <a:chOff x="3911558" y="116623"/>
            <a:chExt cx="92075" cy="41275"/>
          </a:xfrm>
        </p:grpSpPr>
        <p:sp>
          <p:nvSpPr>
            <p:cNvPr id="17" name="object 17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7932" y="1466691"/>
            <a:ext cx="183197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60" b="1">
                <a:latin typeface="Verdana"/>
                <a:cs typeface="Verdana"/>
              </a:rPr>
              <a:t>THANK</a:t>
            </a:r>
            <a:r>
              <a:rPr dirty="0" sz="2050" spc="35" b="1">
                <a:latin typeface="Verdana"/>
                <a:cs typeface="Verdana"/>
              </a:rPr>
              <a:t> </a:t>
            </a:r>
            <a:r>
              <a:rPr dirty="0" sz="2050" spc="45" b="1">
                <a:latin typeface="Verdana"/>
                <a:cs typeface="Verdana"/>
              </a:rPr>
              <a:t>YOU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2363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650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</a:t>
            </a:r>
            <a:r>
              <a:rPr dirty="0" sz="600" spc="7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</a:t>
            </a:r>
            <a:r>
              <a:rPr dirty="0" sz="6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</a:t>
            </a:r>
            <a:r>
              <a:rPr dirty="0" sz="600" spc="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8" name="object 8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7" name="object 17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25" name="object 25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73732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4395" y="653883"/>
            <a:ext cx="3597275" cy="26333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85">
                <a:latin typeface="Arial"/>
                <a:cs typeface="Arial"/>
              </a:rPr>
              <a:t>Employee </a:t>
            </a:r>
            <a:r>
              <a:rPr dirty="0" sz="1100" spc="5">
                <a:latin typeface="Arial"/>
                <a:cs typeface="Arial"/>
              </a:rPr>
              <a:t>Attrition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gradual </a:t>
            </a:r>
            <a:r>
              <a:rPr dirty="0" sz="1100" spc="-40">
                <a:latin typeface="Arial"/>
                <a:cs typeface="Arial"/>
              </a:rPr>
              <a:t>reduction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staff </a:t>
            </a:r>
            <a:r>
              <a:rPr dirty="0" sz="1100" spc="-85">
                <a:latin typeface="Arial"/>
                <a:cs typeface="Arial"/>
              </a:rPr>
              <a:t>members 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65">
                <a:latin typeface="Arial"/>
                <a:cs typeface="Arial"/>
              </a:rPr>
              <a:t>occurs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95">
                <a:latin typeface="Arial"/>
                <a:cs typeface="Arial"/>
              </a:rPr>
              <a:t>employees </a:t>
            </a:r>
            <a:r>
              <a:rPr dirty="0" sz="1100" spc="-30">
                <a:latin typeface="Arial"/>
                <a:cs typeface="Arial"/>
              </a:rPr>
              <a:t>retire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65">
                <a:latin typeface="Arial"/>
                <a:cs typeface="Arial"/>
              </a:rPr>
              <a:t>resign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20">
                <a:latin typeface="Arial"/>
                <a:cs typeface="Arial"/>
              </a:rPr>
              <a:t>not </a:t>
            </a:r>
            <a:r>
              <a:rPr dirty="0" sz="1100" spc="-60">
                <a:latin typeface="Arial"/>
                <a:cs typeface="Arial"/>
              </a:rPr>
              <a:t>replaced.  </a:t>
            </a:r>
            <a:r>
              <a:rPr dirty="0" sz="1100" spc="-85">
                <a:latin typeface="Arial"/>
                <a:cs typeface="Arial"/>
              </a:rPr>
              <a:t>Employee </a:t>
            </a:r>
            <a:r>
              <a:rPr dirty="0" sz="1100" spc="5">
                <a:latin typeface="Arial"/>
                <a:cs typeface="Arial"/>
              </a:rPr>
              <a:t>attrition </a:t>
            </a:r>
            <a:r>
              <a:rPr dirty="0" sz="1100" spc="-75">
                <a:latin typeface="Arial"/>
                <a:cs typeface="Arial"/>
              </a:rPr>
              <a:t>can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45">
                <a:latin typeface="Arial"/>
                <a:cs typeface="Arial"/>
              </a:rPr>
              <a:t>costly </a:t>
            </a:r>
            <a:r>
              <a:rPr dirty="0" sz="1100" spc="-30">
                <a:latin typeface="Arial"/>
                <a:cs typeface="Arial"/>
              </a:rPr>
              <a:t>for </a:t>
            </a:r>
            <a:r>
              <a:rPr dirty="0" sz="1100" spc="-95">
                <a:latin typeface="Arial"/>
                <a:cs typeface="Arial"/>
              </a:rPr>
              <a:t>businesses. </a:t>
            </a:r>
            <a:r>
              <a:rPr dirty="0" sz="1100" spc="-45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company  </a:t>
            </a:r>
            <a:r>
              <a:rPr dirty="0" sz="1100" spc="-100">
                <a:latin typeface="Arial"/>
                <a:cs typeface="Arial"/>
              </a:rPr>
              <a:t>loses </a:t>
            </a:r>
            <a:r>
              <a:rPr dirty="0" sz="1100" spc="-90">
                <a:latin typeface="Arial"/>
                <a:cs typeface="Arial"/>
              </a:rPr>
              <a:t>employee </a:t>
            </a:r>
            <a:r>
              <a:rPr dirty="0" sz="1100" spc="-30">
                <a:latin typeface="Arial"/>
                <a:cs typeface="Arial"/>
              </a:rPr>
              <a:t>productivity,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90">
                <a:latin typeface="Arial"/>
                <a:cs typeface="Arial"/>
              </a:rPr>
              <a:t>employee </a:t>
            </a:r>
            <a:r>
              <a:rPr dirty="0" sz="1100" spc="-65">
                <a:latin typeface="Arial"/>
                <a:cs typeface="Arial"/>
              </a:rPr>
              <a:t>knowledge.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19050">
              <a:lnSpc>
                <a:spcPct val="102600"/>
              </a:lnSpc>
            </a:pPr>
            <a:r>
              <a:rPr dirty="0" sz="1100" spc="-50">
                <a:latin typeface="Arial"/>
                <a:cs typeface="Arial"/>
              </a:rPr>
              <a:t>Why </a:t>
            </a:r>
            <a:r>
              <a:rPr dirty="0" sz="1100" spc="-65">
                <a:latin typeface="Arial"/>
                <a:cs typeface="Arial"/>
              </a:rPr>
              <a:t>do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predict </a:t>
            </a:r>
            <a:r>
              <a:rPr dirty="0" sz="1100" spc="-5">
                <a:latin typeface="Arial"/>
                <a:cs typeface="Arial"/>
              </a:rPr>
              <a:t>attrition? </a:t>
            </a:r>
            <a:r>
              <a:rPr dirty="0" sz="1100" spc="-40">
                <a:latin typeface="Arial"/>
                <a:cs typeface="Arial"/>
              </a:rPr>
              <a:t>Predictive </a:t>
            </a:r>
            <a:r>
              <a:rPr dirty="0" sz="1100" spc="5">
                <a:latin typeface="Arial"/>
                <a:cs typeface="Arial"/>
              </a:rPr>
              <a:t>Attrition </a:t>
            </a:r>
            <a:r>
              <a:rPr dirty="0" sz="1100" spc="-45">
                <a:latin typeface="Arial"/>
                <a:cs typeface="Arial"/>
              </a:rPr>
              <a:t>Model </a:t>
            </a:r>
            <a:r>
              <a:rPr dirty="0" sz="1100" spc="-80">
                <a:latin typeface="Arial"/>
                <a:cs typeface="Arial"/>
              </a:rPr>
              <a:t>helps 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20">
                <a:latin typeface="Arial"/>
                <a:cs typeface="Arial"/>
              </a:rPr>
              <a:t>not </a:t>
            </a:r>
            <a:r>
              <a:rPr dirty="0" sz="1100" spc="-50">
                <a:latin typeface="Arial"/>
                <a:cs typeface="Arial"/>
              </a:rPr>
              <a:t>only </a:t>
            </a:r>
            <a:r>
              <a:rPr dirty="0" sz="1100" spc="-30">
                <a:latin typeface="Arial"/>
                <a:cs typeface="Arial"/>
              </a:rPr>
              <a:t>taking </a:t>
            </a:r>
            <a:r>
              <a:rPr dirty="0" sz="1100" spc="-55">
                <a:latin typeface="Arial"/>
                <a:cs typeface="Arial"/>
              </a:rPr>
              <a:t>preventive </a:t>
            </a:r>
            <a:r>
              <a:rPr dirty="0" sz="1100" spc="-100">
                <a:latin typeface="Arial"/>
                <a:cs typeface="Arial"/>
              </a:rPr>
              <a:t>measures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7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into </a:t>
            </a:r>
            <a:r>
              <a:rPr dirty="0" sz="1100" spc="-55">
                <a:latin typeface="Arial"/>
                <a:cs typeface="Arial"/>
              </a:rPr>
              <a:t>making  </a:t>
            </a:r>
            <a:r>
              <a:rPr dirty="0" sz="1100" spc="-25">
                <a:latin typeface="Arial"/>
                <a:cs typeface="Arial"/>
              </a:rPr>
              <a:t>better </a:t>
            </a:r>
            <a:r>
              <a:rPr dirty="0" sz="1100" spc="-30">
                <a:latin typeface="Arial"/>
                <a:cs typeface="Arial"/>
              </a:rPr>
              <a:t>hiring </a:t>
            </a:r>
            <a:r>
              <a:rPr dirty="0" sz="1100" spc="-70">
                <a:latin typeface="Arial"/>
                <a:cs typeface="Arial"/>
              </a:rPr>
              <a:t>decisions. </a:t>
            </a:r>
            <a:r>
              <a:rPr dirty="0" sz="1100" spc="-45">
                <a:latin typeface="Arial"/>
                <a:cs typeface="Arial"/>
              </a:rPr>
              <a:t>Deriving </a:t>
            </a:r>
            <a:r>
              <a:rPr dirty="0" sz="1100" spc="-55">
                <a:latin typeface="Arial"/>
                <a:cs typeface="Arial"/>
              </a:rPr>
              <a:t>trends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candidate’s  </a:t>
            </a:r>
            <a:r>
              <a:rPr dirty="0" sz="1100" spc="-60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out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past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20">
                <a:latin typeface="Arial"/>
                <a:cs typeface="Arial"/>
              </a:rPr>
              <a:t>important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order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predict 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future </a:t>
            </a:r>
            <a:r>
              <a:rPr dirty="0" sz="1100" spc="-50">
                <a:latin typeface="Arial"/>
                <a:cs typeface="Arial"/>
              </a:rPr>
              <a:t>trends,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55">
                <a:latin typeface="Arial"/>
                <a:cs typeface="Arial"/>
              </a:rPr>
              <a:t>well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board </a:t>
            </a:r>
            <a:r>
              <a:rPr dirty="0" sz="1100" spc="-85">
                <a:latin typeface="Arial"/>
                <a:cs typeface="Arial"/>
              </a:rPr>
              <a:t>new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employees.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360045">
              <a:lnSpc>
                <a:spcPct val="102600"/>
              </a:lnSpc>
            </a:pPr>
            <a:r>
              <a:rPr dirty="0" sz="1100" spc="35">
                <a:latin typeface="Arial"/>
                <a:cs typeface="Arial"/>
              </a:rPr>
              <a:t>It </a:t>
            </a:r>
            <a:r>
              <a:rPr dirty="0" sz="1100" spc="-80">
                <a:latin typeface="Arial"/>
                <a:cs typeface="Arial"/>
              </a:rPr>
              <a:t>helps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55">
                <a:latin typeface="Arial"/>
                <a:cs typeface="Arial"/>
              </a:rPr>
              <a:t>Managing </a:t>
            </a:r>
            <a:r>
              <a:rPr dirty="0" sz="1100" spc="-50">
                <a:latin typeface="Arial"/>
                <a:cs typeface="Arial"/>
              </a:rPr>
              <a:t>workforce, Smooth </a:t>
            </a:r>
            <a:r>
              <a:rPr dirty="0" sz="1100" spc="-45">
                <a:latin typeface="Arial"/>
                <a:cs typeface="Arial"/>
              </a:rPr>
              <a:t>pipeline, </a:t>
            </a:r>
            <a:r>
              <a:rPr dirty="0" sz="1100" spc="-30">
                <a:latin typeface="Arial"/>
                <a:cs typeface="Arial"/>
              </a:rPr>
              <a:t>Hiring  </a:t>
            </a:r>
            <a:r>
              <a:rPr dirty="0" sz="1100" spc="-65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2551" y="178581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2551" y="3006369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dirty="0" sz="600" spc="7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</a:t>
            </a: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4" name="object 14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8" name="object 18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22" name="object 22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Fe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atur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78963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395" y="662404"/>
            <a:ext cx="3270885" cy="254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33880">
              <a:lnSpc>
                <a:spcPct val="125299"/>
              </a:lnSpc>
              <a:spcBef>
                <a:spcPts val="100"/>
              </a:spcBef>
            </a:pPr>
            <a:r>
              <a:rPr dirty="0" sz="1100" spc="-55">
                <a:latin typeface="Arial"/>
                <a:cs typeface="Arial"/>
              </a:rPr>
              <a:t>Job </a:t>
            </a:r>
            <a:r>
              <a:rPr dirty="0" sz="1100" spc="-45">
                <a:latin typeface="Arial"/>
                <a:cs typeface="Arial"/>
              </a:rPr>
              <a:t>satisfaction  </a:t>
            </a:r>
            <a:r>
              <a:rPr dirty="0" sz="1100" spc="-50">
                <a:latin typeface="Arial"/>
                <a:cs typeface="Arial"/>
              </a:rPr>
              <a:t>Environment </a:t>
            </a:r>
            <a:r>
              <a:rPr dirty="0" sz="1100" spc="-45">
                <a:latin typeface="Arial"/>
                <a:cs typeface="Arial"/>
              </a:rPr>
              <a:t>satisfaction  Work </a:t>
            </a:r>
            <a:r>
              <a:rPr dirty="0" sz="1100" spc="-25">
                <a:latin typeface="Arial"/>
                <a:cs typeface="Arial"/>
              </a:rPr>
              <a:t>life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balance</a:t>
            </a:r>
            <a:endParaRPr sz="1100">
              <a:latin typeface="Arial"/>
              <a:cs typeface="Arial"/>
            </a:endParaRPr>
          </a:p>
          <a:p>
            <a:pPr marL="12700" marR="2230755">
              <a:lnSpc>
                <a:spcPct val="125299"/>
              </a:lnSpc>
            </a:pPr>
            <a:r>
              <a:rPr dirty="0" sz="1100" spc="-55">
                <a:latin typeface="Arial"/>
                <a:cs typeface="Arial"/>
              </a:rPr>
              <a:t>Job </a:t>
            </a:r>
            <a:r>
              <a:rPr dirty="0" sz="1100" spc="-50">
                <a:latin typeface="Arial"/>
                <a:cs typeface="Arial"/>
              </a:rPr>
              <a:t>Involvement  </a:t>
            </a:r>
            <a:r>
              <a:rPr dirty="0" sz="1100" spc="-40">
                <a:latin typeface="Arial"/>
                <a:cs typeface="Arial"/>
              </a:rPr>
              <a:t>Current </a:t>
            </a:r>
            <a:r>
              <a:rPr dirty="0" sz="1100" spc="-35">
                <a:latin typeface="Arial"/>
                <a:cs typeface="Arial"/>
              </a:rPr>
              <a:t>position  </a:t>
            </a:r>
            <a:r>
              <a:rPr dirty="0" sz="1100" spc="-100">
                <a:latin typeface="Arial"/>
                <a:cs typeface="Arial"/>
              </a:rPr>
              <a:t>Years </a:t>
            </a:r>
            <a:r>
              <a:rPr dirty="0" sz="1100" spc="-5">
                <a:latin typeface="Arial"/>
                <a:cs typeface="Arial"/>
              </a:rPr>
              <a:t>at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company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55">
                <a:latin typeface="Arial"/>
                <a:cs typeface="Arial"/>
              </a:rPr>
              <a:t>Number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80">
                <a:latin typeface="Arial"/>
                <a:cs typeface="Arial"/>
              </a:rPr>
              <a:t>companies </a:t>
            </a:r>
            <a:r>
              <a:rPr dirty="0" sz="1100" spc="-75">
                <a:latin typeface="Arial"/>
                <a:cs typeface="Arial"/>
              </a:rPr>
              <a:t>worked </a:t>
            </a:r>
            <a:r>
              <a:rPr dirty="0" sz="1100" spc="-105">
                <a:latin typeface="Arial"/>
                <a:cs typeface="Arial"/>
              </a:rPr>
              <a:t>Years </a:t>
            </a:r>
            <a:r>
              <a:rPr dirty="0" sz="1100" spc="-80">
                <a:latin typeface="Arial"/>
                <a:cs typeface="Arial"/>
              </a:rPr>
              <a:t>since </a:t>
            </a:r>
            <a:r>
              <a:rPr dirty="0" sz="1100" spc="-40">
                <a:latin typeface="Arial"/>
                <a:cs typeface="Arial"/>
              </a:rPr>
              <a:t>last </a:t>
            </a:r>
            <a:r>
              <a:rPr dirty="0" sz="1100" spc="-35">
                <a:latin typeface="Arial"/>
                <a:cs typeface="Arial"/>
              </a:rPr>
              <a:t>promotion  </a:t>
            </a:r>
            <a:r>
              <a:rPr dirty="0" sz="1100" spc="-100">
                <a:latin typeface="Arial"/>
                <a:cs typeface="Arial"/>
              </a:rPr>
              <a:t>Years </a:t>
            </a:r>
            <a:r>
              <a:rPr dirty="0" sz="1100" spc="-65">
                <a:latin typeface="Arial"/>
                <a:cs typeface="Arial"/>
              </a:rPr>
              <a:t>under </a:t>
            </a:r>
            <a:r>
              <a:rPr dirty="0" sz="1100" spc="-110">
                <a:latin typeface="Arial"/>
                <a:cs typeface="Arial"/>
              </a:rPr>
              <a:t>same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manager</a:t>
            </a:r>
            <a:endParaRPr sz="1100">
              <a:latin typeface="Arial"/>
              <a:cs typeface="Arial"/>
            </a:endParaRPr>
          </a:p>
          <a:p>
            <a:pPr marL="12700" marR="1861820">
              <a:lnSpc>
                <a:spcPct val="125299"/>
              </a:lnSpc>
            </a:pPr>
            <a:r>
              <a:rPr dirty="0" sz="1100" spc="-65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rating  </a:t>
            </a:r>
            <a:r>
              <a:rPr dirty="0" sz="1100" spc="-50">
                <a:latin typeface="Arial"/>
                <a:cs typeface="Arial"/>
              </a:rPr>
              <a:t>Relationship </a:t>
            </a:r>
            <a:r>
              <a:rPr dirty="0" sz="1100" spc="-45">
                <a:latin typeface="Arial"/>
                <a:cs typeface="Arial"/>
              </a:rPr>
              <a:t>satisfaction  </a:t>
            </a:r>
            <a:r>
              <a:rPr dirty="0" sz="1100" spc="-25">
                <a:latin typeface="Arial"/>
                <a:cs typeface="Arial"/>
              </a:rPr>
              <a:t>Total </a:t>
            </a:r>
            <a:r>
              <a:rPr dirty="0" sz="1100" spc="-50">
                <a:latin typeface="Arial"/>
                <a:cs typeface="Arial"/>
              </a:rPr>
              <a:t>working </a:t>
            </a:r>
            <a:r>
              <a:rPr dirty="0" sz="1100" spc="-70">
                <a:latin typeface="Arial"/>
                <a:cs typeface="Arial"/>
              </a:rPr>
              <a:t>hours  </a:t>
            </a:r>
            <a:r>
              <a:rPr dirty="0" sz="1100" spc="-35">
                <a:latin typeface="Arial"/>
                <a:cs typeface="Arial"/>
              </a:rPr>
              <a:t>Training </a:t>
            </a:r>
            <a:r>
              <a:rPr dirty="0" sz="1100" spc="-50">
                <a:latin typeface="Arial"/>
                <a:cs typeface="Arial"/>
              </a:rPr>
              <a:t>times </a:t>
            </a:r>
            <a:r>
              <a:rPr dirty="0" sz="1100" spc="-40">
                <a:latin typeface="Arial"/>
                <a:cs typeface="Arial"/>
              </a:rPr>
              <a:t>last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551" y="99966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1209687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2551" y="141972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2551" y="1629753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2551" y="1839785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2551" y="2049818"/>
            <a:ext cx="65265" cy="65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551" y="225985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551" y="246988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2551" y="267991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2551" y="288994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2551" y="309998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dirty="0" sz="1400" spc="-85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551" y="142326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1339823"/>
            <a:ext cx="353314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Arial"/>
                <a:cs typeface="Arial"/>
              </a:rPr>
              <a:t>Random </a:t>
            </a:r>
            <a:r>
              <a:rPr dirty="0" sz="1100" spc="-45">
                <a:latin typeface="Arial"/>
                <a:cs typeface="Arial"/>
              </a:rPr>
              <a:t>forest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75">
                <a:latin typeface="Arial"/>
                <a:cs typeface="Arial"/>
              </a:rPr>
              <a:t>Supervised </a:t>
            </a:r>
            <a:r>
              <a:rPr dirty="0" sz="1100" spc="-60">
                <a:latin typeface="Arial"/>
                <a:cs typeface="Arial"/>
              </a:rPr>
              <a:t>Machine Learning </a:t>
            </a:r>
            <a:r>
              <a:rPr dirty="0" sz="1100" spc="-25">
                <a:latin typeface="Arial"/>
                <a:cs typeface="Arial"/>
              </a:rPr>
              <a:t>Algorithm 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100">
                <a:latin typeface="Arial"/>
                <a:cs typeface="Arial"/>
              </a:rPr>
              <a:t>used </a:t>
            </a:r>
            <a:r>
              <a:rPr dirty="0" sz="1100" spc="-50">
                <a:latin typeface="Arial"/>
                <a:cs typeface="Arial"/>
              </a:rPr>
              <a:t>widely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Classification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85">
                <a:latin typeface="Arial"/>
                <a:cs typeface="Arial"/>
              </a:rPr>
              <a:t>Regression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problems.</a:t>
            </a:r>
            <a:endParaRPr sz="1100">
              <a:latin typeface="Arial"/>
              <a:cs typeface="Arial"/>
            </a:endParaRPr>
          </a:p>
          <a:p>
            <a:pPr marL="12700" marR="140970">
              <a:lnSpc>
                <a:spcPct val="102600"/>
              </a:lnSpc>
              <a:spcBef>
                <a:spcPts val="300"/>
              </a:spcBef>
            </a:pPr>
            <a:r>
              <a:rPr dirty="0" sz="1100" spc="35">
                <a:latin typeface="Arial"/>
                <a:cs typeface="Arial"/>
              </a:rPr>
              <a:t>It </a:t>
            </a:r>
            <a:r>
              <a:rPr dirty="0" sz="1100" spc="-50">
                <a:latin typeface="Arial"/>
                <a:cs typeface="Arial"/>
              </a:rPr>
              <a:t>builds </a:t>
            </a:r>
            <a:r>
              <a:rPr dirty="0" sz="1100" spc="-70">
                <a:latin typeface="Arial"/>
                <a:cs typeface="Arial"/>
              </a:rPr>
              <a:t>decision </a:t>
            </a:r>
            <a:r>
              <a:rPr dirty="0" sz="1100" spc="-65">
                <a:latin typeface="Arial"/>
                <a:cs typeface="Arial"/>
              </a:rPr>
              <a:t>trees on </a:t>
            </a:r>
            <a:r>
              <a:rPr dirty="0" sz="1100" spc="-35">
                <a:latin typeface="Arial"/>
                <a:cs typeface="Arial"/>
              </a:rPr>
              <a:t>different </a:t>
            </a:r>
            <a:r>
              <a:rPr dirty="0" sz="1100" spc="-90">
                <a:latin typeface="Arial"/>
                <a:cs typeface="Arial"/>
              </a:rPr>
              <a:t>samples </a:t>
            </a:r>
            <a:r>
              <a:rPr dirty="0" sz="1100" spc="-70">
                <a:latin typeface="Arial"/>
                <a:cs typeface="Arial"/>
              </a:rPr>
              <a:t>and takes </a:t>
            </a:r>
            <a:r>
              <a:rPr dirty="0" sz="1100" spc="-25">
                <a:latin typeface="Arial"/>
                <a:cs typeface="Arial"/>
              </a:rPr>
              <a:t>their  </a:t>
            </a:r>
            <a:r>
              <a:rPr dirty="0" sz="1100" spc="-30">
                <a:latin typeface="Arial"/>
                <a:cs typeface="Arial"/>
              </a:rPr>
              <a:t>majority </a:t>
            </a:r>
            <a:r>
              <a:rPr dirty="0" sz="1100" spc="-45">
                <a:latin typeface="Arial"/>
                <a:cs typeface="Arial"/>
              </a:rPr>
              <a:t>vote </a:t>
            </a:r>
            <a:r>
              <a:rPr dirty="0" sz="1100" spc="-30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classification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85">
                <a:latin typeface="Arial"/>
                <a:cs typeface="Arial"/>
              </a:rPr>
              <a:t>average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110">
                <a:latin typeface="Arial"/>
                <a:cs typeface="Arial"/>
              </a:rPr>
              <a:t>case </a:t>
            </a:r>
            <a:r>
              <a:rPr dirty="0" sz="1100" spc="-30">
                <a:latin typeface="Arial"/>
                <a:cs typeface="Arial"/>
              </a:rPr>
              <a:t>of  </a:t>
            </a:r>
            <a:r>
              <a:rPr dirty="0" sz="1100" spc="-65">
                <a:latin typeface="Arial"/>
                <a:cs typeface="Arial"/>
              </a:rPr>
              <a:t>regression.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551" y="180538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551" y="133925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1255800"/>
            <a:ext cx="3599815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5085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Arial"/>
                <a:cs typeface="Arial"/>
              </a:rPr>
              <a:t>What </a:t>
            </a:r>
            <a:r>
              <a:rPr dirty="0" sz="1100" spc="-100">
                <a:latin typeface="Arial"/>
                <a:cs typeface="Arial"/>
              </a:rPr>
              <a:t>makes </a:t>
            </a:r>
            <a:r>
              <a:rPr dirty="0" sz="1100" spc="-70">
                <a:latin typeface="Arial"/>
                <a:cs typeface="Arial"/>
              </a:rPr>
              <a:t>decision </a:t>
            </a:r>
            <a:r>
              <a:rPr dirty="0" sz="1100" spc="-65">
                <a:latin typeface="Arial"/>
                <a:cs typeface="Arial"/>
              </a:rPr>
              <a:t>trees special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realm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ML </a:t>
            </a:r>
            <a:r>
              <a:rPr dirty="0" sz="1100" spc="-75">
                <a:latin typeface="Arial"/>
                <a:cs typeface="Arial"/>
              </a:rPr>
              <a:t>models 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really </a:t>
            </a:r>
            <a:r>
              <a:rPr dirty="0" sz="1100" spc="-25">
                <a:latin typeface="Arial"/>
                <a:cs typeface="Arial"/>
              </a:rPr>
              <a:t>their </a:t>
            </a:r>
            <a:r>
              <a:rPr dirty="0" sz="1100" spc="-30">
                <a:latin typeface="Arial"/>
                <a:cs typeface="Arial"/>
              </a:rPr>
              <a:t>clarity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information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representation.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“knowledge” </a:t>
            </a:r>
            <a:r>
              <a:rPr dirty="0" sz="1100" spc="-75">
                <a:latin typeface="Arial"/>
                <a:cs typeface="Arial"/>
              </a:rPr>
              <a:t>learned </a:t>
            </a:r>
            <a:r>
              <a:rPr dirty="0" sz="1100" spc="-70">
                <a:latin typeface="Arial"/>
                <a:cs typeface="Arial"/>
              </a:rPr>
              <a:t>by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70">
                <a:latin typeface="Arial"/>
                <a:cs typeface="Arial"/>
              </a:rPr>
              <a:t>decision </a:t>
            </a:r>
            <a:r>
              <a:rPr dirty="0" sz="1100" spc="-50">
                <a:latin typeface="Arial"/>
                <a:cs typeface="Arial"/>
              </a:rPr>
              <a:t>tree </a:t>
            </a:r>
            <a:r>
              <a:rPr dirty="0" sz="1100" spc="-35">
                <a:latin typeface="Arial"/>
                <a:cs typeface="Arial"/>
              </a:rPr>
              <a:t>through </a:t>
            </a:r>
            <a:r>
              <a:rPr dirty="0" sz="1100" spc="-25">
                <a:latin typeface="Arial"/>
                <a:cs typeface="Arial"/>
              </a:rPr>
              <a:t>training </a:t>
            </a:r>
            <a:r>
              <a:rPr dirty="0" sz="1100" spc="-70">
                <a:latin typeface="Arial"/>
                <a:cs typeface="Arial"/>
              </a:rPr>
              <a:t>is  </a:t>
            </a:r>
            <a:r>
              <a:rPr dirty="0" sz="1100" spc="-30">
                <a:latin typeface="Arial"/>
                <a:cs typeface="Arial"/>
              </a:rPr>
              <a:t>directly </a:t>
            </a:r>
            <a:r>
              <a:rPr dirty="0" sz="1100" spc="-40">
                <a:latin typeface="Arial"/>
                <a:cs typeface="Arial"/>
              </a:rPr>
              <a:t>formulated </a:t>
            </a:r>
            <a:r>
              <a:rPr dirty="0" sz="1100" spc="-15">
                <a:latin typeface="Arial"/>
                <a:cs typeface="Arial"/>
              </a:rPr>
              <a:t>into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50">
                <a:latin typeface="Arial"/>
                <a:cs typeface="Arial"/>
              </a:rPr>
              <a:t>hierarchical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structure.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35">
                <a:latin typeface="Arial"/>
                <a:cs typeface="Arial"/>
              </a:rPr>
              <a:t>structure </a:t>
            </a:r>
            <a:r>
              <a:rPr dirty="0" sz="1100" spc="-65">
                <a:latin typeface="Arial"/>
                <a:cs typeface="Arial"/>
              </a:rPr>
              <a:t>holds </a:t>
            </a:r>
            <a:r>
              <a:rPr dirty="0" sz="1100" spc="-70">
                <a:latin typeface="Arial"/>
                <a:cs typeface="Arial"/>
              </a:rPr>
              <a:t>and displays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knowledge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85">
                <a:latin typeface="Arial"/>
                <a:cs typeface="Arial"/>
              </a:rPr>
              <a:t>such </a:t>
            </a:r>
            <a:r>
              <a:rPr dirty="0" sz="1100" spc="-95">
                <a:latin typeface="Arial"/>
                <a:cs typeface="Arial"/>
              </a:rPr>
              <a:t>a way 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75">
                <a:latin typeface="Arial"/>
                <a:cs typeface="Arial"/>
              </a:rPr>
              <a:t>can </a:t>
            </a:r>
            <a:r>
              <a:rPr dirty="0" sz="1100" spc="-70">
                <a:latin typeface="Arial"/>
                <a:cs typeface="Arial"/>
              </a:rPr>
              <a:t>easily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50">
                <a:latin typeface="Arial"/>
                <a:cs typeface="Arial"/>
              </a:rPr>
              <a:t>understood, </a:t>
            </a:r>
            <a:r>
              <a:rPr dirty="0" sz="1100" spc="-100">
                <a:latin typeface="Arial"/>
                <a:cs typeface="Arial"/>
              </a:rPr>
              <a:t>even </a:t>
            </a:r>
            <a:r>
              <a:rPr dirty="0" sz="1100" spc="-70">
                <a:latin typeface="Arial"/>
                <a:cs typeface="Arial"/>
              </a:rPr>
              <a:t>by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non-experts.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551" y="172135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2103475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dirty="0" sz="600" spc="7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</a:t>
            </a: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4" name="object 14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8" name="object 18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22" name="object 22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KNN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113276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395" y="1049310"/>
            <a:ext cx="358521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4765">
              <a:lnSpc>
                <a:spcPct val="102699"/>
              </a:lnSpc>
              <a:spcBef>
                <a:spcPts val="55"/>
              </a:spcBef>
            </a:pPr>
            <a:r>
              <a:rPr dirty="0" sz="1100" spc="-55">
                <a:latin typeface="Arial"/>
                <a:cs typeface="Arial"/>
              </a:rPr>
              <a:t>K-Nearest Neighbour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one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simplest </a:t>
            </a:r>
            <a:r>
              <a:rPr dirty="0" sz="1100" spc="-60">
                <a:latin typeface="Arial"/>
                <a:cs typeface="Arial"/>
              </a:rPr>
              <a:t>Machine Learning  </a:t>
            </a:r>
            <a:r>
              <a:rPr dirty="0" sz="1100" spc="-45">
                <a:latin typeface="Arial"/>
                <a:cs typeface="Arial"/>
              </a:rPr>
              <a:t>algorithms </a:t>
            </a:r>
            <a:r>
              <a:rPr dirty="0" sz="1100" spc="-100">
                <a:latin typeface="Arial"/>
                <a:cs typeface="Arial"/>
              </a:rPr>
              <a:t>based </a:t>
            </a:r>
            <a:r>
              <a:rPr dirty="0" sz="1100" spc="-65">
                <a:latin typeface="Arial"/>
                <a:cs typeface="Arial"/>
              </a:rPr>
              <a:t>on </a:t>
            </a:r>
            <a:r>
              <a:rPr dirty="0" sz="1100" spc="-75">
                <a:latin typeface="Arial"/>
                <a:cs typeface="Arial"/>
              </a:rPr>
              <a:t>Supervised </a:t>
            </a:r>
            <a:r>
              <a:rPr dirty="0" sz="1100" spc="-60">
                <a:latin typeface="Arial"/>
                <a:cs typeface="Arial"/>
              </a:rPr>
              <a:t>Learning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technique.</a:t>
            </a:r>
            <a:endParaRPr sz="1100">
              <a:latin typeface="Arial"/>
              <a:cs typeface="Arial"/>
            </a:endParaRPr>
          </a:p>
          <a:p>
            <a:pPr marL="12700" marR="10096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K-NN </a:t>
            </a:r>
            <a:r>
              <a:rPr dirty="0" sz="1100" spc="-30">
                <a:latin typeface="Arial"/>
                <a:cs typeface="Arial"/>
              </a:rPr>
              <a:t>algorithm </a:t>
            </a:r>
            <a:r>
              <a:rPr dirty="0" sz="1100" spc="-110">
                <a:latin typeface="Arial"/>
                <a:cs typeface="Arial"/>
              </a:rPr>
              <a:t>assumes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30">
                <a:latin typeface="Arial"/>
                <a:cs typeface="Arial"/>
              </a:rPr>
              <a:t>similarity </a:t>
            </a:r>
            <a:r>
              <a:rPr dirty="0" sz="1100" spc="-75">
                <a:latin typeface="Arial"/>
                <a:cs typeface="Arial"/>
              </a:rPr>
              <a:t>between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90">
                <a:latin typeface="Arial"/>
                <a:cs typeface="Arial"/>
              </a:rPr>
              <a:t>new  </a:t>
            </a:r>
            <a:r>
              <a:rPr dirty="0" sz="1100" spc="-45">
                <a:latin typeface="Arial"/>
                <a:cs typeface="Arial"/>
              </a:rPr>
              <a:t>case/data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available </a:t>
            </a:r>
            <a:r>
              <a:rPr dirty="0" sz="1100" spc="-120">
                <a:latin typeface="Arial"/>
                <a:cs typeface="Arial"/>
              </a:rPr>
              <a:t>cases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put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new </a:t>
            </a:r>
            <a:r>
              <a:rPr dirty="0" sz="1100" spc="-110">
                <a:latin typeface="Arial"/>
                <a:cs typeface="Arial"/>
              </a:rPr>
              <a:t>case </a:t>
            </a:r>
            <a:r>
              <a:rPr dirty="0" sz="1100" spc="-15">
                <a:latin typeface="Arial"/>
                <a:cs typeface="Arial"/>
              </a:rPr>
              <a:t>into </a:t>
            </a:r>
            <a:r>
              <a:rPr dirty="0" sz="1100" spc="-40">
                <a:latin typeface="Arial"/>
                <a:cs typeface="Arial"/>
              </a:rPr>
              <a:t>the  </a:t>
            </a:r>
            <a:r>
              <a:rPr dirty="0" sz="1100" spc="-60">
                <a:latin typeface="Arial"/>
                <a:cs typeface="Arial"/>
              </a:rPr>
              <a:t>category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50">
                <a:latin typeface="Arial"/>
                <a:cs typeface="Arial"/>
              </a:rPr>
              <a:t>most </a:t>
            </a:r>
            <a:r>
              <a:rPr dirty="0" sz="1100" spc="-45">
                <a:latin typeface="Arial"/>
                <a:cs typeface="Arial"/>
              </a:rPr>
              <a:t>similar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available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categories.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K-NN </a:t>
            </a:r>
            <a:r>
              <a:rPr dirty="0" sz="1100" spc="-30">
                <a:latin typeface="Arial"/>
                <a:cs typeface="Arial"/>
              </a:rPr>
              <a:t>algorithm </a:t>
            </a:r>
            <a:r>
              <a:rPr dirty="0" sz="1100" spc="-75">
                <a:latin typeface="Arial"/>
                <a:cs typeface="Arial"/>
              </a:rPr>
              <a:t>stores </a:t>
            </a:r>
            <a:r>
              <a:rPr dirty="0" sz="1100" spc="-25">
                <a:latin typeface="Arial"/>
                <a:cs typeface="Arial"/>
              </a:rPr>
              <a:t>all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available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70">
                <a:latin typeface="Arial"/>
                <a:cs typeface="Arial"/>
              </a:rPr>
              <a:t>and classifies </a:t>
            </a:r>
            <a:r>
              <a:rPr dirty="0" sz="1100" spc="-95">
                <a:latin typeface="Arial"/>
                <a:cs typeface="Arial"/>
              </a:rPr>
              <a:t>a  </a:t>
            </a:r>
            <a:r>
              <a:rPr dirty="0" sz="1100" spc="-85">
                <a:latin typeface="Arial"/>
                <a:cs typeface="Arial"/>
              </a:rPr>
              <a:t>new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15">
                <a:latin typeface="Arial"/>
                <a:cs typeface="Arial"/>
              </a:rPr>
              <a:t>point </a:t>
            </a:r>
            <a:r>
              <a:rPr dirty="0" sz="1100" spc="-100">
                <a:latin typeface="Arial"/>
                <a:cs typeface="Arial"/>
              </a:rPr>
              <a:t>based </a:t>
            </a:r>
            <a:r>
              <a:rPr dirty="0" sz="1100" spc="-65">
                <a:latin typeface="Arial"/>
                <a:cs typeface="Arial"/>
              </a:rPr>
              <a:t>on </a:t>
            </a:r>
            <a:r>
              <a:rPr dirty="0" sz="1100" spc="-40">
                <a:latin typeface="Arial"/>
                <a:cs typeface="Arial"/>
              </a:rPr>
              <a:t>the similarity. </a:t>
            </a:r>
            <a:r>
              <a:rPr dirty="0" sz="1100" spc="-30">
                <a:latin typeface="Arial"/>
                <a:cs typeface="Arial"/>
              </a:rPr>
              <a:t>This </a:t>
            </a:r>
            <a:r>
              <a:rPr dirty="0" sz="1100" spc="-100">
                <a:latin typeface="Arial"/>
                <a:cs typeface="Arial"/>
              </a:rPr>
              <a:t>means </a:t>
            </a:r>
            <a:r>
              <a:rPr dirty="0" sz="1100" spc="-75">
                <a:latin typeface="Arial"/>
                <a:cs typeface="Arial"/>
              </a:rPr>
              <a:t>when </a:t>
            </a:r>
            <a:r>
              <a:rPr dirty="0" sz="1100" spc="-90">
                <a:latin typeface="Arial"/>
                <a:cs typeface="Arial"/>
              </a:rPr>
              <a:t>new 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85">
                <a:latin typeface="Arial"/>
                <a:cs typeface="Arial"/>
              </a:rPr>
              <a:t>appears </a:t>
            </a:r>
            <a:r>
              <a:rPr dirty="0" sz="1100" spc="-45">
                <a:latin typeface="Arial"/>
                <a:cs typeface="Arial"/>
              </a:rPr>
              <a:t>then </a:t>
            </a:r>
            <a:r>
              <a:rPr dirty="0" sz="1100" spc="45">
                <a:latin typeface="Arial"/>
                <a:cs typeface="Arial"/>
              </a:rPr>
              <a:t>it </a:t>
            </a:r>
            <a:r>
              <a:rPr dirty="0" sz="1100" spc="-75">
                <a:latin typeface="Arial"/>
                <a:cs typeface="Arial"/>
              </a:rPr>
              <a:t>can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70">
                <a:latin typeface="Arial"/>
                <a:cs typeface="Arial"/>
              </a:rPr>
              <a:t>easily </a:t>
            </a:r>
            <a:r>
              <a:rPr dirty="0" sz="1100" spc="-65">
                <a:latin typeface="Arial"/>
                <a:cs typeface="Arial"/>
              </a:rPr>
              <a:t>classified </a:t>
            </a:r>
            <a:r>
              <a:rPr dirty="0" sz="1100" spc="-15">
                <a:latin typeface="Arial"/>
                <a:cs typeface="Arial"/>
              </a:rPr>
              <a:t>into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well </a:t>
            </a:r>
            <a:r>
              <a:rPr dirty="0" sz="1100" spc="-50">
                <a:latin typeface="Arial"/>
                <a:cs typeface="Arial"/>
              </a:rPr>
              <a:t>suite  </a:t>
            </a:r>
            <a:r>
              <a:rPr dirty="0" sz="1100" spc="-60">
                <a:latin typeface="Arial"/>
                <a:cs typeface="Arial"/>
              </a:rPr>
              <a:t>category </a:t>
            </a:r>
            <a:r>
              <a:rPr dirty="0" sz="1100" spc="-75">
                <a:latin typeface="Arial"/>
                <a:cs typeface="Arial"/>
              </a:rPr>
              <a:t>by </a:t>
            </a:r>
            <a:r>
              <a:rPr dirty="0" sz="1100" spc="-65">
                <a:latin typeface="Arial"/>
                <a:cs typeface="Arial"/>
              </a:rPr>
              <a:t>using </a:t>
            </a:r>
            <a:r>
              <a:rPr dirty="0" sz="1100">
                <a:latin typeface="Arial"/>
                <a:cs typeface="Arial"/>
              </a:rPr>
              <a:t>K- </a:t>
            </a:r>
            <a:r>
              <a:rPr dirty="0" sz="1100" spc="-40">
                <a:latin typeface="Arial"/>
                <a:cs typeface="Arial"/>
              </a:rPr>
              <a:t>NN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algorithm.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551" y="1514868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2069058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551" y="11435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1060093"/>
            <a:ext cx="3618229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Logistic </a:t>
            </a:r>
            <a:r>
              <a:rPr dirty="0" sz="1100" spc="-75">
                <a:latin typeface="Arial"/>
                <a:cs typeface="Arial"/>
              </a:rPr>
              <a:t>regression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statistical </a:t>
            </a:r>
            <a:r>
              <a:rPr dirty="0" sz="1100" spc="-70">
                <a:latin typeface="Arial"/>
                <a:cs typeface="Arial"/>
              </a:rPr>
              <a:t>analysis </a:t>
            </a:r>
            <a:r>
              <a:rPr dirty="0" sz="1100" spc="-45">
                <a:latin typeface="Arial"/>
                <a:cs typeface="Arial"/>
              </a:rPr>
              <a:t>method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predict </a:t>
            </a:r>
            <a:r>
              <a:rPr dirty="0" sz="1100" spc="-95">
                <a:latin typeface="Arial"/>
                <a:cs typeface="Arial"/>
              </a:rPr>
              <a:t>a  </a:t>
            </a:r>
            <a:r>
              <a:rPr dirty="0" sz="1100" spc="-50">
                <a:latin typeface="Arial"/>
                <a:cs typeface="Arial"/>
              </a:rPr>
              <a:t>binary </a:t>
            </a:r>
            <a:r>
              <a:rPr dirty="0" sz="1100" spc="-55">
                <a:latin typeface="Arial"/>
                <a:cs typeface="Arial"/>
              </a:rPr>
              <a:t>outcome, </a:t>
            </a:r>
            <a:r>
              <a:rPr dirty="0" sz="1100" spc="-85">
                <a:latin typeface="Arial"/>
                <a:cs typeface="Arial"/>
              </a:rPr>
              <a:t>such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120">
                <a:latin typeface="Arial"/>
                <a:cs typeface="Arial"/>
              </a:rPr>
              <a:t>yes </a:t>
            </a:r>
            <a:r>
              <a:rPr dirty="0" sz="1100" spc="-55">
                <a:latin typeface="Arial"/>
                <a:cs typeface="Arial"/>
              </a:rPr>
              <a:t>or </a:t>
            </a:r>
            <a:r>
              <a:rPr dirty="0" sz="1100" spc="-50">
                <a:latin typeface="Arial"/>
                <a:cs typeface="Arial"/>
              </a:rPr>
              <a:t>no, </a:t>
            </a:r>
            <a:r>
              <a:rPr dirty="0" sz="1100" spc="-100">
                <a:latin typeface="Arial"/>
                <a:cs typeface="Arial"/>
              </a:rPr>
              <a:t>based </a:t>
            </a:r>
            <a:r>
              <a:rPr dirty="0" sz="1100" spc="-65">
                <a:latin typeface="Arial"/>
                <a:cs typeface="Arial"/>
              </a:rPr>
              <a:t>on </a:t>
            </a:r>
            <a:r>
              <a:rPr dirty="0" sz="1100" spc="-35">
                <a:latin typeface="Arial"/>
                <a:cs typeface="Arial"/>
              </a:rPr>
              <a:t>prior </a:t>
            </a:r>
            <a:r>
              <a:rPr dirty="0" sz="1100" spc="-65">
                <a:latin typeface="Arial"/>
                <a:cs typeface="Arial"/>
              </a:rPr>
              <a:t>observations 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45">
                <a:latin typeface="Arial"/>
                <a:cs typeface="Arial"/>
              </a:rPr>
              <a:t>data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set.</a:t>
            </a:r>
            <a:endParaRPr sz="1100">
              <a:latin typeface="Arial"/>
              <a:cs typeface="Arial"/>
            </a:endParaRPr>
          </a:p>
          <a:p>
            <a:pPr marL="12700" marR="507365">
              <a:lnSpc>
                <a:spcPct val="102600"/>
              </a:lnSpc>
              <a:spcBef>
                <a:spcPts val="300"/>
              </a:spcBef>
            </a:pPr>
            <a:r>
              <a:rPr dirty="0" sz="1100" spc="-55">
                <a:latin typeface="Arial"/>
                <a:cs typeface="Arial"/>
              </a:rPr>
              <a:t>Like </a:t>
            </a:r>
            <a:r>
              <a:rPr dirty="0" sz="1100" spc="-25">
                <a:latin typeface="Arial"/>
                <a:cs typeface="Arial"/>
              </a:rPr>
              <a:t>all </a:t>
            </a:r>
            <a:r>
              <a:rPr dirty="0" sz="1100" spc="-75">
                <a:latin typeface="Arial"/>
                <a:cs typeface="Arial"/>
              </a:rPr>
              <a:t>regression </a:t>
            </a:r>
            <a:r>
              <a:rPr dirty="0" sz="1100" spc="-80">
                <a:latin typeface="Arial"/>
                <a:cs typeface="Arial"/>
              </a:rPr>
              <a:t>analyses,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logistic </a:t>
            </a:r>
            <a:r>
              <a:rPr dirty="0" sz="1100" spc="-75">
                <a:latin typeface="Arial"/>
                <a:cs typeface="Arial"/>
              </a:rPr>
              <a:t>regression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95">
                <a:latin typeface="Arial"/>
                <a:cs typeface="Arial"/>
              </a:rPr>
              <a:t>a  </a:t>
            </a:r>
            <a:r>
              <a:rPr dirty="0" sz="1100" spc="-45">
                <a:latin typeface="Arial"/>
                <a:cs typeface="Arial"/>
              </a:rPr>
              <a:t>predictive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12700" marR="17145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Logistic </a:t>
            </a:r>
            <a:r>
              <a:rPr dirty="0" sz="1100" spc="-75">
                <a:latin typeface="Arial"/>
                <a:cs typeface="Arial"/>
              </a:rPr>
              <a:t>regression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100">
                <a:latin typeface="Arial"/>
                <a:cs typeface="Arial"/>
              </a:rPr>
              <a:t>used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70">
                <a:latin typeface="Arial"/>
                <a:cs typeface="Arial"/>
              </a:rPr>
              <a:t>describe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5">
                <a:latin typeface="Arial"/>
                <a:cs typeface="Arial"/>
              </a:rPr>
              <a:t>to </a:t>
            </a:r>
            <a:r>
              <a:rPr dirty="0" sz="1100" spc="-60">
                <a:latin typeface="Arial"/>
                <a:cs typeface="Arial"/>
              </a:rPr>
              <a:t>explain </a:t>
            </a:r>
            <a:r>
              <a:rPr dirty="0" sz="1100" spc="-40">
                <a:latin typeface="Arial"/>
                <a:cs typeface="Arial"/>
              </a:rPr>
              <a:t>the  relationship </a:t>
            </a:r>
            <a:r>
              <a:rPr dirty="0" sz="1100" spc="-75">
                <a:latin typeface="Arial"/>
                <a:cs typeface="Arial"/>
              </a:rPr>
              <a:t>between </a:t>
            </a:r>
            <a:r>
              <a:rPr dirty="0" sz="1100" spc="-90">
                <a:latin typeface="Arial"/>
                <a:cs typeface="Arial"/>
              </a:rPr>
              <a:t>one </a:t>
            </a:r>
            <a:r>
              <a:rPr dirty="0" sz="1100" spc="-65">
                <a:latin typeface="Arial"/>
                <a:cs typeface="Arial"/>
              </a:rPr>
              <a:t>dependent </a:t>
            </a:r>
            <a:r>
              <a:rPr dirty="0" sz="1100" spc="-50">
                <a:latin typeface="Arial"/>
                <a:cs typeface="Arial"/>
              </a:rPr>
              <a:t>binary </a:t>
            </a:r>
            <a:r>
              <a:rPr dirty="0" sz="1100" spc="-55">
                <a:latin typeface="Arial"/>
                <a:cs typeface="Arial"/>
              </a:rPr>
              <a:t>variable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90">
                <a:latin typeface="Arial"/>
                <a:cs typeface="Arial"/>
              </a:rPr>
              <a:t>one </a:t>
            </a:r>
            <a:r>
              <a:rPr dirty="0" sz="1100" spc="-50">
                <a:latin typeface="Arial"/>
                <a:cs typeface="Arial"/>
              </a:rPr>
              <a:t>or  </a:t>
            </a:r>
            <a:r>
              <a:rPr dirty="0" sz="1100" spc="-75">
                <a:latin typeface="Arial"/>
                <a:cs typeface="Arial"/>
              </a:rPr>
              <a:t>more </a:t>
            </a:r>
            <a:r>
              <a:rPr dirty="0" sz="1100" spc="-45">
                <a:latin typeface="Arial"/>
                <a:cs typeface="Arial"/>
              </a:rPr>
              <a:t>nominal, </a:t>
            </a:r>
            <a:r>
              <a:rPr dirty="0" sz="1100" spc="-40">
                <a:latin typeface="Arial"/>
                <a:cs typeface="Arial"/>
              </a:rPr>
              <a:t>ordinal, </a:t>
            </a:r>
            <a:r>
              <a:rPr dirty="0" sz="1100" spc="-35">
                <a:latin typeface="Arial"/>
                <a:cs typeface="Arial"/>
              </a:rPr>
              <a:t>interval </a:t>
            </a:r>
            <a:r>
              <a:rPr dirty="0" sz="1100" spc="-55">
                <a:latin typeface="Arial"/>
                <a:cs typeface="Arial"/>
              </a:rPr>
              <a:t>or </a:t>
            </a:r>
            <a:r>
              <a:rPr dirty="0" sz="1100" spc="-35">
                <a:latin typeface="Arial"/>
                <a:cs typeface="Arial"/>
              </a:rPr>
              <a:t>ratio-level </a:t>
            </a:r>
            <a:r>
              <a:rPr dirty="0" sz="1100" spc="-60">
                <a:latin typeface="Arial"/>
                <a:cs typeface="Arial"/>
              </a:rPr>
              <a:t>independent  variables.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551" y="169772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2079828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5" name="object 15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9" name="object 19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0" y="0"/>
            <a:ext cx="4608195" cy="5086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0"/>
              </a:spcBef>
              <a:tabLst>
                <a:tab pos="967740" algn="l"/>
              </a:tabLst>
            </a:pP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Feature</a:t>
            </a:r>
            <a:r>
              <a:rPr dirty="0" sz="600" spc="6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Dataset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Naive </a:t>
            </a:r>
            <a:r>
              <a:rPr dirty="0" sz="1400" spc="-130">
                <a:solidFill>
                  <a:srgbClr val="FFFFFF"/>
                </a:solidFill>
                <a:latin typeface="Arial"/>
                <a:cs typeface="Arial"/>
              </a:rPr>
              <a:t>Bayes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551" y="12015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1118144"/>
            <a:ext cx="3636645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1054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Arial"/>
                <a:cs typeface="Arial"/>
              </a:rPr>
              <a:t>Naive </a:t>
            </a:r>
            <a:r>
              <a:rPr dirty="0" sz="1100" spc="-100">
                <a:latin typeface="Arial"/>
                <a:cs typeface="Arial"/>
              </a:rPr>
              <a:t>Bayes </a:t>
            </a:r>
            <a:r>
              <a:rPr dirty="0" sz="1100" spc="-65">
                <a:latin typeface="Arial"/>
                <a:cs typeface="Arial"/>
              </a:rPr>
              <a:t>classifiers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collection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classification  </a:t>
            </a:r>
            <a:r>
              <a:rPr dirty="0" sz="1100" spc="-45">
                <a:latin typeface="Arial"/>
                <a:cs typeface="Arial"/>
              </a:rPr>
              <a:t>algorithms </a:t>
            </a:r>
            <a:r>
              <a:rPr dirty="0" sz="1100" spc="-100">
                <a:latin typeface="Arial"/>
                <a:cs typeface="Arial"/>
              </a:rPr>
              <a:t>based </a:t>
            </a:r>
            <a:r>
              <a:rPr dirty="0" sz="1100" spc="-65">
                <a:latin typeface="Arial"/>
                <a:cs typeface="Arial"/>
              </a:rPr>
              <a:t>on </a:t>
            </a:r>
            <a:r>
              <a:rPr dirty="0" sz="1100" spc="-75">
                <a:latin typeface="Arial"/>
                <a:cs typeface="Arial"/>
              </a:rPr>
              <a:t>Bayes’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Theorem.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35">
                <a:latin typeface="Arial"/>
                <a:cs typeface="Arial"/>
              </a:rPr>
              <a:t>It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-20">
                <a:latin typeface="Arial"/>
                <a:cs typeface="Arial"/>
              </a:rPr>
              <a:t>not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65">
                <a:latin typeface="Arial"/>
                <a:cs typeface="Arial"/>
              </a:rPr>
              <a:t>single </a:t>
            </a:r>
            <a:r>
              <a:rPr dirty="0" sz="1100" spc="-30">
                <a:latin typeface="Arial"/>
                <a:cs typeface="Arial"/>
              </a:rPr>
              <a:t>algorithm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family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algorithms </a:t>
            </a:r>
            <a:r>
              <a:rPr dirty="0" sz="1100" spc="-75">
                <a:latin typeface="Arial"/>
                <a:cs typeface="Arial"/>
              </a:rPr>
              <a:t>where </a:t>
            </a:r>
            <a:r>
              <a:rPr dirty="0" sz="1100" spc="-25">
                <a:latin typeface="Arial"/>
                <a:cs typeface="Arial"/>
              </a:rPr>
              <a:t>all  of </a:t>
            </a:r>
            <a:r>
              <a:rPr dirty="0" sz="1100" spc="-45">
                <a:latin typeface="Arial"/>
                <a:cs typeface="Arial"/>
              </a:rPr>
              <a:t>them </a:t>
            </a:r>
            <a:r>
              <a:rPr dirty="0" sz="1100" spc="-90">
                <a:latin typeface="Arial"/>
                <a:cs typeface="Arial"/>
              </a:rPr>
              <a:t>share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70">
                <a:latin typeface="Arial"/>
                <a:cs typeface="Arial"/>
              </a:rPr>
              <a:t>common </a:t>
            </a:r>
            <a:r>
              <a:rPr dirty="0" sz="1100" spc="-40">
                <a:latin typeface="Arial"/>
                <a:cs typeface="Arial"/>
              </a:rPr>
              <a:t>principle, i.e. </a:t>
            </a:r>
            <a:r>
              <a:rPr dirty="0" sz="1100" spc="-80">
                <a:latin typeface="Arial"/>
                <a:cs typeface="Arial"/>
              </a:rPr>
              <a:t>every </a:t>
            </a:r>
            <a:r>
              <a:rPr dirty="0" sz="1100" spc="-40">
                <a:latin typeface="Arial"/>
                <a:cs typeface="Arial"/>
              </a:rPr>
              <a:t>pair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features  being </a:t>
            </a:r>
            <a:r>
              <a:rPr dirty="0" sz="1100" spc="-65">
                <a:latin typeface="Arial"/>
                <a:cs typeface="Arial"/>
              </a:rPr>
              <a:t>classified is </a:t>
            </a:r>
            <a:r>
              <a:rPr dirty="0" sz="1100" spc="-60">
                <a:latin typeface="Arial"/>
                <a:cs typeface="Arial"/>
              </a:rPr>
              <a:t>independent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90">
                <a:latin typeface="Arial"/>
                <a:cs typeface="Arial"/>
              </a:rPr>
              <a:t>each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 marL="12700" marR="104139">
              <a:lnSpc>
                <a:spcPct val="102600"/>
              </a:lnSpc>
              <a:spcBef>
                <a:spcPts val="300"/>
              </a:spcBef>
            </a:pPr>
            <a:r>
              <a:rPr dirty="0" sz="1100" spc="-90">
                <a:latin typeface="Arial"/>
                <a:cs typeface="Arial"/>
              </a:rPr>
              <a:t>each </a:t>
            </a:r>
            <a:r>
              <a:rPr dirty="0" sz="1100" spc="-50">
                <a:latin typeface="Arial"/>
                <a:cs typeface="Arial"/>
              </a:rPr>
              <a:t>feature </a:t>
            </a:r>
            <a:r>
              <a:rPr dirty="0" sz="1100" spc="-65">
                <a:latin typeface="Arial"/>
                <a:cs typeface="Arial"/>
              </a:rPr>
              <a:t>is given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110">
                <a:latin typeface="Arial"/>
                <a:cs typeface="Arial"/>
              </a:rPr>
              <a:t>same </a:t>
            </a:r>
            <a:r>
              <a:rPr dirty="0" sz="1100" spc="-40">
                <a:latin typeface="Arial"/>
                <a:cs typeface="Arial"/>
              </a:rPr>
              <a:t>weight(or </a:t>
            </a:r>
            <a:r>
              <a:rPr dirty="0" sz="1100" spc="-35">
                <a:latin typeface="Arial"/>
                <a:cs typeface="Arial"/>
              </a:rPr>
              <a:t>importance). </a:t>
            </a:r>
            <a:r>
              <a:rPr dirty="0" sz="1100" spc="-65">
                <a:latin typeface="Arial"/>
                <a:cs typeface="Arial"/>
              </a:rPr>
              <a:t>For  </a:t>
            </a:r>
            <a:r>
              <a:rPr dirty="0" sz="1100" spc="-70">
                <a:latin typeface="Arial"/>
                <a:cs typeface="Arial"/>
              </a:rPr>
              <a:t>example, </a:t>
            </a:r>
            <a:r>
              <a:rPr dirty="0" sz="1100" spc="-50">
                <a:latin typeface="Arial"/>
                <a:cs typeface="Arial"/>
              </a:rPr>
              <a:t>knowing only </a:t>
            </a:r>
            <a:r>
              <a:rPr dirty="0" sz="1100" spc="-45">
                <a:latin typeface="Arial"/>
                <a:cs typeface="Arial"/>
              </a:rPr>
              <a:t>temperature </a:t>
            </a:r>
            <a:r>
              <a:rPr dirty="0" sz="1100" spc="-70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humidity </a:t>
            </a:r>
            <a:r>
              <a:rPr dirty="0" sz="1100" spc="-70">
                <a:latin typeface="Arial"/>
                <a:cs typeface="Arial"/>
              </a:rPr>
              <a:t>alone </a:t>
            </a:r>
            <a:r>
              <a:rPr dirty="0" sz="1100" spc="-20">
                <a:latin typeface="Arial"/>
                <a:cs typeface="Arial"/>
              </a:rPr>
              <a:t>can’t  </a:t>
            </a:r>
            <a:r>
              <a:rPr dirty="0" sz="1100" spc="-35">
                <a:latin typeface="Arial"/>
                <a:cs typeface="Arial"/>
              </a:rPr>
              <a:t>predict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outcome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accurately.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551" y="1583702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2137879"/>
            <a:ext cx="65265" cy="65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dirty="0" sz="600" spc="7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</a:t>
            </a: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uction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8242" y="116613"/>
            <a:ext cx="343535" cy="41275"/>
            <a:chOff x="978242" y="116613"/>
            <a:chExt cx="343535" cy="41275"/>
          </a:xfrm>
        </p:grpSpPr>
        <p:sp>
          <p:nvSpPr>
            <p:cNvPr id="4" name="object 4"/>
            <p:cNvSpPr/>
            <p:nvPr/>
          </p:nvSpPr>
          <p:spPr>
            <a:xfrm>
              <a:off x="9807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1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19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23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2776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3182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5433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Feature Dataset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1593" y="116613"/>
            <a:ext cx="92075" cy="41275"/>
            <a:chOff x="1981593" y="116613"/>
            <a:chExt cx="92075" cy="41275"/>
          </a:xfrm>
        </p:grpSpPr>
        <p:sp>
          <p:nvSpPr>
            <p:cNvPr id="14" name="object 14"/>
            <p:cNvSpPr/>
            <p:nvPr/>
          </p:nvSpPr>
          <p:spPr>
            <a:xfrm>
              <a:off x="1984133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34527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58784" y="0"/>
            <a:ext cx="1550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Model </a:t>
            </a:r>
            <a:r>
              <a:rPr dirty="0" sz="600" spc="1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Accuracy </a:t>
            </a:r>
            <a:r>
              <a:rPr dirty="0" sz="600" spc="1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comparison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after</a:t>
            </a:r>
            <a:r>
              <a:rPr dirty="0" sz="600" spc="3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testing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1549" y="116613"/>
            <a:ext cx="92075" cy="41275"/>
            <a:chOff x="3911549" y="116613"/>
            <a:chExt cx="92075" cy="41275"/>
          </a:xfrm>
        </p:grpSpPr>
        <p:sp>
          <p:nvSpPr>
            <p:cNvPr id="18" name="object 18"/>
            <p:cNvSpPr/>
            <p:nvPr/>
          </p:nvSpPr>
          <p:spPr>
            <a:xfrm>
              <a:off x="3914089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4495" y="11915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8740" y="0"/>
            <a:ext cx="6242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Project </a:t>
            </a:r>
            <a:r>
              <a:rPr dirty="0" sz="60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progress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22" name="object 22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gdLst/>
              <a:ahLst/>
              <a:cxn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SVM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11435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395" y="1060093"/>
            <a:ext cx="3601720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objective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support vector </a:t>
            </a:r>
            <a:r>
              <a:rPr dirty="0" sz="1100" spc="-70">
                <a:latin typeface="Arial"/>
                <a:cs typeface="Arial"/>
              </a:rPr>
              <a:t>machine </a:t>
            </a:r>
            <a:r>
              <a:rPr dirty="0" sz="1100" spc="-30">
                <a:latin typeface="Arial"/>
                <a:cs typeface="Arial"/>
              </a:rPr>
              <a:t>algorithm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 spc="5">
                <a:latin typeface="Arial"/>
                <a:cs typeface="Arial"/>
              </a:rPr>
              <a:t>to 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65">
                <a:latin typeface="Arial"/>
                <a:cs typeface="Arial"/>
              </a:rPr>
              <a:t>hyperplane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 spc="-75">
                <a:latin typeface="Arial"/>
                <a:cs typeface="Arial"/>
              </a:rPr>
              <a:t>an </a:t>
            </a:r>
            <a:r>
              <a:rPr dirty="0" sz="1100" spc="-55">
                <a:latin typeface="Arial"/>
                <a:cs typeface="Arial"/>
              </a:rPr>
              <a:t>N-dimensional </a:t>
            </a:r>
            <a:r>
              <a:rPr dirty="0" sz="1100" spc="-70">
                <a:latin typeface="Arial"/>
                <a:cs typeface="Arial"/>
              </a:rPr>
              <a:t>space(N </a:t>
            </a:r>
            <a:r>
              <a:rPr dirty="0" sz="1100" spc="-20">
                <a:latin typeface="Arial"/>
                <a:cs typeface="Arial"/>
              </a:rPr>
              <a:t>—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number 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features)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25">
                <a:latin typeface="Arial"/>
                <a:cs typeface="Arial"/>
              </a:rPr>
              <a:t>distinctly </a:t>
            </a:r>
            <a:r>
              <a:rPr dirty="0" sz="1100" spc="-70">
                <a:latin typeface="Arial"/>
                <a:cs typeface="Arial"/>
              </a:rPr>
              <a:t>classifies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data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points.</a:t>
            </a:r>
            <a:endParaRPr sz="1100">
              <a:latin typeface="Arial"/>
              <a:cs typeface="Arial"/>
            </a:endParaRPr>
          </a:p>
          <a:p>
            <a:pPr marL="12700" marR="9525">
              <a:lnSpc>
                <a:spcPct val="102600"/>
              </a:lnSpc>
              <a:spcBef>
                <a:spcPts val="300"/>
              </a:spcBef>
            </a:pPr>
            <a:r>
              <a:rPr dirty="0" sz="1100" spc="-50">
                <a:latin typeface="Arial"/>
                <a:cs typeface="Arial"/>
              </a:rPr>
              <a:t>To </a:t>
            </a:r>
            <a:r>
              <a:rPr dirty="0" sz="1100" spc="-75">
                <a:latin typeface="Arial"/>
                <a:cs typeface="Arial"/>
              </a:rPr>
              <a:t>separate </a:t>
            </a:r>
            <a:r>
              <a:rPr dirty="0" sz="1100" spc="-40">
                <a:latin typeface="Arial"/>
                <a:cs typeface="Arial"/>
              </a:rPr>
              <a:t>the two </a:t>
            </a:r>
            <a:r>
              <a:rPr dirty="0" sz="1100" spc="-105">
                <a:latin typeface="Arial"/>
                <a:cs typeface="Arial"/>
              </a:rPr>
              <a:t>classes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35">
                <a:latin typeface="Arial"/>
                <a:cs typeface="Arial"/>
              </a:rPr>
              <a:t>points, </a:t>
            </a:r>
            <a:r>
              <a:rPr dirty="0" sz="1100" spc="-50">
                <a:latin typeface="Arial"/>
                <a:cs typeface="Arial"/>
              </a:rPr>
              <a:t>there </a:t>
            </a:r>
            <a:r>
              <a:rPr dirty="0" sz="1100" spc="-85">
                <a:latin typeface="Arial"/>
                <a:cs typeface="Arial"/>
              </a:rPr>
              <a:t>are </a:t>
            </a:r>
            <a:r>
              <a:rPr dirty="0" sz="1100" spc="-70">
                <a:latin typeface="Arial"/>
                <a:cs typeface="Arial"/>
              </a:rPr>
              <a:t>many  possible hyperplanes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55">
                <a:latin typeface="Arial"/>
                <a:cs typeface="Arial"/>
              </a:rPr>
              <a:t>could </a:t>
            </a:r>
            <a:r>
              <a:rPr dirty="0" sz="1100" spc="-80">
                <a:latin typeface="Arial"/>
                <a:cs typeface="Arial"/>
              </a:rPr>
              <a:t>be chosen.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45">
                <a:latin typeface="Arial"/>
                <a:cs typeface="Arial"/>
              </a:rPr>
              <a:t>objective </a:t>
            </a:r>
            <a:r>
              <a:rPr dirty="0" sz="1100" spc="-6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20">
                <a:latin typeface="Arial"/>
                <a:cs typeface="Arial"/>
              </a:rPr>
              <a:t>find </a:t>
            </a:r>
            <a:r>
              <a:rPr dirty="0" sz="1100" spc="-95">
                <a:latin typeface="Arial"/>
                <a:cs typeface="Arial"/>
              </a:rPr>
              <a:t>a </a:t>
            </a:r>
            <a:r>
              <a:rPr dirty="0" sz="1100" spc="-70">
                <a:latin typeface="Arial"/>
                <a:cs typeface="Arial"/>
              </a:rPr>
              <a:t>plane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100">
                <a:latin typeface="Arial"/>
                <a:cs typeface="Arial"/>
              </a:rPr>
              <a:t>has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maximum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margin</a:t>
            </a:r>
            <a:endParaRPr sz="1100">
              <a:latin typeface="Arial"/>
              <a:cs typeface="Arial"/>
            </a:endParaRPr>
          </a:p>
          <a:p>
            <a:pPr marL="12700" marR="812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Maximizing the </a:t>
            </a:r>
            <a:r>
              <a:rPr dirty="0" sz="1100" spc="-50">
                <a:latin typeface="Arial"/>
                <a:cs typeface="Arial"/>
              </a:rPr>
              <a:t>margin </a:t>
            </a:r>
            <a:r>
              <a:rPr dirty="0" sz="1100" spc="-60">
                <a:latin typeface="Arial"/>
                <a:cs typeface="Arial"/>
              </a:rPr>
              <a:t>distance </a:t>
            </a:r>
            <a:r>
              <a:rPr dirty="0" sz="1100" spc="-65">
                <a:latin typeface="Arial"/>
                <a:cs typeface="Arial"/>
              </a:rPr>
              <a:t>provides </a:t>
            </a:r>
            <a:r>
              <a:rPr dirty="0" sz="1100" spc="-105">
                <a:latin typeface="Arial"/>
                <a:cs typeface="Arial"/>
              </a:rPr>
              <a:t>some </a:t>
            </a:r>
            <a:r>
              <a:rPr dirty="0" sz="1100" spc="-50">
                <a:latin typeface="Arial"/>
                <a:cs typeface="Arial"/>
              </a:rPr>
              <a:t>reinforcement  </a:t>
            </a:r>
            <a:r>
              <a:rPr dirty="0" sz="1100" spc="-105">
                <a:latin typeface="Arial"/>
                <a:cs typeface="Arial"/>
              </a:rPr>
              <a:t>so </a:t>
            </a:r>
            <a:r>
              <a:rPr dirty="0" sz="1100">
                <a:latin typeface="Arial"/>
                <a:cs typeface="Arial"/>
              </a:rPr>
              <a:t>that </a:t>
            </a:r>
            <a:r>
              <a:rPr dirty="0" sz="1100" spc="-25">
                <a:latin typeface="Arial"/>
                <a:cs typeface="Arial"/>
              </a:rPr>
              <a:t>future </a:t>
            </a:r>
            <a:r>
              <a:rPr dirty="0" sz="1100" spc="-45">
                <a:latin typeface="Arial"/>
                <a:cs typeface="Arial"/>
              </a:rPr>
              <a:t>data </a:t>
            </a:r>
            <a:r>
              <a:rPr dirty="0" sz="1100" spc="-35">
                <a:latin typeface="Arial"/>
                <a:cs typeface="Arial"/>
              </a:rPr>
              <a:t>points </a:t>
            </a:r>
            <a:r>
              <a:rPr dirty="0" sz="1100" spc="-75">
                <a:latin typeface="Arial"/>
                <a:cs typeface="Arial"/>
              </a:rPr>
              <a:t>can </a:t>
            </a:r>
            <a:r>
              <a:rPr dirty="0" sz="1100" spc="-80">
                <a:latin typeface="Arial"/>
                <a:cs typeface="Arial"/>
              </a:rPr>
              <a:t>be </a:t>
            </a:r>
            <a:r>
              <a:rPr dirty="0" sz="1100" spc="-65">
                <a:latin typeface="Arial"/>
                <a:cs typeface="Arial"/>
              </a:rPr>
              <a:t>classified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75">
                <a:latin typeface="Arial"/>
                <a:cs typeface="Arial"/>
              </a:rPr>
              <a:t>more  </a:t>
            </a:r>
            <a:r>
              <a:rPr dirty="0" sz="1100" spc="-60">
                <a:latin typeface="Arial"/>
                <a:cs typeface="Arial"/>
              </a:rPr>
              <a:t>confidence.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2551" y="169772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2251900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Jeevan Jose MCA semester VI </dc:creator>
  <dc:title>EMPLOYEE ATTRITION PREDICTION AND ANALYSIS</dc:title>
  <dcterms:created xsi:type="dcterms:W3CDTF">2022-04-07T06:39:24Z</dcterms:created>
  <dcterms:modified xsi:type="dcterms:W3CDTF">2022-04-07T06:39:24Z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2022-04-07T00:00:00Z</vt:filetime>
  </property>
</Properties>
</file>