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10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R2</a:t>
            </a:r>
            <a:r>
              <a:rPr lang="en-IN" baseline="0" dirty="0"/>
              <a:t> Score by using Different Algorithm  </a:t>
            </a:r>
            <a:endParaRPr lang="en-IN" dirty="0"/>
          </a:p>
        </c:rich>
      </c:tx>
      <c:layout>
        <c:manualLayout>
          <c:xMode val="edge"/>
          <c:yMode val="edge"/>
          <c:x val="0.21925729793326323"/>
          <c:y val="6.9897643981578945E-3"/>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Sheet1!$A$2:$A$9</c:f>
              <c:strCache>
                <c:ptCount val="8"/>
                <c:pt idx="0">
                  <c:v>Linear Regression</c:v>
                </c:pt>
                <c:pt idx="1">
                  <c:v>Ridge Regression</c:v>
                </c:pt>
                <c:pt idx="2">
                  <c:v>Lasso Regression</c:v>
                </c:pt>
                <c:pt idx="3">
                  <c:v>KNN</c:v>
                </c:pt>
                <c:pt idx="4">
                  <c:v>Decision Tree Regressor</c:v>
                </c:pt>
                <c:pt idx="5">
                  <c:v>Random Forest Regressor</c:v>
                </c:pt>
                <c:pt idx="6">
                  <c:v>XG Boost</c:v>
                </c:pt>
                <c:pt idx="7">
                  <c:v>SVR</c:v>
                </c:pt>
              </c:strCache>
            </c:strRef>
          </c:cat>
          <c:val>
            <c:numRef>
              <c:f>Sheet1!$B$2:$B$9</c:f>
              <c:numCache>
                <c:formatCode>General</c:formatCode>
                <c:ptCount val="8"/>
                <c:pt idx="0">
                  <c:v>57.4</c:v>
                </c:pt>
                <c:pt idx="1">
                  <c:v>57.4</c:v>
                </c:pt>
                <c:pt idx="2">
                  <c:v>54.8</c:v>
                </c:pt>
                <c:pt idx="3">
                  <c:v>100</c:v>
                </c:pt>
                <c:pt idx="4">
                  <c:v>73.400000000000006</c:v>
                </c:pt>
                <c:pt idx="5">
                  <c:v>94.8</c:v>
                </c:pt>
                <c:pt idx="6">
                  <c:v>69.599999999999994</c:v>
                </c:pt>
                <c:pt idx="7">
                  <c:v>66.2</c:v>
                </c:pt>
              </c:numCache>
            </c:numRef>
          </c:val>
          <c:extLst>
            <c:ext xmlns:c16="http://schemas.microsoft.com/office/drawing/2014/chart" uri="{C3380CC4-5D6E-409C-BE32-E72D297353CC}">
              <c16:uniqueId val="{00000000-A55B-4974-861F-A6C77BE4722C}"/>
            </c:ext>
          </c:extLst>
        </c:ser>
        <c:ser>
          <c:idx val="1"/>
          <c:order val="1"/>
          <c:tx>
            <c:strRef>
              <c:f>Sheet1!$C$1</c:f>
              <c:strCache>
                <c:ptCount val="1"/>
                <c:pt idx="0">
                  <c:v>Test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Sheet1!$A$2:$A$9</c:f>
              <c:strCache>
                <c:ptCount val="8"/>
                <c:pt idx="0">
                  <c:v>Linear Regression</c:v>
                </c:pt>
                <c:pt idx="1">
                  <c:v>Ridge Regression</c:v>
                </c:pt>
                <c:pt idx="2">
                  <c:v>Lasso Regression</c:v>
                </c:pt>
                <c:pt idx="3">
                  <c:v>KNN</c:v>
                </c:pt>
                <c:pt idx="4">
                  <c:v>Decision Tree Regressor</c:v>
                </c:pt>
                <c:pt idx="5">
                  <c:v>Random Forest Regressor</c:v>
                </c:pt>
                <c:pt idx="6">
                  <c:v>XG Boost</c:v>
                </c:pt>
                <c:pt idx="7">
                  <c:v>SVR</c:v>
                </c:pt>
              </c:strCache>
            </c:strRef>
          </c:cat>
          <c:val>
            <c:numRef>
              <c:f>Sheet1!$C$2:$C$9</c:f>
              <c:numCache>
                <c:formatCode>General</c:formatCode>
                <c:ptCount val="8"/>
                <c:pt idx="0">
                  <c:v>57.3</c:v>
                </c:pt>
                <c:pt idx="1">
                  <c:v>57.36</c:v>
                </c:pt>
                <c:pt idx="2">
                  <c:v>54.9</c:v>
                </c:pt>
                <c:pt idx="3">
                  <c:v>37.5</c:v>
                </c:pt>
                <c:pt idx="4">
                  <c:v>60.6</c:v>
                </c:pt>
                <c:pt idx="5">
                  <c:v>65.2</c:v>
                </c:pt>
                <c:pt idx="6">
                  <c:v>67.7</c:v>
                </c:pt>
                <c:pt idx="7">
                  <c:v>67.5</c:v>
                </c:pt>
              </c:numCache>
            </c:numRef>
          </c:val>
          <c:extLst>
            <c:ext xmlns:c16="http://schemas.microsoft.com/office/drawing/2014/chart" uri="{C3380CC4-5D6E-409C-BE32-E72D297353CC}">
              <c16:uniqueId val="{00000001-A55B-4974-861F-A6C77BE4722C}"/>
            </c:ext>
          </c:extLst>
        </c:ser>
        <c:ser>
          <c:idx val="2"/>
          <c:order val="2"/>
          <c:tx>
            <c:strRef>
              <c:f>Sheet1!$D$1</c:f>
              <c:strCache>
                <c:ptCount val="1"/>
                <c:pt idx="0">
                  <c:v>Column2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Sheet1!$A$2:$A$9</c:f>
              <c:strCache>
                <c:ptCount val="8"/>
                <c:pt idx="0">
                  <c:v>Linear Regression</c:v>
                </c:pt>
                <c:pt idx="1">
                  <c:v>Ridge Regression</c:v>
                </c:pt>
                <c:pt idx="2">
                  <c:v>Lasso Regression</c:v>
                </c:pt>
                <c:pt idx="3">
                  <c:v>KNN</c:v>
                </c:pt>
                <c:pt idx="4">
                  <c:v>Decision Tree Regressor</c:v>
                </c:pt>
                <c:pt idx="5">
                  <c:v>Random Forest Regressor</c:v>
                </c:pt>
                <c:pt idx="6">
                  <c:v>XG Boost</c:v>
                </c:pt>
                <c:pt idx="7">
                  <c:v>SVR</c:v>
                </c:pt>
              </c:strCache>
            </c:strRef>
          </c:cat>
          <c:val>
            <c:numRef>
              <c:f>Sheet1!$D$2:$D$9</c:f>
              <c:numCache>
                <c:formatCode>General</c:formatCode>
                <c:ptCount val="8"/>
              </c:numCache>
            </c:numRef>
          </c:val>
          <c:extLst>
            <c:ext xmlns:c16="http://schemas.microsoft.com/office/drawing/2014/chart" uri="{C3380CC4-5D6E-409C-BE32-E72D297353CC}">
              <c16:uniqueId val="{00000002-A55B-4974-861F-A6C77BE4722C}"/>
            </c:ext>
          </c:extLst>
        </c:ser>
        <c:dLbls>
          <c:showLegendKey val="0"/>
          <c:showVal val="0"/>
          <c:showCatName val="0"/>
          <c:showSerName val="0"/>
          <c:showPercent val="0"/>
          <c:showBubbleSize val="0"/>
        </c:dLbls>
        <c:gapWidth val="100"/>
        <c:overlap val="-24"/>
        <c:axId val="1222042575"/>
        <c:axId val="1216270127"/>
      </c:barChart>
      <c:catAx>
        <c:axId val="122204257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16270127"/>
        <c:crosses val="autoZero"/>
        <c:auto val="1"/>
        <c:lblAlgn val="ctr"/>
        <c:lblOffset val="100"/>
        <c:noMultiLvlLbl val="0"/>
      </c:catAx>
      <c:valAx>
        <c:axId val="1216270127"/>
        <c:scaling>
          <c:orientation val="minMax"/>
          <c:max val="100"/>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2042575"/>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D66C-1649-4692-AD7F-9FD60C813C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E54CA3-1845-4F3F-8B23-8F92FEF254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C2048B-030D-4771-972E-5B6FDB78FC4B}"/>
              </a:ext>
            </a:extLst>
          </p:cNvPr>
          <p:cNvSpPr>
            <a:spLocks noGrp="1"/>
          </p:cNvSpPr>
          <p:nvPr>
            <p:ph type="dt" sz="half" idx="10"/>
          </p:nvPr>
        </p:nvSpPr>
        <p:spPr/>
        <p:txBody>
          <a:bodyPr/>
          <a:lstStyle/>
          <a:p>
            <a:fld id="{20E789D6-20E7-4B2E-8292-F09EB969FA34}" type="datetimeFigureOut">
              <a:rPr lang="en-IN" smtClean="0"/>
              <a:t>12-07-2022</a:t>
            </a:fld>
            <a:endParaRPr lang="en-IN"/>
          </a:p>
        </p:txBody>
      </p:sp>
      <p:sp>
        <p:nvSpPr>
          <p:cNvPr id="5" name="Footer Placeholder 4">
            <a:extLst>
              <a:ext uri="{FF2B5EF4-FFF2-40B4-BE49-F238E27FC236}">
                <a16:creationId xmlns:a16="http://schemas.microsoft.com/office/drawing/2014/main" id="{6738A5E8-BA2F-4312-9F1A-A12FFBCB8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464516-8D2F-44D9-85EE-45E8B8D9AFA3}"/>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364336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4A41-3673-4221-8C2E-BE76C45740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5F9FF2-2904-47C2-BB90-EA2952B00D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3012EF-5185-4D7E-8F33-DBDEE9288B41}"/>
              </a:ext>
            </a:extLst>
          </p:cNvPr>
          <p:cNvSpPr>
            <a:spLocks noGrp="1"/>
          </p:cNvSpPr>
          <p:nvPr>
            <p:ph type="dt" sz="half" idx="10"/>
          </p:nvPr>
        </p:nvSpPr>
        <p:spPr/>
        <p:txBody>
          <a:bodyPr/>
          <a:lstStyle/>
          <a:p>
            <a:fld id="{20E789D6-20E7-4B2E-8292-F09EB969FA34}" type="datetimeFigureOut">
              <a:rPr lang="en-IN" smtClean="0"/>
              <a:t>12-07-2022</a:t>
            </a:fld>
            <a:endParaRPr lang="en-IN"/>
          </a:p>
        </p:txBody>
      </p:sp>
      <p:sp>
        <p:nvSpPr>
          <p:cNvPr id="5" name="Footer Placeholder 4">
            <a:extLst>
              <a:ext uri="{FF2B5EF4-FFF2-40B4-BE49-F238E27FC236}">
                <a16:creationId xmlns:a16="http://schemas.microsoft.com/office/drawing/2014/main" id="{EC7E2499-EBD9-4B09-9C95-D3B784CB60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7403A-7F08-4F76-8B96-7D869BB03622}"/>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238219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43301B-02E2-427B-9A13-CF4CE485A1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6782F4-B86D-44D2-99A5-BC4984ADD0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1176C-50DC-487F-AA0F-26F8E6BDC379}"/>
              </a:ext>
            </a:extLst>
          </p:cNvPr>
          <p:cNvSpPr>
            <a:spLocks noGrp="1"/>
          </p:cNvSpPr>
          <p:nvPr>
            <p:ph type="dt" sz="half" idx="10"/>
          </p:nvPr>
        </p:nvSpPr>
        <p:spPr/>
        <p:txBody>
          <a:bodyPr/>
          <a:lstStyle/>
          <a:p>
            <a:fld id="{20E789D6-20E7-4B2E-8292-F09EB969FA34}" type="datetimeFigureOut">
              <a:rPr lang="en-IN" smtClean="0"/>
              <a:t>12-07-2022</a:t>
            </a:fld>
            <a:endParaRPr lang="en-IN"/>
          </a:p>
        </p:txBody>
      </p:sp>
      <p:sp>
        <p:nvSpPr>
          <p:cNvPr id="5" name="Footer Placeholder 4">
            <a:extLst>
              <a:ext uri="{FF2B5EF4-FFF2-40B4-BE49-F238E27FC236}">
                <a16:creationId xmlns:a16="http://schemas.microsoft.com/office/drawing/2014/main" id="{9AFFBB68-AE9D-42BE-BFEB-14F8A236A3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CC9ADF-2D59-4052-8D30-CB7CD692DAA7}"/>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39683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CD07-8472-4515-AE41-68EA8C68A2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557D6F-42E1-4C92-8349-1C3455DA60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BCF87E-0925-4F5D-B0C5-F4EC43F90E2E}"/>
              </a:ext>
            </a:extLst>
          </p:cNvPr>
          <p:cNvSpPr>
            <a:spLocks noGrp="1"/>
          </p:cNvSpPr>
          <p:nvPr>
            <p:ph type="dt" sz="half" idx="10"/>
          </p:nvPr>
        </p:nvSpPr>
        <p:spPr/>
        <p:txBody>
          <a:bodyPr/>
          <a:lstStyle/>
          <a:p>
            <a:fld id="{20E789D6-20E7-4B2E-8292-F09EB969FA34}" type="datetimeFigureOut">
              <a:rPr lang="en-IN" smtClean="0"/>
              <a:t>12-07-2022</a:t>
            </a:fld>
            <a:endParaRPr lang="en-IN"/>
          </a:p>
        </p:txBody>
      </p:sp>
      <p:sp>
        <p:nvSpPr>
          <p:cNvPr id="5" name="Footer Placeholder 4">
            <a:extLst>
              <a:ext uri="{FF2B5EF4-FFF2-40B4-BE49-F238E27FC236}">
                <a16:creationId xmlns:a16="http://schemas.microsoft.com/office/drawing/2014/main" id="{6635B0BF-9148-41F4-BDE3-8486CAC230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4A91CB-AD6B-483E-B693-CCC6761A319D}"/>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49115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07C6-4C71-4E59-9D96-DBF9967127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C1AFA8-6966-4D21-96D8-DF3D7BD88B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F6F938-BED5-418C-9EF0-6DEAF2E85968}"/>
              </a:ext>
            </a:extLst>
          </p:cNvPr>
          <p:cNvSpPr>
            <a:spLocks noGrp="1"/>
          </p:cNvSpPr>
          <p:nvPr>
            <p:ph type="dt" sz="half" idx="10"/>
          </p:nvPr>
        </p:nvSpPr>
        <p:spPr/>
        <p:txBody>
          <a:bodyPr/>
          <a:lstStyle/>
          <a:p>
            <a:fld id="{20E789D6-20E7-4B2E-8292-F09EB969FA34}" type="datetimeFigureOut">
              <a:rPr lang="en-IN" smtClean="0"/>
              <a:t>12-07-2022</a:t>
            </a:fld>
            <a:endParaRPr lang="en-IN"/>
          </a:p>
        </p:txBody>
      </p:sp>
      <p:sp>
        <p:nvSpPr>
          <p:cNvPr id="5" name="Footer Placeholder 4">
            <a:extLst>
              <a:ext uri="{FF2B5EF4-FFF2-40B4-BE49-F238E27FC236}">
                <a16:creationId xmlns:a16="http://schemas.microsoft.com/office/drawing/2014/main" id="{005619A6-F83F-44C4-945A-7D99CEE69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B90F0A-CAF0-4CFE-A363-A21712C57E03}"/>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297632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CAF4-564D-4333-BF90-583DE4DC33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819A73-D8D6-457D-8862-97E5CD0E7E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CDE696-581B-48E3-A795-7207876248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9C6BA6-1885-46A2-8128-BD01EDA1F9CD}"/>
              </a:ext>
            </a:extLst>
          </p:cNvPr>
          <p:cNvSpPr>
            <a:spLocks noGrp="1"/>
          </p:cNvSpPr>
          <p:nvPr>
            <p:ph type="dt" sz="half" idx="10"/>
          </p:nvPr>
        </p:nvSpPr>
        <p:spPr/>
        <p:txBody>
          <a:bodyPr/>
          <a:lstStyle/>
          <a:p>
            <a:fld id="{20E789D6-20E7-4B2E-8292-F09EB969FA34}" type="datetimeFigureOut">
              <a:rPr lang="en-IN" smtClean="0"/>
              <a:t>12-07-2022</a:t>
            </a:fld>
            <a:endParaRPr lang="en-IN"/>
          </a:p>
        </p:txBody>
      </p:sp>
      <p:sp>
        <p:nvSpPr>
          <p:cNvPr id="6" name="Footer Placeholder 5">
            <a:extLst>
              <a:ext uri="{FF2B5EF4-FFF2-40B4-BE49-F238E27FC236}">
                <a16:creationId xmlns:a16="http://schemas.microsoft.com/office/drawing/2014/main" id="{D3E08CA7-02DC-4975-8DA7-67B680E2AC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02C5C8-E3E5-4221-9FAD-48E39B890372}"/>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309045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53C82-57F2-4B5A-A875-BB0798EB1D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9BF398-D22E-4063-96AC-5DECC9A2BE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CC69DC-29FB-4D3A-BBE6-0A3D1173F6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28B37B-9A8E-4DB4-9282-84563BDCF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DDA1C0-3336-493B-9BF5-4A2B65FD0A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F7348F-F86E-4C19-8D24-7CE798F9A9A9}"/>
              </a:ext>
            </a:extLst>
          </p:cNvPr>
          <p:cNvSpPr>
            <a:spLocks noGrp="1"/>
          </p:cNvSpPr>
          <p:nvPr>
            <p:ph type="dt" sz="half" idx="10"/>
          </p:nvPr>
        </p:nvSpPr>
        <p:spPr/>
        <p:txBody>
          <a:bodyPr/>
          <a:lstStyle/>
          <a:p>
            <a:fld id="{20E789D6-20E7-4B2E-8292-F09EB969FA34}" type="datetimeFigureOut">
              <a:rPr lang="en-IN" smtClean="0"/>
              <a:t>12-07-2022</a:t>
            </a:fld>
            <a:endParaRPr lang="en-IN"/>
          </a:p>
        </p:txBody>
      </p:sp>
      <p:sp>
        <p:nvSpPr>
          <p:cNvPr id="8" name="Footer Placeholder 7">
            <a:extLst>
              <a:ext uri="{FF2B5EF4-FFF2-40B4-BE49-F238E27FC236}">
                <a16:creationId xmlns:a16="http://schemas.microsoft.com/office/drawing/2014/main" id="{CC9E8409-64ED-478E-8FC9-CED3B22951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A4727C-CA55-457C-93CC-F9E8221125A5}"/>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287195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BD9B-7831-4491-8946-D8B54E78D1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36FAA5-0D09-439D-B792-1AC954030D42}"/>
              </a:ext>
            </a:extLst>
          </p:cNvPr>
          <p:cNvSpPr>
            <a:spLocks noGrp="1"/>
          </p:cNvSpPr>
          <p:nvPr>
            <p:ph type="dt" sz="half" idx="10"/>
          </p:nvPr>
        </p:nvSpPr>
        <p:spPr/>
        <p:txBody>
          <a:bodyPr/>
          <a:lstStyle/>
          <a:p>
            <a:fld id="{20E789D6-20E7-4B2E-8292-F09EB969FA34}" type="datetimeFigureOut">
              <a:rPr lang="en-IN" smtClean="0"/>
              <a:t>12-07-2022</a:t>
            </a:fld>
            <a:endParaRPr lang="en-IN"/>
          </a:p>
        </p:txBody>
      </p:sp>
      <p:sp>
        <p:nvSpPr>
          <p:cNvPr id="4" name="Footer Placeholder 3">
            <a:extLst>
              <a:ext uri="{FF2B5EF4-FFF2-40B4-BE49-F238E27FC236}">
                <a16:creationId xmlns:a16="http://schemas.microsoft.com/office/drawing/2014/main" id="{67081229-52A2-44D8-8C6C-F9BAB5FC68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1B464A-92B9-4F45-A9A8-89E2975E8D52}"/>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251393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C9414-EE1F-4E61-B1E4-107D79054586}"/>
              </a:ext>
            </a:extLst>
          </p:cNvPr>
          <p:cNvSpPr>
            <a:spLocks noGrp="1"/>
          </p:cNvSpPr>
          <p:nvPr>
            <p:ph type="dt" sz="half" idx="10"/>
          </p:nvPr>
        </p:nvSpPr>
        <p:spPr/>
        <p:txBody>
          <a:bodyPr/>
          <a:lstStyle/>
          <a:p>
            <a:fld id="{20E789D6-20E7-4B2E-8292-F09EB969FA34}" type="datetimeFigureOut">
              <a:rPr lang="en-IN" smtClean="0"/>
              <a:t>12-07-2022</a:t>
            </a:fld>
            <a:endParaRPr lang="en-IN"/>
          </a:p>
        </p:txBody>
      </p:sp>
      <p:sp>
        <p:nvSpPr>
          <p:cNvPr id="3" name="Footer Placeholder 2">
            <a:extLst>
              <a:ext uri="{FF2B5EF4-FFF2-40B4-BE49-F238E27FC236}">
                <a16:creationId xmlns:a16="http://schemas.microsoft.com/office/drawing/2014/main" id="{0D3839B6-EBA8-486B-9142-3C9690AEA7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F348A9-CCD5-40A9-9E32-EF9931F6031E}"/>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379180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C661-BE16-49B7-8D8F-471FDACCED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E46483-8829-40D5-ABDD-55D2A8681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C43F5F-3E58-4117-A798-A2AB36AA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CC0401-B403-4D5F-BCAC-3DB768977A2C}"/>
              </a:ext>
            </a:extLst>
          </p:cNvPr>
          <p:cNvSpPr>
            <a:spLocks noGrp="1"/>
          </p:cNvSpPr>
          <p:nvPr>
            <p:ph type="dt" sz="half" idx="10"/>
          </p:nvPr>
        </p:nvSpPr>
        <p:spPr/>
        <p:txBody>
          <a:bodyPr/>
          <a:lstStyle/>
          <a:p>
            <a:fld id="{20E789D6-20E7-4B2E-8292-F09EB969FA34}" type="datetimeFigureOut">
              <a:rPr lang="en-IN" smtClean="0"/>
              <a:t>12-07-2022</a:t>
            </a:fld>
            <a:endParaRPr lang="en-IN"/>
          </a:p>
        </p:txBody>
      </p:sp>
      <p:sp>
        <p:nvSpPr>
          <p:cNvPr id="6" name="Footer Placeholder 5">
            <a:extLst>
              <a:ext uri="{FF2B5EF4-FFF2-40B4-BE49-F238E27FC236}">
                <a16:creationId xmlns:a16="http://schemas.microsoft.com/office/drawing/2014/main" id="{80FB3E0F-F217-424B-8569-1EB9C8E82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545E03-8F11-4E63-B3AB-7777EC45CCEB}"/>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68320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3968-9F84-4EB7-8D7D-B079A0BEB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CA81F3-D2A0-40B9-834A-2FBFF4100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01F70C-7619-413B-9885-121DE5664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A08A8D-FAAC-478D-A702-F940EBE335DE}"/>
              </a:ext>
            </a:extLst>
          </p:cNvPr>
          <p:cNvSpPr>
            <a:spLocks noGrp="1"/>
          </p:cNvSpPr>
          <p:nvPr>
            <p:ph type="dt" sz="half" idx="10"/>
          </p:nvPr>
        </p:nvSpPr>
        <p:spPr/>
        <p:txBody>
          <a:bodyPr/>
          <a:lstStyle/>
          <a:p>
            <a:fld id="{20E789D6-20E7-4B2E-8292-F09EB969FA34}" type="datetimeFigureOut">
              <a:rPr lang="en-IN" smtClean="0"/>
              <a:t>12-07-2022</a:t>
            </a:fld>
            <a:endParaRPr lang="en-IN"/>
          </a:p>
        </p:txBody>
      </p:sp>
      <p:sp>
        <p:nvSpPr>
          <p:cNvPr id="6" name="Footer Placeholder 5">
            <a:extLst>
              <a:ext uri="{FF2B5EF4-FFF2-40B4-BE49-F238E27FC236}">
                <a16:creationId xmlns:a16="http://schemas.microsoft.com/office/drawing/2014/main" id="{92082755-025A-4BDB-A3A3-5F940444B8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26AB6A-0333-4F0D-9147-A1E960EB4144}"/>
              </a:ext>
            </a:extLst>
          </p:cNvPr>
          <p:cNvSpPr>
            <a:spLocks noGrp="1"/>
          </p:cNvSpPr>
          <p:nvPr>
            <p:ph type="sldNum" sz="quarter" idx="12"/>
          </p:nvPr>
        </p:nvSpPr>
        <p:spPr/>
        <p:txBody>
          <a:bodyPr/>
          <a:lstStyle/>
          <a:p>
            <a:fld id="{86D5B20D-C0A0-4395-AF13-8A0C0B89927F}" type="slidenum">
              <a:rPr lang="en-IN" smtClean="0"/>
              <a:t>‹#›</a:t>
            </a:fld>
            <a:endParaRPr lang="en-IN"/>
          </a:p>
        </p:txBody>
      </p:sp>
    </p:spTree>
    <p:extLst>
      <p:ext uri="{BB962C8B-B14F-4D97-AF65-F5344CB8AC3E}">
        <p14:creationId xmlns:p14="http://schemas.microsoft.com/office/powerpoint/2010/main" val="370409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289BA-E077-4EA2-80EC-16439E17C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323769-7FB6-43D7-A1E0-F1799964D8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6DB574-610C-483A-8972-A3D934D20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789D6-20E7-4B2E-8292-F09EB969FA34}" type="datetimeFigureOut">
              <a:rPr lang="en-IN" smtClean="0"/>
              <a:t>12-07-2022</a:t>
            </a:fld>
            <a:endParaRPr lang="en-IN"/>
          </a:p>
        </p:txBody>
      </p:sp>
      <p:sp>
        <p:nvSpPr>
          <p:cNvPr id="5" name="Footer Placeholder 4">
            <a:extLst>
              <a:ext uri="{FF2B5EF4-FFF2-40B4-BE49-F238E27FC236}">
                <a16:creationId xmlns:a16="http://schemas.microsoft.com/office/drawing/2014/main" id="{8516AFF0-5577-42CE-BC65-232E43BB7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C38E64-0913-4675-A8D7-3E0AC9AE06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5B20D-C0A0-4395-AF13-8A0C0B89927F}" type="slidenum">
              <a:rPr lang="en-IN" smtClean="0"/>
              <a:t>‹#›</a:t>
            </a:fld>
            <a:endParaRPr lang="en-IN"/>
          </a:p>
        </p:txBody>
      </p:sp>
    </p:spTree>
    <p:extLst>
      <p:ext uri="{BB962C8B-B14F-4D97-AF65-F5344CB8AC3E}">
        <p14:creationId xmlns:p14="http://schemas.microsoft.com/office/powerpoint/2010/main" val="305993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46CFE0A-6A07-43C6-B6BF-243C450B3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6A8E4EF8-DBEA-4DCA-86E0-EFFD640A5A54}"/>
              </a:ext>
            </a:extLst>
          </p:cNvPr>
          <p:cNvSpPr/>
          <p:nvPr/>
        </p:nvSpPr>
        <p:spPr>
          <a:xfrm>
            <a:off x="0" y="0"/>
            <a:ext cx="12192000" cy="360459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600" b="1" dirty="0" err="1">
                <a:solidFill>
                  <a:schemeClr val="bg1"/>
                </a:solidFill>
                <a:latin typeface="Times New Roman" panose="02020603050405020304" pitchFamily="18" charset="0"/>
                <a:cs typeface="Times New Roman" panose="02020603050405020304" pitchFamily="18" charset="0"/>
              </a:rPr>
              <a:t>Big</a:t>
            </a:r>
            <a:r>
              <a:rPr lang="en-IN" sz="8000" b="1" dirty="0" err="1">
                <a:solidFill>
                  <a:schemeClr val="bg1"/>
                </a:solidFill>
                <a:latin typeface="Times New Roman" panose="02020603050405020304" pitchFamily="18" charset="0"/>
                <a:cs typeface="Times New Roman" panose="02020603050405020304" pitchFamily="18" charset="0"/>
              </a:rPr>
              <a:t>mart</a:t>
            </a:r>
            <a:r>
              <a:rPr lang="en-IN" sz="8000" b="1" dirty="0">
                <a:solidFill>
                  <a:schemeClr val="bg1"/>
                </a:solidFill>
                <a:latin typeface="Times New Roman" panose="02020603050405020304" pitchFamily="18" charset="0"/>
                <a:cs typeface="Times New Roman" panose="02020603050405020304" pitchFamily="18" charset="0"/>
              </a:rPr>
              <a:t> Sales Prediction</a:t>
            </a:r>
          </a:p>
        </p:txBody>
      </p:sp>
      <p:sp>
        <p:nvSpPr>
          <p:cNvPr id="11" name="TextBox 10">
            <a:extLst>
              <a:ext uri="{FF2B5EF4-FFF2-40B4-BE49-F238E27FC236}">
                <a16:creationId xmlns:a16="http://schemas.microsoft.com/office/drawing/2014/main" id="{C21545B7-4CE0-4DD5-B720-8C6AFC805319}"/>
              </a:ext>
            </a:extLst>
          </p:cNvPr>
          <p:cNvSpPr txBox="1"/>
          <p:nvPr/>
        </p:nvSpPr>
        <p:spPr>
          <a:xfrm>
            <a:off x="10084905" y="6150114"/>
            <a:ext cx="1775038" cy="707886"/>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Presenting By </a:t>
            </a:r>
          </a:p>
          <a:p>
            <a:r>
              <a:rPr lang="en-IN" sz="2000" b="1" dirty="0">
                <a:latin typeface="Times New Roman" panose="02020603050405020304" pitchFamily="18" charset="0"/>
                <a:cs typeface="Times New Roman" panose="02020603050405020304" pitchFamily="18" charset="0"/>
              </a:rPr>
              <a:t>Jeevan Raj</a:t>
            </a:r>
          </a:p>
        </p:txBody>
      </p:sp>
    </p:spTree>
    <p:extLst>
      <p:ext uri="{BB962C8B-B14F-4D97-AF65-F5344CB8AC3E}">
        <p14:creationId xmlns:p14="http://schemas.microsoft.com/office/powerpoint/2010/main" val="26079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A66C26-56EA-4120-9F73-15BEABE262CC}"/>
              </a:ext>
            </a:extLst>
          </p:cNvPr>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id="{E609A381-8BDF-4DBE-9054-C3A2AA3DAD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28700"/>
            <a:ext cx="1783058" cy="295015"/>
          </a:xfrm>
          <a:prstGeom prst="rect">
            <a:avLst/>
          </a:prstGeom>
        </p:spPr>
      </p:pic>
      <p:pic>
        <p:nvPicPr>
          <p:cNvPr id="4" name="Picture 3">
            <a:extLst>
              <a:ext uri="{FF2B5EF4-FFF2-40B4-BE49-F238E27FC236}">
                <a16:creationId xmlns:a16="http://schemas.microsoft.com/office/drawing/2014/main" id="{6F4762B9-D6BE-4141-B798-5178F0309B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28700"/>
            <a:ext cx="1783058" cy="295015"/>
          </a:xfrm>
          <a:prstGeom prst="rect">
            <a:avLst/>
          </a:prstGeom>
        </p:spPr>
      </p:pic>
      <p:pic>
        <p:nvPicPr>
          <p:cNvPr id="5" name="Picture 4">
            <a:extLst>
              <a:ext uri="{FF2B5EF4-FFF2-40B4-BE49-F238E27FC236}">
                <a16:creationId xmlns:a16="http://schemas.microsoft.com/office/drawing/2014/main" id="{F4168A10-468F-424F-AA13-8109F7FEF9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937048" y="6401956"/>
            <a:ext cx="1783058" cy="295015"/>
          </a:xfrm>
          <a:prstGeom prst="rect">
            <a:avLst/>
          </a:prstGeom>
        </p:spPr>
      </p:pic>
      <p:sp>
        <p:nvSpPr>
          <p:cNvPr id="6" name="AutoShape 7">
            <a:extLst>
              <a:ext uri="{FF2B5EF4-FFF2-40B4-BE49-F238E27FC236}">
                <a16:creationId xmlns:a16="http://schemas.microsoft.com/office/drawing/2014/main" id="{EE6AFF82-2EEE-4E5F-9F6C-FEAEFCEE29B7}"/>
              </a:ext>
            </a:extLst>
          </p:cNvPr>
          <p:cNvSpPr/>
          <p:nvPr/>
        </p:nvSpPr>
        <p:spPr>
          <a:xfrm>
            <a:off x="567930" y="6021391"/>
            <a:ext cx="10767061" cy="219537"/>
          </a:xfrm>
          <a:prstGeom prst="rect">
            <a:avLst/>
          </a:prstGeom>
          <a:solidFill>
            <a:srgbClr val="FFFFFF"/>
          </a:solidFill>
        </p:spPr>
      </p:sp>
      <p:sp>
        <p:nvSpPr>
          <p:cNvPr id="7" name="AutoShape 8">
            <a:extLst>
              <a:ext uri="{FF2B5EF4-FFF2-40B4-BE49-F238E27FC236}">
                <a16:creationId xmlns:a16="http://schemas.microsoft.com/office/drawing/2014/main" id="{864AE874-0C84-443F-B01E-704859C89B10}"/>
              </a:ext>
            </a:extLst>
          </p:cNvPr>
          <p:cNvSpPr/>
          <p:nvPr/>
        </p:nvSpPr>
        <p:spPr>
          <a:xfrm flipV="1">
            <a:off x="567930" y="1613842"/>
            <a:ext cx="10862071" cy="200688"/>
          </a:xfrm>
          <a:prstGeom prst="rect">
            <a:avLst/>
          </a:prstGeom>
          <a:solidFill>
            <a:srgbClr val="FFFFFF"/>
          </a:solidFill>
        </p:spPr>
      </p:sp>
      <p:pic>
        <p:nvPicPr>
          <p:cNvPr id="8" name="Picture 11">
            <a:extLst>
              <a:ext uri="{FF2B5EF4-FFF2-40B4-BE49-F238E27FC236}">
                <a16:creationId xmlns:a16="http://schemas.microsoft.com/office/drawing/2014/main" id="{AAA7E264-5763-42D8-A2BD-19AF14135E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23543" y="5204937"/>
            <a:ext cx="605766" cy="605766"/>
          </a:xfrm>
          <a:prstGeom prst="rect">
            <a:avLst/>
          </a:prstGeom>
        </p:spPr>
      </p:pic>
      <p:sp>
        <p:nvSpPr>
          <p:cNvPr id="9" name="TextBox 12">
            <a:extLst>
              <a:ext uri="{FF2B5EF4-FFF2-40B4-BE49-F238E27FC236}">
                <a16:creationId xmlns:a16="http://schemas.microsoft.com/office/drawing/2014/main" id="{D589F285-966B-4EF1-B1FF-EB24408A97EF}"/>
              </a:ext>
            </a:extLst>
          </p:cNvPr>
          <p:cNvSpPr txBox="1"/>
          <p:nvPr/>
        </p:nvSpPr>
        <p:spPr>
          <a:xfrm>
            <a:off x="567930" y="2108360"/>
            <a:ext cx="7727311" cy="1608325"/>
          </a:xfrm>
          <a:prstGeom prst="rect">
            <a:avLst/>
          </a:prstGeom>
        </p:spPr>
        <p:txBody>
          <a:bodyPr lIns="0" tIns="0" rIns="0" bIns="0" rtlCol="0" anchor="t">
            <a:spAutoFit/>
          </a:bodyPr>
          <a:lstStyle/>
          <a:p>
            <a:pPr>
              <a:lnSpc>
                <a:spcPts val="14898"/>
              </a:lnSpc>
            </a:pPr>
            <a:r>
              <a:rPr lang="en-US" sz="6000" spc="-955" dirty="0">
                <a:latin typeface="Times New Roman" panose="02020603050405020304" pitchFamily="18" charset="0"/>
                <a:cs typeface="Times New Roman" panose="02020603050405020304" pitchFamily="18" charset="0"/>
              </a:rPr>
              <a:t>T HANK  YOU</a:t>
            </a:r>
          </a:p>
        </p:txBody>
      </p:sp>
      <p:sp>
        <p:nvSpPr>
          <p:cNvPr id="10" name="TextBox 13">
            <a:extLst>
              <a:ext uri="{FF2B5EF4-FFF2-40B4-BE49-F238E27FC236}">
                <a16:creationId xmlns:a16="http://schemas.microsoft.com/office/drawing/2014/main" id="{C224FA92-3102-43A8-9157-9BCE1367F0C3}"/>
              </a:ext>
            </a:extLst>
          </p:cNvPr>
          <p:cNvSpPr txBox="1"/>
          <p:nvPr/>
        </p:nvSpPr>
        <p:spPr>
          <a:xfrm>
            <a:off x="873991" y="4612495"/>
            <a:ext cx="6453627" cy="477888"/>
          </a:xfrm>
          <a:prstGeom prst="rect">
            <a:avLst/>
          </a:prstGeom>
        </p:spPr>
        <p:txBody>
          <a:bodyPr lIns="0" tIns="0" rIns="0" bIns="0" rtlCol="0" anchor="t">
            <a:spAutoFit/>
          </a:bodyPr>
          <a:lstStyle/>
          <a:p>
            <a:pPr>
              <a:lnSpc>
                <a:spcPts val="4029"/>
              </a:lnSpc>
            </a:pPr>
            <a:r>
              <a:rPr lang="en-US" sz="3099" dirty="0">
                <a:latin typeface="Times New Roman" panose="02020603050405020304" pitchFamily="18" charset="0"/>
                <a:cs typeface="Times New Roman" panose="02020603050405020304" pitchFamily="18" charset="0"/>
              </a:rPr>
              <a:t>I look forward to working with you</a:t>
            </a:r>
          </a:p>
        </p:txBody>
      </p:sp>
      <p:sp>
        <p:nvSpPr>
          <p:cNvPr id="11" name="TextBox 14">
            <a:extLst>
              <a:ext uri="{FF2B5EF4-FFF2-40B4-BE49-F238E27FC236}">
                <a16:creationId xmlns:a16="http://schemas.microsoft.com/office/drawing/2014/main" id="{C1B547FE-E152-4EF9-82C7-715C20D80DAA}"/>
              </a:ext>
            </a:extLst>
          </p:cNvPr>
          <p:cNvSpPr txBox="1"/>
          <p:nvPr/>
        </p:nvSpPr>
        <p:spPr>
          <a:xfrm>
            <a:off x="7849311" y="2246494"/>
            <a:ext cx="3870795" cy="657226"/>
          </a:xfrm>
          <a:prstGeom prst="rect">
            <a:avLst/>
          </a:prstGeom>
        </p:spPr>
        <p:txBody>
          <a:bodyPr lIns="0" tIns="0" rIns="0" bIns="0" rtlCol="0" anchor="t">
            <a:spAutoFit/>
          </a:bodyPr>
          <a:lstStyle/>
          <a:p>
            <a:pPr>
              <a:lnSpc>
                <a:spcPts val="5609"/>
              </a:lnSpc>
            </a:pPr>
            <a:r>
              <a:rPr lang="en-US" sz="3299" dirty="0">
                <a:latin typeface="Times New Roman" panose="02020603050405020304" pitchFamily="18" charset="0"/>
                <a:cs typeface="Times New Roman" panose="02020603050405020304" pitchFamily="18" charset="0"/>
              </a:rPr>
              <a:t>PERSONAL INFO</a:t>
            </a:r>
          </a:p>
        </p:txBody>
      </p:sp>
      <p:sp>
        <p:nvSpPr>
          <p:cNvPr id="12" name="TextBox 15">
            <a:extLst>
              <a:ext uri="{FF2B5EF4-FFF2-40B4-BE49-F238E27FC236}">
                <a16:creationId xmlns:a16="http://schemas.microsoft.com/office/drawing/2014/main" id="{85C7D47D-A9F4-4B3F-A908-F6327217B392}"/>
              </a:ext>
            </a:extLst>
          </p:cNvPr>
          <p:cNvSpPr txBox="1"/>
          <p:nvPr/>
        </p:nvSpPr>
        <p:spPr>
          <a:xfrm>
            <a:off x="8376809" y="4531272"/>
            <a:ext cx="2815795" cy="619125"/>
          </a:xfrm>
          <a:prstGeom prst="rect">
            <a:avLst/>
          </a:prstGeom>
        </p:spPr>
        <p:txBody>
          <a:bodyPr lIns="0" tIns="0" rIns="0" bIns="0" rtlCol="0" anchor="t">
            <a:spAutoFit/>
          </a:bodyPr>
          <a:lstStyle/>
          <a:p>
            <a:pPr>
              <a:lnSpc>
                <a:spcPts val="5624"/>
              </a:lnSpc>
            </a:pPr>
            <a:r>
              <a:rPr lang="en-US" sz="2499" spc="49" dirty="0">
                <a:latin typeface="Times New Roman" panose="02020603050405020304" pitchFamily="18" charset="0"/>
                <a:cs typeface="Times New Roman" panose="02020603050405020304" pitchFamily="18" charset="0"/>
              </a:rPr>
              <a:t>+91 9141919300</a:t>
            </a:r>
          </a:p>
        </p:txBody>
      </p:sp>
      <p:sp>
        <p:nvSpPr>
          <p:cNvPr id="13" name="TextBox 16">
            <a:extLst>
              <a:ext uri="{FF2B5EF4-FFF2-40B4-BE49-F238E27FC236}">
                <a16:creationId xmlns:a16="http://schemas.microsoft.com/office/drawing/2014/main" id="{046FC575-E082-427D-B3D4-1B4C9218226A}"/>
              </a:ext>
            </a:extLst>
          </p:cNvPr>
          <p:cNvSpPr txBox="1"/>
          <p:nvPr/>
        </p:nvSpPr>
        <p:spPr>
          <a:xfrm>
            <a:off x="7495804" y="4985870"/>
            <a:ext cx="4939683" cy="668656"/>
          </a:xfrm>
          <a:prstGeom prst="rect">
            <a:avLst/>
          </a:prstGeom>
        </p:spPr>
        <p:txBody>
          <a:bodyPr lIns="0" tIns="0" rIns="0" bIns="0" rtlCol="0" anchor="t">
            <a:spAutoFit/>
          </a:bodyPr>
          <a:lstStyle/>
          <a:p>
            <a:pPr>
              <a:lnSpc>
                <a:spcPts val="6074"/>
              </a:lnSpc>
            </a:pPr>
            <a:r>
              <a:rPr lang="en-US" sz="2699" spc="53" dirty="0">
                <a:latin typeface="Times New Roman" panose="02020603050405020304" pitchFamily="18" charset="0"/>
                <a:cs typeface="Times New Roman" panose="02020603050405020304" pitchFamily="18" charset="0"/>
              </a:rPr>
              <a:t>jeevanrajraj1998@gmail.com</a:t>
            </a:r>
          </a:p>
        </p:txBody>
      </p:sp>
      <p:sp>
        <p:nvSpPr>
          <p:cNvPr id="14" name="TextBox 17">
            <a:extLst>
              <a:ext uri="{FF2B5EF4-FFF2-40B4-BE49-F238E27FC236}">
                <a16:creationId xmlns:a16="http://schemas.microsoft.com/office/drawing/2014/main" id="{4470ECAA-69B7-46C4-8409-C39265426692}"/>
              </a:ext>
            </a:extLst>
          </p:cNvPr>
          <p:cNvSpPr txBox="1"/>
          <p:nvPr/>
        </p:nvSpPr>
        <p:spPr>
          <a:xfrm>
            <a:off x="6557818" y="3660278"/>
            <a:ext cx="5800677" cy="895985"/>
          </a:xfrm>
          <a:prstGeom prst="rect">
            <a:avLst/>
          </a:prstGeom>
        </p:spPr>
        <p:txBody>
          <a:bodyPr wrap="square" lIns="0" tIns="0" rIns="0" bIns="0" rtlCol="0" anchor="t">
            <a:spAutoFit/>
          </a:bodyPr>
          <a:lstStyle/>
          <a:p>
            <a:pPr algn="ctr">
              <a:lnSpc>
                <a:spcPts val="3640"/>
              </a:lnSpc>
            </a:pPr>
            <a:r>
              <a:rPr lang="en-US" sz="2600" dirty="0">
                <a:latin typeface="Times New Roman" panose="02020603050405020304" pitchFamily="18" charset="0"/>
                <a:cs typeface="Times New Roman" panose="02020603050405020304" pitchFamily="18" charset="0"/>
              </a:rPr>
              <a:t>#72, 4th main, 11th cross Bapujinagar, Bangalore 560026</a:t>
            </a:r>
          </a:p>
        </p:txBody>
      </p:sp>
      <p:sp>
        <p:nvSpPr>
          <p:cNvPr id="15" name="TextBox 18">
            <a:extLst>
              <a:ext uri="{FF2B5EF4-FFF2-40B4-BE49-F238E27FC236}">
                <a16:creationId xmlns:a16="http://schemas.microsoft.com/office/drawing/2014/main" id="{82C73EA8-D853-4EAB-8870-BEA673CD3B1A}"/>
              </a:ext>
            </a:extLst>
          </p:cNvPr>
          <p:cNvSpPr txBox="1"/>
          <p:nvPr/>
        </p:nvSpPr>
        <p:spPr>
          <a:xfrm>
            <a:off x="7666735" y="2801338"/>
            <a:ext cx="4235945" cy="596900"/>
          </a:xfrm>
          <a:prstGeom prst="rect">
            <a:avLst/>
          </a:prstGeom>
        </p:spPr>
        <p:txBody>
          <a:bodyPr lIns="0" tIns="0" rIns="0" bIns="0" rtlCol="0" anchor="t">
            <a:spAutoFit/>
          </a:bodyPr>
          <a:lstStyle/>
          <a:p>
            <a:pPr algn="ctr">
              <a:lnSpc>
                <a:spcPts val="4899"/>
              </a:lnSpc>
            </a:pPr>
            <a:r>
              <a:rPr lang="en-US" sz="3499" dirty="0">
                <a:latin typeface="Times New Roman" panose="02020603050405020304" pitchFamily="18" charset="0"/>
                <a:cs typeface="Times New Roman" panose="02020603050405020304" pitchFamily="18" charset="0"/>
              </a:rPr>
              <a:t>Name : Jeevan Raj</a:t>
            </a:r>
          </a:p>
        </p:txBody>
      </p:sp>
      <p:pic>
        <p:nvPicPr>
          <p:cNvPr id="16" name="Picture 9">
            <a:extLst>
              <a:ext uri="{FF2B5EF4-FFF2-40B4-BE49-F238E27FC236}">
                <a16:creationId xmlns:a16="http://schemas.microsoft.com/office/drawing/2014/main" id="{363AF557-077E-4648-82DB-746E2BA79E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803592" y="4782027"/>
            <a:ext cx="407685" cy="407685"/>
          </a:xfrm>
          <a:prstGeom prst="rect">
            <a:avLst/>
          </a:prstGeom>
        </p:spPr>
      </p:pic>
      <p:pic>
        <p:nvPicPr>
          <p:cNvPr id="17" name="Picture 10">
            <a:extLst>
              <a:ext uri="{FF2B5EF4-FFF2-40B4-BE49-F238E27FC236}">
                <a16:creationId xmlns:a16="http://schemas.microsoft.com/office/drawing/2014/main" id="{92F64118-3ED5-4D31-A104-3500B40AC4E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167128" y="3579162"/>
            <a:ext cx="556415" cy="526508"/>
          </a:xfrm>
          <a:prstGeom prst="rect">
            <a:avLst/>
          </a:prstGeom>
        </p:spPr>
      </p:pic>
    </p:spTree>
    <p:extLst>
      <p:ext uri="{BB962C8B-B14F-4D97-AF65-F5344CB8AC3E}">
        <p14:creationId xmlns:p14="http://schemas.microsoft.com/office/powerpoint/2010/main" val="90833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BD2EB43-5C4E-437F-A277-FA1E032CF606}"/>
              </a:ext>
            </a:extLst>
          </p:cNvPr>
          <p:cNvSpPr txBox="1"/>
          <p:nvPr/>
        </p:nvSpPr>
        <p:spPr>
          <a:xfrm>
            <a:off x="583096" y="1179443"/>
            <a:ext cx="4044120" cy="707886"/>
          </a:xfrm>
          <a:prstGeom prst="rect">
            <a:avLst/>
          </a:prstGeom>
          <a:noFill/>
        </p:spPr>
        <p:txBody>
          <a:bodyPr wrap="none" rtlCol="0">
            <a:spAutoFit/>
          </a:bodyPr>
          <a:lstStyle/>
          <a:p>
            <a:r>
              <a:rPr lang="en-IN" sz="4000" b="1" dirty="0">
                <a:latin typeface="Times New Roman" panose="02020603050405020304" pitchFamily="18" charset="0"/>
                <a:cs typeface="Times New Roman" panose="02020603050405020304" pitchFamily="18" charset="0"/>
              </a:rPr>
              <a:t>Table of Contents</a:t>
            </a:r>
          </a:p>
        </p:txBody>
      </p:sp>
      <p:sp>
        <p:nvSpPr>
          <p:cNvPr id="10" name="AutoShape 4">
            <a:extLst>
              <a:ext uri="{FF2B5EF4-FFF2-40B4-BE49-F238E27FC236}">
                <a16:creationId xmlns:a16="http://schemas.microsoft.com/office/drawing/2014/main" id="{B10F552A-2702-4144-A609-06E9C588BCF9}"/>
              </a:ext>
            </a:extLst>
          </p:cNvPr>
          <p:cNvSpPr/>
          <p:nvPr/>
        </p:nvSpPr>
        <p:spPr>
          <a:xfrm>
            <a:off x="0" y="2120348"/>
            <a:ext cx="9512489" cy="355820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690881" lvl="1" indent="-345440">
              <a:lnSpc>
                <a:spcPts val="5280"/>
              </a:lnSpc>
              <a:buFont typeface="Arial"/>
              <a:buChar char="•"/>
            </a:pPr>
            <a:r>
              <a:rPr lang="en-US" sz="3200" spc="64" dirty="0">
                <a:solidFill>
                  <a:schemeClr val="tx1"/>
                </a:solidFill>
                <a:latin typeface="Times New Roman" panose="02020603050405020304" pitchFamily="18" charset="0"/>
                <a:cs typeface="Times New Roman" panose="02020603050405020304" pitchFamily="18" charset="0"/>
              </a:rPr>
              <a:t>Problem Overview</a:t>
            </a:r>
          </a:p>
          <a:p>
            <a:pPr marL="690881" lvl="1" indent="-345440">
              <a:lnSpc>
                <a:spcPts val="5280"/>
              </a:lnSpc>
              <a:buFont typeface="Arial"/>
              <a:buChar char="•"/>
            </a:pPr>
            <a:r>
              <a:rPr lang="en-US" sz="3200" spc="64" dirty="0">
                <a:solidFill>
                  <a:schemeClr val="tx1"/>
                </a:solidFill>
                <a:latin typeface="Times New Roman" panose="02020603050405020304" pitchFamily="18" charset="0"/>
                <a:cs typeface="Times New Roman" panose="02020603050405020304" pitchFamily="18" charset="0"/>
              </a:rPr>
              <a:t>Data Description</a:t>
            </a:r>
          </a:p>
          <a:p>
            <a:pPr marL="690881" lvl="1" indent="-345440">
              <a:lnSpc>
                <a:spcPts val="5280"/>
              </a:lnSpc>
              <a:buFont typeface="Arial"/>
              <a:buChar char="•"/>
            </a:pPr>
            <a:r>
              <a:rPr lang="en-US" sz="3200" spc="64" dirty="0">
                <a:solidFill>
                  <a:schemeClr val="tx1"/>
                </a:solidFill>
                <a:latin typeface="Times New Roman" panose="02020603050405020304" pitchFamily="18" charset="0"/>
                <a:cs typeface="Times New Roman" panose="02020603050405020304" pitchFamily="18" charset="0"/>
              </a:rPr>
              <a:t>Overall Solution Approach</a:t>
            </a:r>
          </a:p>
          <a:p>
            <a:pPr marL="690881" lvl="1" indent="-345440">
              <a:lnSpc>
                <a:spcPts val="5280"/>
              </a:lnSpc>
              <a:buFont typeface="Arial"/>
              <a:buChar char="•"/>
            </a:pPr>
            <a:r>
              <a:rPr lang="en-US" sz="3200" spc="64" dirty="0">
                <a:solidFill>
                  <a:schemeClr val="tx1"/>
                </a:solidFill>
                <a:latin typeface="Times New Roman" panose="02020603050405020304" pitchFamily="18" charset="0"/>
                <a:cs typeface="Times New Roman" panose="02020603050405020304" pitchFamily="18" charset="0"/>
              </a:rPr>
              <a:t>Key Findings</a:t>
            </a:r>
          </a:p>
          <a:p>
            <a:pPr marL="690881" lvl="1" indent="-345440">
              <a:lnSpc>
                <a:spcPts val="5280"/>
              </a:lnSpc>
              <a:buFont typeface="Arial"/>
              <a:buChar char="•"/>
            </a:pPr>
            <a:r>
              <a:rPr lang="en-US" sz="3200" spc="64" dirty="0">
                <a:solidFill>
                  <a:schemeClr val="tx1"/>
                </a:solidFill>
                <a:latin typeface="Times New Roman" panose="02020603050405020304" pitchFamily="18" charset="0"/>
                <a:cs typeface="Times New Roman" panose="02020603050405020304" pitchFamily="18" charset="0"/>
              </a:rPr>
              <a:t>Model </a:t>
            </a:r>
            <a:r>
              <a:rPr lang="en-US" sz="3200" spc="64" dirty="0" err="1">
                <a:solidFill>
                  <a:schemeClr val="tx1"/>
                </a:solidFill>
                <a:latin typeface="Times New Roman" panose="02020603050405020304" pitchFamily="18" charset="0"/>
                <a:cs typeface="Times New Roman" panose="02020603050405020304" pitchFamily="18" charset="0"/>
              </a:rPr>
              <a:t>Comparision</a:t>
            </a:r>
            <a:endParaRPr lang="en-US" sz="3200" spc="64" dirty="0">
              <a:solidFill>
                <a:schemeClr val="tx1"/>
              </a:solidFill>
              <a:latin typeface="Times New Roman" panose="02020603050405020304" pitchFamily="18" charset="0"/>
              <a:cs typeface="Times New Roman" panose="02020603050405020304" pitchFamily="18" charset="0"/>
            </a:endParaRPr>
          </a:p>
        </p:txBody>
      </p:sp>
      <p:grpSp>
        <p:nvGrpSpPr>
          <p:cNvPr id="11" name="Group 5">
            <a:extLst>
              <a:ext uri="{FF2B5EF4-FFF2-40B4-BE49-F238E27FC236}">
                <a16:creationId xmlns:a16="http://schemas.microsoft.com/office/drawing/2014/main" id="{5225539D-B13C-40D2-812F-7EE878B40673}"/>
              </a:ext>
            </a:extLst>
          </p:cNvPr>
          <p:cNvGrpSpPr>
            <a:grpSpLocks noChangeAspect="1"/>
          </p:cNvGrpSpPr>
          <p:nvPr/>
        </p:nvGrpSpPr>
        <p:grpSpPr>
          <a:xfrm>
            <a:off x="6537960" y="0"/>
            <a:ext cx="5654040" cy="6858000"/>
            <a:chOff x="-480326" y="-1203642"/>
            <a:chExt cx="8606155" cy="10286873"/>
          </a:xfrm>
        </p:grpSpPr>
        <p:sp>
          <p:nvSpPr>
            <p:cNvPr id="12" name="Freeform 6">
              <a:extLst>
                <a:ext uri="{FF2B5EF4-FFF2-40B4-BE49-F238E27FC236}">
                  <a16:creationId xmlns:a16="http://schemas.microsoft.com/office/drawing/2014/main" id="{571DF080-BABD-4070-80C7-11D3469D4848}"/>
                </a:ext>
              </a:extLst>
            </p:cNvPr>
            <p:cNvSpPr/>
            <p:nvPr/>
          </p:nvSpPr>
          <p:spPr>
            <a:xfrm>
              <a:off x="-480326" y="-1203642"/>
              <a:ext cx="8606155" cy="10286873"/>
            </a:xfrm>
            <a:custGeom>
              <a:avLst/>
              <a:gdLst/>
              <a:ahLst/>
              <a:cxnLst/>
              <a:rect l="l" t="t" r="r" b="b"/>
              <a:pathLst>
                <a:path w="8606155" h="10286874">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a:blip r:embed="rId2"/>
              <a:stretch>
                <a:fillRect l="-28801" r="-50549"/>
              </a:stretch>
            </a:blipFill>
          </p:spPr>
          <p:txBody>
            <a:bodyPr/>
            <a:lstStyle/>
            <a:p>
              <a:endParaRPr lang="en-IN" dirty="0"/>
            </a:p>
          </p:txBody>
        </p:sp>
      </p:grpSp>
    </p:spTree>
    <p:extLst>
      <p:ext uri="{BB962C8B-B14F-4D97-AF65-F5344CB8AC3E}">
        <p14:creationId xmlns:p14="http://schemas.microsoft.com/office/powerpoint/2010/main" val="302456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4A6E63-1F18-4129-9596-3A78EC7DC38E}"/>
              </a:ext>
            </a:extLst>
          </p:cNvPr>
          <p:cNvSpPr txBox="1"/>
          <p:nvPr/>
        </p:nvSpPr>
        <p:spPr>
          <a:xfrm>
            <a:off x="291548" y="212034"/>
            <a:ext cx="9077739"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Problem Overview</a:t>
            </a:r>
          </a:p>
        </p:txBody>
      </p:sp>
      <p:sp>
        <p:nvSpPr>
          <p:cNvPr id="6" name="Rectangle 5">
            <a:extLst>
              <a:ext uri="{FF2B5EF4-FFF2-40B4-BE49-F238E27FC236}">
                <a16:creationId xmlns:a16="http://schemas.microsoft.com/office/drawing/2014/main" id="{A3DA4071-80E6-4389-BEE3-3957791355CC}"/>
              </a:ext>
            </a:extLst>
          </p:cNvPr>
          <p:cNvSpPr/>
          <p:nvPr/>
        </p:nvSpPr>
        <p:spPr>
          <a:xfrm>
            <a:off x="0" y="1166191"/>
            <a:ext cx="12192000" cy="569180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Content Placeholder 7">
            <a:extLst>
              <a:ext uri="{FF2B5EF4-FFF2-40B4-BE49-F238E27FC236}">
                <a16:creationId xmlns:a16="http://schemas.microsoft.com/office/drawing/2014/main" id="{E09B1838-75D4-4D0B-A8DA-06353AEDAD34}"/>
              </a:ext>
            </a:extLst>
          </p:cNvPr>
          <p:cNvSpPr>
            <a:spLocks noGrp="1"/>
          </p:cNvSpPr>
          <p:nvPr>
            <p:ph idx="1"/>
          </p:nvPr>
        </p:nvSpPr>
        <p:spPr>
          <a:xfrm>
            <a:off x="291548" y="1492595"/>
            <a:ext cx="11754678" cy="5039000"/>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I am the data scientist at </a:t>
            </a:r>
            <a:r>
              <a:rPr lang="en-US" dirty="0" err="1">
                <a:latin typeface="Times New Roman" panose="02020603050405020304" pitchFamily="18" charset="0"/>
                <a:cs typeface="Times New Roman" panose="02020603050405020304" pitchFamily="18" charset="0"/>
              </a:rPr>
              <a:t>BigMart</a:t>
            </a:r>
            <a:r>
              <a:rPr lang="en-US" dirty="0">
                <a:latin typeface="Times New Roman" panose="02020603050405020304" pitchFamily="18" charset="0"/>
                <a:cs typeface="Times New Roman" panose="02020603050405020304" pitchFamily="18" charset="0"/>
              </a:rPr>
              <a:t> we have collected 2013 sales data for 1559 products across 10 stores in different cities.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Also, certain attributes of each product and store have been defined. The aim is to build a predictive model and predict the sales of each product at a particular outlet.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Using this model, </a:t>
            </a:r>
            <a:r>
              <a:rPr lang="en-US" dirty="0" err="1">
                <a:latin typeface="Times New Roman" panose="02020603050405020304" pitchFamily="18" charset="0"/>
                <a:cs typeface="Times New Roman" panose="02020603050405020304" pitchFamily="18" charset="0"/>
              </a:rPr>
              <a:t>BigMart</a:t>
            </a:r>
            <a:r>
              <a:rPr lang="en-US" dirty="0">
                <a:latin typeface="Times New Roman" panose="02020603050405020304" pitchFamily="18" charset="0"/>
                <a:cs typeface="Times New Roman" panose="02020603050405020304" pitchFamily="18" charset="0"/>
              </a:rPr>
              <a:t> will try to understand the properties of products and outlets which play a key role in increasing sales.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Please note that the data may have missing values as some stores might not report all the data due to technical glitches. Hence, it will be required to treat them accordingly.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57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7D5B-C4DC-4BA4-B395-FC72AB661960}"/>
              </a:ext>
            </a:extLst>
          </p:cNvPr>
          <p:cNvSpPr>
            <a:spLocks noGrp="1"/>
          </p:cNvSpPr>
          <p:nvPr>
            <p:ph type="title"/>
          </p:nvPr>
        </p:nvSpPr>
        <p:spPr>
          <a:xfrm>
            <a:off x="838200" y="113334"/>
            <a:ext cx="10515600" cy="1344405"/>
          </a:xfrm>
        </p:spPr>
        <p:txBody>
          <a:bodyPr/>
          <a:lstStyle/>
          <a:p>
            <a:pPr algn="ctr"/>
            <a:r>
              <a:rPr lang="en-IN" dirty="0">
                <a:latin typeface="Times New Roman" panose="02020603050405020304" pitchFamily="18" charset="0"/>
                <a:cs typeface="Times New Roman" panose="02020603050405020304" pitchFamily="18" charset="0"/>
              </a:rPr>
              <a:t>Data Description</a:t>
            </a:r>
          </a:p>
        </p:txBody>
      </p:sp>
      <p:sp>
        <p:nvSpPr>
          <p:cNvPr id="5" name="Title 1">
            <a:extLst>
              <a:ext uri="{FF2B5EF4-FFF2-40B4-BE49-F238E27FC236}">
                <a16:creationId xmlns:a16="http://schemas.microsoft.com/office/drawing/2014/main" id="{F6175D33-731C-412A-8EAC-E09E07644FC2}"/>
              </a:ext>
            </a:extLst>
          </p:cNvPr>
          <p:cNvSpPr txBox="1">
            <a:spLocks/>
          </p:cNvSpPr>
          <p:nvPr/>
        </p:nvSpPr>
        <p:spPr>
          <a:xfrm>
            <a:off x="838200" y="1087368"/>
            <a:ext cx="10515600" cy="134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EC1FF9-4C46-46A8-AD20-02DD77E5C83C}"/>
              </a:ext>
            </a:extLst>
          </p:cNvPr>
          <p:cNvSpPr/>
          <p:nvPr/>
        </p:nvSpPr>
        <p:spPr>
          <a:xfrm>
            <a:off x="0" y="1229484"/>
            <a:ext cx="12192000" cy="561229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1">
            <a:extLst>
              <a:ext uri="{FF2B5EF4-FFF2-40B4-BE49-F238E27FC236}">
                <a16:creationId xmlns:a16="http://schemas.microsoft.com/office/drawing/2014/main" id="{DE2CBD41-DC03-4B8D-8C68-F409F8F1455B}"/>
              </a:ext>
            </a:extLst>
          </p:cNvPr>
          <p:cNvSpPr txBox="1">
            <a:spLocks/>
          </p:cNvSpPr>
          <p:nvPr/>
        </p:nvSpPr>
        <p:spPr>
          <a:xfrm>
            <a:off x="0" y="1229484"/>
            <a:ext cx="12192000" cy="1344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latin typeface="Times New Roman" panose="02020603050405020304" pitchFamily="18" charset="0"/>
                <a:cs typeface="Times New Roman" panose="02020603050405020304" pitchFamily="18" charset="0"/>
              </a:rPr>
              <a:t>       Here we have 12 features. In which we have 5            	 	   continuous values and 7 categorical variable </a:t>
            </a:r>
          </a:p>
        </p:txBody>
      </p:sp>
      <p:pic>
        <p:nvPicPr>
          <p:cNvPr id="9" name="Picture 2">
            <a:extLst>
              <a:ext uri="{FF2B5EF4-FFF2-40B4-BE49-F238E27FC236}">
                <a16:creationId xmlns:a16="http://schemas.microsoft.com/office/drawing/2014/main" id="{22AE1EF8-DAF9-4E5E-8250-EF4A01C0BC1C}"/>
              </a:ext>
            </a:extLst>
          </p:cNvPr>
          <p:cNvPicPr>
            <a:picLocks noChangeAspect="1"/>
          </p:cNvPicPr>
          <p:nvPr/>
        </p:nvPicPr>
        <p:blipFill>
          <a:blip r:embed="rId2"/>
          <a:srcRect/>
          <a:stretch>
            <a:fillRect/>
          </a:stretch>
        </p:blipFill>
        <p:spPr>
          <a:xfrm>
            <a:off x="3960965" y="2872297"/>
            <a:ext cx="3834295" cy="3834295"/>
          </a:xfrm>
          <a:prstGeom prst="rect">
            <a:avLst/>
          </a:prstGeom>
        </p:spPr>
      </p:pic>
      <p:sp>
        <p:nvSpPr>
          <p:cNvPr id="14" name="TextBox 13">
            <a:extLst>
              <a:ext uri="{FF2B5EF4-FFF2-40B4-BE49-F238E27FC236}">
                <a16:creationId xmlns:a16="http://schemas.microsoft.com/office/drawing/2014/main" id="{489A428A-BBEE-43EB-B9DE-7223F62D0C30}"/>
              </a:ext>
            </a:extLst>
          </p:cNvPr>
          <p:cNvSpPr txBox="1"/>
          <p:nvPr/>
        </p:nvSpPr>
        <p:spPr>
          <a:xfrm>
            <a:off x="5878112" y="3843424"/>
            <a:ext cx="162070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Categorical</a:t>
            </a:r>
          </a:p>
        </p:txBody>
      </p:sp>
      <p:sp>
        <p:nvSpPr>
          <p:cNvPr id="16" name="TextBox 15">
            <a:extLst>
              <a:ext uri="{FF2B5EF4-FFF2-40B4-BE49-F238E27FC236}">
                <a16:creationId xmlns:a16="http://schemas.microsoft.com/office/drawing/2014/main" id="{2F48320F-6B2F-46D3-9A57-99F5C1DF16D3}"/>
              </a:ext>
            </a:extLst>
          </p:cNvPr>
          <p:cNvSpPr txBox="1"/>
          <p:nvPr/>
        </p:nvSpPr>
        <p:spPr>
          <a:xfrm>
            <a:off x="6017989" y="5149457"/>
            <a:ext cx="162070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Numerical</a:t>
            </a:r>
          </a:p>
        </p:txBody>
      </p:sp>
      <p:sp>
        <p:nvSpPr>
          <p:cNvPr id="17" name="TextBox 16">
            <a:extLst>
              <a:ext uri="{FF2B5EF4-FFF2-40B4-BE49-F238E27FC236}">
                <a16:creationId xmlns:a16="http://schemas.microsoft.com/office/drawing/2014/main" id="{CFB181EE-B8E4-4151-8B5D-BD42EFD75167}"/>
              </a:ext>
            </a:extLst>
          </p:cNvPr>
          <p:cNvSpPr txBox="1"/>
          <p:nvPr/>
        </p:nvSpPr>
        <p:spPr>
          <a:xfrm>
            <a:off x="4379291" y="3843423"/>
            <a:ext cx="162070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Columns</a:t>
            </a:r>
          </a:p>
        </p:txBody>
      </p:sp>
      <p:sp>
        <p:nvSpPr>
          <p:cNvPr id="18" name="TextBox 17">
            <a:extLst>
              <a:ext uri="{FF2B5EF4-FFF2-40B4-BE49-F238E27FC236}">
                <a16:creationId xmlns:a16="http://schemas.microsoft.com/office/drawing/2014/main" id="{4F9A8712-33D1-4D4F-81E5-83A201CD60BE}"/>
              </a:ext>
            </a:extLst>
          </p:cNvPr>
          <p:cNvSpPr txBox="1"/>
          <p:nvPr/>
        </p:nvSpPr>
        <p:spPr>
          <a:xfrm>
            <a:off x="4219656" y="5166851"/>
            <a:ext cx="1620706"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Target</a:t>
            </a:r>
          </a:p>
        </p:txBody>
      </p:sp>
      <p:pic>
        <p:nvPicPr>
          <p:cNvPr id="19" name="Picture 4">
            <a:extLst>
              <a:ext uri="{FF2B5EF4-FFF2-40B4-BE49-F238E27FC236}">
                <a16:creationId xmlns:a16="http://schemas.microsoft.com/office/drawing/2014/main" id="{714C0E49-BD6F-478F-8B4C-9BA4A8491F82}"/>
              </a:ext>
            </a:extLst>
          </p:cNvPr>
          <p:cNvPicPr>
            <a:picLocks noChangeAspect="1"/>
          </p:cNvPicPr>
          <p:nvPr/>
        </p:nvPicPr>
        <p:blipFill>
          <a:blip r:embed="rId3"/>
          <a:srcRect/>
          <a:stretch>
            <a:fillRect/>
          </a:stretch>
        </p:blipFill>
        <p:spPr>
          <a:xfrm>
            <a:off x="8073625" y="2872297"/>
            <a:ext cx="500110" cy="500110"/>
          </a:xfrm>
          <a:prstGeom prst="rect">
            <a:avLst/>
          </a:prstGeom>
        </p:spPr>
      </p:pic>
      <p:sp>
        <p:nvSpPr>
          <p:cNvPr id="20" name="TextBox 19">
            <a:extLst>
              <a:ext uri="{FF2B5EF4-FFF2-40B4-BE49-F238E27FC236}">
                <a16:creationId xmlns:a16="http://schemas.microsoft.com/office/drawing/2014/main" id="{9FDCCE42-D593-4DA7-976C-335A3016FFBF}"/>
              </a:ext>
            </a:extLst>
          </p:cNvPr>
          <p:cNvSpPr txBox="1"/>
          <p:nvPr/>
        </p:nvSpPr>
        <p:spPr>
          <a:xfrm>
            <a:off x="8619456" y="2821032"/>
            <a:ext cx="2356178"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Categorical</a:t>
            </a:r>
          </a:p>
        </p:txBody>
      </p:sp>
      <p:sp>
        <p:nvSpPr>
          <p:cNvPr id="22" name="TextBox 21">
            <a:extLst>
              <a:ext uri="{FF2B5EF4-FFF2-40B4-BE49-F238E27FC236}">
                <a16:creationId xmlns:a16="http://schemas.microsoft.com/office/drawing/2014/main" id="{8B9665A4-1A6F-43E9-B38C-48F689A26EF7}"/>
              </a:ext>
            </a:extLst>
          </p:cNvPr>
          <p:cNvSpPr txBox="1"/>
          <p:nvPr/>
        </p:nvSpPr>
        <p:spPr>
          <a:xfrm>
            <a:off x="8489833" y="3405807"/>
            <a:ext cx="3702167" cy="3539430"/>
          </a:xfrm>
          <a:prstGeom prst="rect">
            <a:avLst/>
          </a:prstGeom>
          <a:noFill/>
        </p:spPr>
        <p:txBody>
          <a:bodyPr wrap="non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Identifier</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Fat Content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Type</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Outlet Identifier</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Outlet Size</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Outlet Location Type</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Outlet Type</a:t>
            </a:r>
          </a:p>
          <a:p>
            <a:endParaRPr lang="en-IN" sz="28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E2487CAC-4BCF-41A9-9071-098D6FEF1AD7}"/>
              </a:ext>
            </a:extLst>
          </p:cNvPr>
          <p:cNvSpPr txBox="1"/>
          <p:nvPr/>
        </p:nvSpPr>
        <p:spPr>
          <a:xfrm>
            <a:off x="737938" y="2676232"/>
            <a:ext cx="2356178"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Numerical</a:t>
            </a:r>
          </a:p>
        </p:txBody>
      </p:sp>
      <p:pic>
        <p:nvPicPr>
          <p:cNvPr id="24" name="Picture 3">
            <a:extLst>
              <a:ext uri="{FF2B5EF4-FFF2-40B4-BE49-F238E27FC236}">
                <a16:creationId xmlns:a16="http://schemas.microsoft.com/office/drawing/2014/main" id="{EB4B4DFD-B096-486B-9BFC-CC5F2648B5DF}"/>
              </a:ext>
            </a:extLst>
          </p:cNvPr>
          <p:cNvPicPr>
            <a:picLocks noChangeAspect="1"/>
          </p:cNvPicPr>
          <p:nvPr/>
        </p:nvPicPr>
        <p:blipFill>
          <a:blip r:embed="rId4"/>
          <a:srcRect/>
          <a:stretch>
            <a:fillRect/>
          </a:stretch>
        </p:blipFill>
        <p:spPr>
          <a:xfrm>
            <a:off x="190191" y="2732527"/>
            <a:ext cx="462556" cy="457177"/>
          </a:xfrm>
          <a:prstGeom prst="rect">
            <a:avLst/>
          </a:prstGeom>
        </p:spPr>
      </p:pic>
      <p:sp>
        <p:nvSpPr>
          <p:cNvPr id="26" name="TextBox 25">
            <a:extLst>
              <a:ext uri="{FF2B5EF4-FFF2-40B4-BE49-F238E27FC236}">
                <a16:creationId xmlns:a16="http://schemas.microsoft.com/office/drawing/2014/main" id="{3E6C72E9-ACEE-4318-B465-8E450CFE7373}"/>
              </a:ext>
            </a:extLst>
          </p:cNvPr>
          <p:cNvSpPr txBox="1"/>
          <p:nvPr/>
        </p:nvSpPr>
        <p:spPr>
          <a:xfrm>
            <a:off x="553461" y="3189704"/>
            <a:ext cx="3529388" cy="2246769"/>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Weight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Visibility</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MRP</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Outlet Establishment Year</a:t>
            </a:r>
          </a:p>
        </p:txBody>
      </p:sp>
      <p:pic>
        <p:nvPicPr>
          <p:cNvPr id="30" name="Picture 29">
            <a:extLst>
              <a:ext uri="{FF2B5EF4-FFF2-40B4-BE49-F238E27FC236}">
                <a16:creationId xmlns:a16="http://schemas.microsoft.com/office/drawing/2014/main" id="{EE926AB3-4DD3-4B60-94DC-764E9BC1862E}"/>
              </a:ext>
            </a:extLst>
          </p:cNvPr>
          <p:cNvPicPr>
            <a:picLocks noChangeAspect="1"/>
          </p:cNvPicPr>
          <p:nvPr/>
        </p:nvPicPr>
        <p:blipFill rotWithShape="1">
          <a:blip r:embed="rId5">
            <a:extLst>
              <a:ext uri="{28A0092B-C50C-407E-A947-70E740481C1C}">
                <a14:useLocalDpi xmlns:a14="http://schemas.microsoft.com/office/drawing/2010/main" val="0"/>
              </a:ext>
            </a:extLst>
          </a:blip>
          <a:srcRect l="13665" t="12753" r="13022" b="20730"/>
          <a:stretch/>
        </p:blipFill>
        <p:spPr>
          <a:xfrm>
            <a:off x="195471" y="5518256"/>
            <a:ext cx="500110" cy="471247"/>
          </a:xfrm>
          <a:prstGeom prst="rect">
            <a:avLst/>
          </a:prstGeom>
        </p:spPr>
      </p:pic>
      <p:sp>
        <p:nvSpPr>
          <p:cNvPr id="31" name="TextBox 30">
            <a:extLst>
              <a:ext uri="{FF2B5EF4-FFF2-40B4-BE49-F238E27FC236}">
                <a16:creationId xmlns:a16="http://schemas.microsoft.com/office/drawing/2014/main" id="{56E59767-DF2E-432D-B89D-0A49143E8AE6}"/>
              </a:ext>
            </a:extLst>
          </p:cNvPr>
          <p:cNvSpPr txBox="1"/>
          <p:nvPr/>
        </p:nvSpPr>
        <p:spPr>
          <a:xfrm>
            <a:off x="733881" y="5461491"/>
            <a:ext cx="2356178"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Target</a:t>
            </a:r>
          </a:p>
        </p:txBody>
      </p:sp>
      <p:sp>
        <p:nvSpPr>
          <p:cNvPr id="32" name="TextBox 31">
            <a:extLst>
              <a:ext uri="{FF2B5EF4-FFF2-40B4-BE49-F238E27FC236}">
                <a16:creationId xmlns:a16="http://schemas.microsoft.com/office/drawing/2014/main" id="{76E8C5D4-13BF-4C8D-BC28-B40B995DE21D}"/>
              </a:ext>
            </a:extLst>
          </p:cNvPr>
          <p:cNvSpPr txBox="1"/>
          <p:nvPr/>
        </p:nvSpPr>
        <p:spPr>
          <a:xfrm>
            <a:off x="444927" y="6029403"/>
            <a:ext cx="3226720" cy="523220"/>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Item Outlet Sales</a:t>
            </a:r>
          </a:p>
        </p:txBody>
      </p:sp>
    </p:spTree>
    <p:extLst>
      <p:ext uri="{BB962C8B-B14F-4D97-AF65-F5344CB8AC3E}">
        <p14:creationId xmlns:p14="http://schemas.microsoft.com/office/powerpoint/2010/main" val="245677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9ED6-9214-4E9E-9B27-42974278DBDF}"/>
              </a:ext>
            </a:extLst>
          </p:cNvPr>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2">
            <a:extLst>
              <a:ext uri="{FF2B5EF4-FFF2-40B4-BE49-F238E27FC236}">
                <a16:creationId xmlns:a16="http://schemas.microsoft.com/office/drawing/2014/main" id="{3B18EE4F-63AA-48A5-8130-B00D56FEE4C9}"/>
              </a:ext>
            </a:extLst>
          </p:cNvPr>
          <p:cNvPicPr>
            <a:picLocks noChangeAspect="1"/>
          </p:cNvPicPr>
          <p:nvPr/>
        </p:nvPicPr>
        <p:blipFill>
          <a:blip r:embed="rId2"/>
          <a:srcRect/>
          <a:stretch>
            <a:fillRect/>
          </a:stretch>
        </p:blipFill>
        <p:spPr>
          <a:xfrm>
            <a:off x="2251156" y="445804"/>
            <a:ext cx="7689687" cy="4180788"/>
          </a:xfrm>
          <a:prstGeom prst="rect">
            <a:avLst/>
          </a:prstGeom>
        </p:spPr>
      </p:pic>
      <p:sp>
        <p:nvSpPr>
          <p:cNvPr id="8" name="TextBox 7">
            <a:extLst>
              <a:ext uri="{FF2B5EF4-FFF2-40B4-BE49-F238E27FC236}">
                <a16:creationId xmlns:a16="http://schemas.microsoft.com/office/drawing/2014/main" id="{9C72C020-DB27-4DC7-AA78-EBD89B095C11}"/>
              </a:ext>
            </a:extLst>
          </p:cNvPr>
          <p:cNvSpPr txBox="1"/>
          <p:nvPr/>
        </p:nvSpPr>
        <p:spPr>
          <a:xfrm flipH="1">
            <a:off x="-123554" y="595882"/>
            <a:ext cx="3152633" cy="2262158"/>
          </a:xfrm>
          <a:prstGeom prst="rect">
            <a:avLst/>
          </a:prstGeom>
          <a:noFill/>
        </p:spPr>
        <p:txBody>
          <a:bodyPr wrap="square" rtlCol="0">
            <a:spAutoFit/>
          </a:bodyPr>
          <a:lstStyle/>
          <a:p>
            <a:pPr algn="ctr">
              <a:spcAft>
                <a:spcPts val="1200"/>
              </a:spcAft>
            </a:pPr>
            <a:r>
              <a:rPr lang="en-IN" sz="3000" b="1" dirty="0">
                <a:latin typeface="Times New Roman" panose="02020603050405020304" pitchFamily="18" charset="0"/>
                <a:cs typeface="Times New Roman" panose="02020603050405020304" pitchFamily="18" charset="0"/>
              </a:rPr>
              <a:t>Requirement Analysis</a:t>
            </a:r>
            <a:endParaRPr lang="en-IN" sz="3000" dirty="0">
              <a:latin typeface="Times New Roman" panose="02020603050405020304" pitchFamily="18" charset="0"/>
              <a:cs typeface="Times New Roman" panose="02020603050405020304" pitchFamily="18" charset="0"/>
            </a:endParaRPr>
          </a:p>
          <a:p>
            <a:pPr algn="ctr">
              <a:spcAft>
                <a:spcPts val="1200"/>
              </a:spcAft>
            </a:pPr>
            <a:r>
              <a:rPr lang="en-IN" sz="2400" dirty="0">
                <a:solidFill>
                  <a:srgbClr val="0070C0"/>
                </a:solidFill>
                <a:latin typeface="Times New Roman" panose="02020603050405020304" pitchFamily="18" charset="0"/>
                <a:cs typeface="Times New Roman" panose="02020603050405020304" pitchFamily="18" charset="0"/>
              </a:rPr>
              <a:t>Data is collected </a:t>
            </a:r>
            <a:r>
              <a:rPr lang="en-US" sz="2400" dirty="0">
                <a:solidFill>
                  <a:srgbClr val="0070C0"/>
                </a:solidFill>
                <a:latin typeface="Times New Roman" panose="02020603050405020304" pitchFamily="18" charset="0"/>
                <a:cs typeface="Times New Roman" panose="02020603050405020304" pitchFamily="18" charset="0"/>
              </a:rPr>
              <a:t>across 10 stores in different cities.</a:t>
            </a:r>
            <a:endParaRPr lang="en-IN" sz="2400" dirty="0">
              <a:solidFill>
                <a:srgbClr val="0070C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35CA2D4-13A7-40B3-983B-8AEC45B2415F}"/>
              </a:ext>
            </a:extLst>
          </p:cNvPr>
          <p:cNvSpPr txBox="1"/>
          <p:nvPr/>
        </p:nvSpPr>
        <p:spPr>
          <a:xfrm flipH="1">
            <a:off x="551285" y="3333930"/>
            <a:ext cx="3152633" cy="2215991"/>
          </a:xfrm>
          <a:prstGeom prst="rect">
            <a:avLst/>
          </a:prstGeom>
          <a:noFill/>
        </p:spPr>
        <p:txBody>
          <a:bodyPr wrap="square" rtlCol="0">
            <a:spAutoFit/>
          </a:bodyPr>
          <a:lstStyle/>
          <a:p>
            <a:pPr algn="ctr">
              <a:spcAft>
                <a:spcPts val="1200"/>
              </a:spcAft>
            </a:pPr>
            <a:r>
              <a:rPr lang="en-IN" sz="2800" b="1" dirty="0">
                <a:latin typeface="Times New Roman" panose="02020603050405020304" pitchFamily="18" charset="0"/>
                <a:cs typeface="Times New Roman" panose="02020603050405020304" pitchFamily="18" charset="0"/>
              </a:rPr>
              <a:t>Exploratory Data Analysis</a:t>
            </a:r>
          </a:p>
          <a:p>
            <a:pPr algn="ctr">
              <a:spcAft>
                <a:spcPts val="1200"/>
              </a:spcAft>
            </a:pPr>
            <a:r>
              <a:rPr lang="en-IN" sz="2400" dirty="0">
                <a:solidFill>
                  <a:srgbClr val="0070C0"/>
                </a:solidFill>
                <a:latin typeface="Times New Roman" panose="02020603050405020304" pitchFamily="18" charset="0"/>
                <a:cs typeface="Times New Roman" panose="02020603050405020304" pitchFamily="18" charset="0"/>
              </a:rPr>
              <a:t>The dataset is being investigated to discover hidden Patterns</a:t>
            </a:r>
            <a:endParaRPr lang="en-IN" sz="2300" dirty="0">
              <a:solidFill>
                <a:srgbClr val="0070C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59A8BA8-6B99-46B9-B7F8-733221D50E92}"/>
              </a:ext>
            </a:extLst>
          </p:cNvPr>
          <p:cNvSpPr txBox="1"/>
          <p:nvPr/>
        </p:nvSpPr>
        <p:spPr>
          <a:xfrm flipH="1">
            <a:off x="4519682" y="4626592"/>
            <a:ext cx="3152633" cy="1415772"/>
          </a:xfrm>
          <a:prstGeom prst="rect">
            <a:avLst/>
          </a:prstGeom>
          <a:noFill/>
        </p:spPr>
        <p:txBody>
          <a:bodyPr wrap="square" rtlCol="0">
            <a:spAutoFit/>
          </a:bodyPr>
          <a:lstStyle/>
          <a:p>
            <a:pPr algn="ctr">
              <a:spcAft>
                <a:spcPts val="1200"/>
              </a:spcAft>
            </a:pPr>
            <a:r>
              <a:rPr lang="en-IN" sz="2800" b="1" dirty="0">
                <a:latin typeface="Times New Roman" panose="02020603050405020304" pitchFamily="18" charset="0"/>
                <a:cs typeface="Times New Roman" panose="02020603050405020304" pitchFamily="18" charset="0"/>
              </a:rPr>
              <a:t>Model Building</a:t>
            </a:r>
          </a:p>
          <a:p>
            <a:pPr algn="ctr">
              <a:spcAft>
                <a:spcPts val="1200"/>
              </a:spcAft>
            </a:pPr>
            <a:r>
              <a:rPr lang="en-IN" sz="2400" dirty="0">
                <a:solidFill>
                  <a:srgbClr val="0070C0"/>
                </a:solidFill>
                <a:latin typeface="Times New Roman" panose="02020603050405020304" pitchFamily="18" charset="0"/>
                <a:cs typeface="Times New Roman" panose="02020603050405020304" pitchFamily="18" charset="0"/>
              </a:rPr>
              <a:t>The datasets are trained and Model is Created</a:t>
            </a:r>
            <a:endParaRPr lang="en-IN" sz="2300" dirty="0">
              <a:solidFill>
                <a:srgbClr val="0070C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9C415CA-A666-4023-AD5C-21E1E6FEDFD4}"/>
              </a:ext>
            </a:extLst>
          </p:cNvPr>
          <p:cNvSpPr txBox="1"/>
          <p:nvPr/>
        </p:nvSpPr>
        <p:spPr>
          <a:xfrm flipH="1">
            <a:off x="8382062" y="3455346"/>
            <a:ext cx="3703917" cy="2292935"/>
          </a:xfrm>
          <a:prstGeom prst="rect">
            <a:avLst/>
          </a:prstGeom>
          <a:noFill/>
        </p:spPr>
        <p:txBody>
          <a:bodyPr wrap="square" rtlCol="0">
            <a:spAutoFit/>
          </a:bodyPr>
          <a:lstStyle/>
          <a:p>
            <a:pPr algn="ctr">
              <a:spcAft>
                <a:spcPts val="1200"/>
              </a:spcAft>
            </a:pPr>
            <a:r>
              <a:rPr lang="en-IN" sz="2800" b="1" dirty="0">
                <a:latin typeface="Times New Roman" panose="02020603050405020304" pitchFamily="18" charset="0"/>
                <a:cs typeface="Times New Roman" panose="02020603050405020304" pitchFamily="18" charset="0"/>
              </a:rPr>
              <a:t>Performance Testing</a:t>
            </a:r>
          </a:p>
          <a:p>
            <a:pPr algn="ctr">
              <a:spcAft>
                <a:spcPts val="1200"/>
              </a:spcAft>
            </a:pPr>
            <a:r>
              <a:rPr lang="en-IN" sz="2400" dirty="0">
                <a:solidFill>
                  <a:srgbClr val="0070C0"/>
                </a:solidFill>
                <a:latin typeface="Times New Roman" panose="02020603050405020304" pitchFamily="18" charset="0"/>
                <a:cs typeface="Times New Roman" panose="02020603050405020304" pitchFamily="18" charset="0"/>
              </a:rPr>
              <a:t>After creating the Model the Performance of the model is tested using unseen data. </a:t>
            </a:r>
          </a:p>
          <a:p>
            <a:pPr algn="ctr">
              <a:spcAft>
                <a:spcPts val="1200"/>
              </a:spcAft>
            </a:pPr>
            <a:endParaRPr lang="en-IN" sz="2300" dirty="0">
              <a:solidFill>
                <a:srgbClr val="0070C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BE138D8-687C-485E-A309-B1AF358C1C72}"/>
              </a:ext>
            </a:extLst>
          </p:cNvPr>
          <p:cNvSpPr txBox="1"/>
          <p:nvPr/>
        </p:nvSpPr>
        <p:spPr>
          <a:xfrm flipH="1">
            <a:off x="9162922" y="737074"/>
            <a:ext cx="3152632" cy="2400657"/>
          </a:xfrm>
          <a:prstGeom prst="rect">
            <a:avLst/>
          </a:prstGeom>
          <a:noFill/>
        </p:spPr>
        <p:txBody>
          <a:bodyPr wrap="square" rtlCol="0">
            <a:spAutoFit/>
          </a:bodyPr>
          <a:lstStyle/>
          <a:p>
            <a:pPr algn="ctr">
              <a:spcAft>
                <a:spcPts val="1200"/>
              </a:spcAft>
            </a:pPr>
            <a:r>
              <a:rPr lang="en-IN" sz="2600" b="1" dirty="0">
                <a:latin typeface="Times New Roman" panose="02020603050405020304" pitchFamily="18" charset="0"/>
                <a:cs typeface="Times New Roman" panose="02020603050405020304" pitchFamily="18" charset="0"/>
              </a:rPr>
              <a:t>Enhancing Performance</a:t>
            </a:r>
          </a:p>
          <a:p>
            <a:pPr algn="ctr">
              <a:spcAft>
                <a:spcPts val="1200"/>
              </a:spcAft>
            </a:pPr>
            <a:r>
              <a:rPr lang="en-IN" sz="2200" dirty="0">
                <a:solidFill>
                  <a:srgbClr val="0070C0"/>
                </a:solidFill>
                <a:latin typeface="Times New Roman" panose="02020603050405020304" pitchFamily="18" charset="0"/>
                <a:cs typeface="Times New Roman" panose="02020603050405020304" pitchFamily="18" charset="0"/>
              </a:rPr>
              <a:t>The Performance of the Model is improved by again refining the data and building the Model</a:t>
            </a:r>
          </a:p>
        </p:txBody>
      </p:sp>
    </p:spTree>
    <p:extLst>
      <p:ext uri="{BB962C8B-B14F-4D97-AF65-F5344CB8AC3E}">
        <p14:creationId xmlns:p14="http://schemas.microsoft.com/office/powerpoint/2010/main" val="307733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73D8A9-9550-42D2-A7A3-F09911FEEBCE}"/>
              </a:ext>
            </a:extLst>
          </p:cNvPr>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4">
            <a:extLst>
              <a:ext uri="{FF2B5EF4-FFF2-40B4-BE49-F238E27FC236}">
                <a16:creationId xmlns:a16="http://schemas.microsoft.com/office/drawing/2014/main" id="{0AF358ED-F7F2-4212-ABAB-D81FC886DC0F}"/>
              </a:ext>
            </a:extLst>
          </p:cNvPr>
          <p:cNvSpPr>
            <a:spLocks noGrp="1"/>
          </p:cNvSpPr>
          <p:nvPr>
            <p:ph type="title"/>
          </p:nvPr>
        </p:nvSpPr>
        <p:spPr>
          <a:xfrm>
            <a:off x="838200" y="203475"/>
            <a:ext cx="10515600" cy="1325563"/>
          </a:xfrm>
        </p:spPr>
        <p:txBody>
          <a:bodyPr/>
          <a:lstStyle/>
          <a:p>
            <a:pPr algn="ctr"/>
            <a:r>
              <a:rPr lang="en-IN" dirty="0">
                <a:latin typeface="Times New Roman" panose="02020603050405020304" pitchFamily="18" charset="0"/>
                <a:cs typeface="Times New Roman" panose="02020603050405020304" pitchFamily="18" charset="0"/>
              </a:rPr>
              <a:t>Data </a:t>
            </a:r>
            <a:r>
              <a:rPr lang="en-IN" dirty="0" err="1">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C23006F7-72C5-43BB-A091-5C1D6F09616D}"/>
              </a:ext>
            </a:extLst>
          </p:cNvPr>
          <p:cNvSpPr>
            <a:spLocks noGrp="1"/>
          </p:cNvSpPr>
          <p:nvPr>
            <p:ph idx="1"/>
          </p:nvPr>
        </p:nvSpPr>
        <p:spPr>
          <a:xfrm>
            <a:off x="2137410" y="1672907"/>
            <a:ext cx="8770620" cy="1603375"/>
          </a:xfrm>
        </p:spPr>
        <p:txBody>
          <a:bodyPr/>
          <a:lstStyle/>
          <a:p>
            <a:pPr marL="0" indent="0" algn="ctr">
              <a:buNone/>
            </a:pPr>
            <a:r>
              <a:rPr lang="en-IN" dirty="0">
                <a:latin typeface="Times New Roman" panose="02020603050405020304" pitchFamily="18" charset="0"/>
                <a:cs typeface="Times New Roman" panose="02020603050405020304" pitchFamily="18" charset="0"/>
              </a:rPr>
              <a:t>Data Pre-processing is the Process of Training row data into a useful, understandable format</a:t>
            </a:r>
          </a:p>
        </p:txBody>
      </p:sp>
      <p:sp>
        <p:nvSpPr>
          <p:cNvPr id="6" name="Rectangle: Rounded Corners 5">
            <a:extLst>
              <a:ext uri="{FF2B5EF4-FFF2-40B4-BE49-F238E27FC236}">
                <a16:creationId xmlns:a16="http://schemas.microsoft.com/office/drawing/2014/main" id="{CFCDECB7-FDAD-4FCF-95DD-039A1D11A803}"/>
              </a:ext>
            </a:extLst>
          </p:cNvPr>
          <p:cNvSpPr/>
          <p:nvPr/>
        </p:nvSpPr>
        <p:spPr>
          <a:xfrm>
            <a:off x="0" y="450574"/>
            <a:ext cx="3644348" cy="781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7A2AE808-0034-4F07-B0C7-FA6523606552}"/>
              </a:ext>
            </a:extLst>
          </p:cNvPr>
          <p:cNvSpPr/>
          <p:nvPr/>
        </p:nvSpPr>
        <p:spPr>
          <a:xfrm>
            <a:off x="8640417" y="505310"/>
            <a:ext cx="3551583" cy="781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Content Placeholder 9">
            <a:extLst>
              <a:ext uri="{FF2B5EF4-FFF2-40B4-BE49-F238E27FC236}">
                <a16:creationId xmlns:a16="http://schemas.microsoft.com/office/drawing/2014/main" id="{1C00BFFD-2857-42E1-9FBE-7C1182AD029F}"/>
              </a:ext>
            </a:extLst>
          </p:cNvPr>
          <p:cNvSpPr txBox="1">
            <a:spLocks/>
          </p:cNvSpPr>
          <p:nvPr/>
        </p:nvSpPr>
        <p:spPr>
          <a:xfrm>
            <a:off x="784860" y="3000524"/>
            <a:ext cx="238506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400"/>
              </a:spcBef>
              <a:buNone/>
            </a:pPr>
            <a:r>
              <a:rPr lang="en-IN" sz="2600" b="1" dirty="0">
                <a:latin typeface="Times New Roman" panose="02020603050405020304" pitchFamily="18" charset="0"/>
                <a:cs typeface="Times New Roman" panose="02020603050405020304" pitchFamily="18" charset="0"/>
              </a:rPr>
              <a:t>Missing Values </a:t>
            </a:r>
          </a:p>
          <a:p>
            <a:pPr marL="0" indent="0" algn="ctr">
              <a:spcBef>
                <a:spcPts val="400"/>
              </a:spcBef>
              <a:buNone/>
            </a:pPr>
            <a:r>
              <a:rPr lang="en-IN" sz="2600" b="1" dirty="0">
                <a:latin typeface="Times New Roman" panose="02020603050405020304" pitchFamily="18" charset="0"/>
                <a:cs typeface="Times New Roman" panose="02020603050405020304" pitchFamily="18" charset="0"/>
              </a:rPr>
              <a:t>Treatment</a:t>
            </a:r>
          </a:p>
        </p:txBody>
      </p:sp>
      <p:sp>
        <p:nvSpPr>
          <p:cNvPr id="12" name="Rectangle: Rounded Corners 11">
            <a:extLst>
              <a:ext uri="{FF2B5EF4-FFF2-40B4-BE49-F238E27FC236}">
                <a16:creationId xmlns:a16="http://schemas.microsoft.com/office/drawing/2014/main" id="{3FB018F3-9132-4402-873F-A45EF25FBD2E}"/>
              </a:ext>
            </a:extLst>
          </p:cNvPr>
          <p:cNvSpPr/>
          <p:nvPr/>
        </p:nvSpPr>
        <p:spPr>
          <a:xfrm>
            <a:off x="228600" y="3834129"/>
            <a:ext cx="3592167" cy="3023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60A3422D-2DAC-42A9-A2B9-F2040DA17CE9}"/>
              </a:ext>
            </a:extLst>
          </p:cNvPr>
          <p:cNvSpPr/>
          <p:nvPr/>
        </p:nvSpPr>
        <p:spPr>
          <a:xfrm>
            <a:off x="4004311" y="3834128"/>
            <a:ext cx="4370070" cy="3023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C827CCFC-FCA8-459A-A7AC-BD085FF00457}"/>
              </a:ext>
            </a:extLst>
          </p:cNvPr>
          <p:cNvSpPr/>
          <p:nvPr/>
        </p:nvSpPr>
        <p:spPr>
          <a:xfrm>
            <a:off x="8502015" y="3775224"/>
            <a:ext cx="3551583" cy="3023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Content Placeholder 9">
            <a:extLst>
              <a:ext uri="{FF2B5EF4-FFF2-40B4-BE49-F238E27FC236}">
                <a16:creationId xmlns:a16="http://schemas.microsoft.com/office/drawing/2014/main" id="{24359976-97AA-443D-972C-81AD8A0E6E4B}"/>
              </a:ext>
            </a:extLst>
          </p:cNvPr>
          <p:cNvSpPr txBox="1">
            <a:spLocks/>
          </p:cNvSpPr>
          <p:nvPr/>
        </p:nvSpPr>
        <p:spPr>
          <a:xfrm>
            <a:off x="171450" y="4485471"/>
            <a:ext cx="3705225" cy="16033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400"/>
              </a:spcBef>
              <a:buNone/>
            </a:pPr>
            <a:r>
              <a:rPr lang="en-IN" sz="2600" dirty="0">
                <a:latin typeface="Times New Roman" panose="02020603050405020304" pitchFamily="18" charset="0"/>
                <a:cs typeface="Times New Roman" panose="02020603050405020304" pitchFamily="18" charset="0"/>
              </a:rPr>
              <a:t>There are so many missing values in the data</a:t>
            </a:r>
          </a:p>
          <a:p>
            <a:pPr marL="0" indent="0" algn="ctr">
              <a:spcBef>
                <a:spcPts val="400"/>
              </a:spcBef>
              <a:buNone/>
            </a:pPr>
            <a:r>
              <a:rPr lang="en-IN" sz="2600" dirty="0">
                <a:latin typeface="Times New Roman" panose="02020603050405020304" pitchFamily="18" charset="0"/>
                <a:cs typeface="Times New Roman" panose="02020603050405020304" pitchFamily="18" charset="0"/>
              </a:rPr>
              <a:t>So we have imputed the missing values accordingly  </a:t>
            </a:r>
          </a:p>
        </p:txBody>
      </p:sp>
      <p:sp>
        <p:nvSpPr>
          <p:cNvPr id="16" name="Content Placeholder 9">
            <a:extLst>
              <a:ext uri="{FF2B5EF4-FFF2-40B4-BE49-F238E27FC236}">
                <a16:creationId xmlns:a16="http://schemas.microsoft.com/office/drawing/2014/main" id="{13F1D0F3-BEE7-4C2A-A66A-A020E53B2237}"/>
              </a:ext>
            </a:extLst>
          </p:cNvPr>
          <p:cNvSpPr txBox="1">
            <a:spLocks/>
          </p:cNvSpPr>
          <p:nvPr/>
        </p:nvSpPr>
        <p:spPr>
          <a:xfrm>
            <a:off x="4472899" y="3333676"/>
            <a:ext cx="3376985"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400"/>
              </a:spcBef>
              <a:buNone/>
            </a:pPr>
            <a:r>
              <a:rPr lang="en-IN" sz="2600" b="1" dirty="0">
                <a:latin typeface="Times New Roman" panose="02020603050405020304" pitchFamily="18" charset="0"/>
                <a:cs typeface="Times New Roman" panose="02020603050405020304" pitchFamily="18" charset="0"/>
              </a:rPr>
              <a:t>Performing OHE</a:t>
            </a:r>
          </a:p>
        </p:txBody>
      </p:sp>
      <p:sp>
        <p:nvSpPr>
          <p:cNvPr id="17" name="Content Placeholder 9">
            <a:extLst>
              <a:ext uri="{FF2B5EF4-FFF2-40B4-BE49-F238E27FC236}">
                <a16:creationId xmlns:a16="http://schemas.microsoft.com/office/drawing/2014/main" id="{4F4DC67A-F6A1-4089-9F5E-AB14439EF7CF}"/>
              </a:ext>
            </a:extLst>
          </p:cNvPr>
          <p:cNvSpPr txBox="1">
            <a:spLocks/>
          </p:cNvSpPr>
          <p:nvPr/>
        </p:nvSpPr>
        <p:spPr>
          <a:xfrm>
            <a:off x="8764946" y="3344552"/>
            <a:ext cx="3065808"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400"/>
              </a:spcBef>
              <a:buNone/>
            </a:pPr>
            <a:r>
              <a:rPr lang="en-IN" sz="2600" b="1" dirty="0">
                <a:latin typeface="Times New Roman" panose="02020603050405020304" pitchFamily="18" charset="0"/>
                <a:cs typeface="Times New Roman" panose="02020603050405020304" pitchFamily="18" charset="0"/>
              </a:rPr>
              <a:t>Standard Scaler</a:t>
            </a:r>
          </a:p>
        </p:txBody>
      </p:sp>
      <p:sp>
        <p:nvSpPr>
          <p:cNvPr id="18" name="Content Placeholder 9">
            <a:extLst>
              <a:ext uri="{FF2B5EF4-FFF2-40B4-BE49-F238E27FC236}">
                <a16:creationId xmlns:a16="http://schemas.microsoft.com/office/drawing/2014/main" id="{15DC4214-C3E4-45DE-A506-84CBD3F959F9}"/>
              </a:ext>
            </a:extLst>
          </p:cNvPr>
          <p:cNvSpPr txBox="1">
            <a:spLocks/>
          </p:cNvSpPr>
          <p:nvPr/>
        </p:nvSpPr>
        <p:spPr>
          <a:xfrm>
            <a:off x="4073554" y="4146240"/>
            <a:ext cx="4251960" cy="265285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400"/>
              </a:spcBef>
              <a:buNone/>
            </a:pPr>
            <a:r>
              <a:rPr lang="en-IN" sz="2600" dirty="0">
                <a:latin typeface="Times New Roman" panose="02020603050405020304" pitchFamily="18" charset="0"/>
                <a:cs typeface="Times New Roman" panose="02020603050405020304" pitchFamily="18" charset="0"/>
              </a:rPr>
              <a:t>Converting the Categorical Variable into numerical variable by applying get dummies </a:t>
            </a:r>
          </a:p>
          <a:p>
            <a:pPr marL="0" indent="0" algn="ctr">
              <a:spcBef>
                <a:spcPts val="400"/>
              </a:spcBef>
              <a:buNone/>
            </a:pPr>
            <a:r>
              <a:rPr lang="en-IN" sz="2600" dirty="0">
                <a:latin typeface="Times New Roman" panose="02020603050405020304" pitchFamily="18" charset="0"/>
                <a:cs typeface="Times New Roman" panose="02020603050405020304" pitchFamily="18" charset="0"/>
              </a:rPr>
              <a:t>Where Machine Learning algorithm can understand, which in turn improve predictions </a:t>
            </a:r>
          </a:p>
          <a:p>
            <a:pPr marL="0" indent="0" algn="ctr">
              <a:spcBef>
                <a:spcPts val="400"/>
              </a:spcBef>
              <a:buNone/>
            </a:pPr>
            <a:endParaRPr lang="en-IN" sz="2600" dirty="0">
              <a:latin typeface="Times New Roman" panose="02020603050405020304" pitchFamily="18" charset="0"/>
              <a:cs typeface="Times New Roman" panose="02020603050405020304" pitchFamily="18" charset="0"/>
            </a:endParaRPr>
          </a:p>
        </p:txBody>
      </p:sp>
      <p:sp>
        <p:nvSpPr>
          <p:cNvPr id="19" name="Content Placeholder 9">
            <a:extLst>
              <a:ext uri="{FF2B5EF4-FFF2-40B4-BE49-F238E27FC236}">
                <a16:creationId xmlns:a16="http://schemas.microsoft.com/office/drawing/2014/main" id="{DFB7B4F5-2D44-47B2-8FD7-3F8CC7C9FE4A}"/>
              </a:ext>
            </a:extLst>
          </p:cNvPr>
          <p:cNvSpPr txBox="1">
            <a:spLocks/>
          </p:cNvSpPr>
          <p:nvPr/>
        </p:nvSpPr>
        <p:spPr>
          <a:xfrm>
            <a:off x="8546493" y="4146241"/>
            <a:ext cx="3461385" cy="25082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400"/>
              </a:spcBef>
              <a:buNone/>
            </a:pPr>
            <a:r>
              <a:rPr lang="en-IN" sz="2600" dirty="0">
                <a:latin typeface="Times New Roman" panose="02020603050405020304" pitchFamily="18" charset="0"/>
                <a:cs typeface="Times New Roman" panose="02020603050405020304" pitchFamily="18" charset="0"/>
              </a:rPr>
              <a:t>The Features where having different range so to make the data into same scale, I have performed standard scaler because the data were Normally Distributed</a:t>
            </a:r>
          </a:p>
        </p:txBody>
      </p:sp>
    </p:spTree>
    <p:extLst>
      <p:ext uri="{BB962C8B-B14F-4D97-AF65-F5344CB8AC3E}">
        <p14:creationId xmlns:p14="http://schemas.microsoft.com/office/powerpoint/2010/main" val="415336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EB9178-8DC2-4E6A-8F1C-A4D2404AB304}"/>
              </a:ext>
            </a:extLst>
          </p:cNvPr>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1001A95B-86FC-4B02-A1D4-D6EB1E13EA04}"/>
              </a:ext>
            </a:extLst>
          </p:cNvPr>
          <p:cNvSpPr>
            <a:spLocks noGrp="1"/>
          </p:cNvSpPr>
          <p:nvPr>
            <p:ph type="title"/>
          </p:nvPr>
        </p:nvSpPr>
        <p:spPr>
          <a:xfrm>
            <a:off x="0" y="18255"/>
            <a:ext cx="10515600" cy="1325563"/>
          </a:xfrm>
        </p:spPr>
        <p:txBody>
          <a:bodyPr/>
          <a:lstStyle/>
          <a:p>
            <a:r>
              <a:rPr lang="en-IN" u="sng" dirty="0">
                <a:latin typeface="Times New Roman" panose="02020603050405020304" pitchFamily="18" charset="0"/>
                <a:cs typeface="Times New Roman" panose="02020603050405020304" pitchFamily="18" charset="0"/>
              </a:rPr>
              <a:t>Key Findings</a:t>
            </a:r>
          </a:p>
        </p:txBody>
      </p:sp>
      <p:sp>
        <p:nvSpPr>
          <p:cNvPr id="2" name="Content Placeholder 1">
            <a:extLst>
              <a:ext uri="{FF2B5EF4-FFF2-40B4-BE49-F238E27FC236}">
                <a16:creationId xmlns:a16="http://schemas.microsoft.com/office/drawing/2014/main" id="{12CFAEAF-CEBD-422B-B407-842EE196D026}"/>
              </a:ext>
            </a:extLst>
          </p:cNvPr>
          <p:cNvSpPr>
            <a:spLocks noGrp="1"/>
          </p:cNvSpPr>
          <p:nvPr>
            <p:ph idx="1"/>
          </p:nvPr>
        </p:nvSpPr>
        <p:spPr>
          <a:xfrm>
            <a:off x="3843129" y="1343818"/>
            <a:ext cx="8348871" cy="5388285"/>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Item Fat Content we have only 2 levels but due to a typo error we have 5 levels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Item Visibility should not be having 0 as its minimum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Item Identifier we can take only starting 2 char and will use them for prediction and later on will make use of it by categorizing into 3 categories [FD, DR, NC]</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Outlet Establishment Year values vary from 1995 to 2009. Using this value directly does not make any sense. So we are converting this into a Year of Operation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Tier 2 and Tier 3 have Better Sales than Tier 1 Cities</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5D59EA5-9CBC-4969-8873-AE9000C46DA1}"/>
              </a:ext>
            </a:extLst>
          </p:cNvPr>
          <p:cNvGrpSpPr/>
          <p:nvPr/>
        </p:nvGrpSpPr>
        <p:grpSpPr>
          <a:xfrm>
            <a:off x="0" y="1352945"/>
            <a:ext cx="3737113" cy="5495927"/>
            <a:chOff x="0" y="0"/>
            <a:chExt cx="7580988" cy="9436221"/>
          </a:xfrm>
        </p:grpSpPr>
        <p:pic>
          <p:nvPicPr>
            <p:cNvPr id="6" name="Picture 5">
              <a:extLst>
                <a:ext uri="{FF2B5EF4-FFF2-40B4-BE49-F238E27FC236}">
                  <a16:creationId xmlns:a16="http://schemas.microsoft.com/office/drawing/2014/main" id="{E2EEDC8B-0CC3-4FE2-A185-C2618C113E37}"/>
                </a:ext>
              </a:extLst>
            </p:cNvPr>
            <p:cNvPicPr>
              <a:picLocks noChangeAspect="1"/>
            </p:cNvPicPr>
            <p:nvPr/>
          </p:nvPicPr>
          <p:blipFill>
            <a:blip r:embed="rId2"/>
            <a:srcRect l="20381" r="27021"/>
            <a:stretch>
              <a:fillRect/>
            </a:stretch>
          </p:blipFill>
          <p:spPr>
            <a:xfrm>
              <a:off x="0" y="0"/>
              <a:ext cx="7580988" cy="9436221"/>
            </a:xfrm>
            <a:prstGeom prst="rect">
              <a:avLst/>
            </a:prstGeom>
          </p:spPr>
        </p:pic>
      </p:grpSp>
    </p:spTree>
    <p:extLst>
      <p:ext uri="{BB962C8B-B14F-4D97-AF65-F5344CB8AC3E}">
        <p14:creationId xmlns:p14="http://schemas.microsoft.com/office/powerpoint/2010/main" val="357394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882868A-A8B4-423F-B3D9-F78A1986614A}"/>
              </a:ext>
            </a:extLst>
          </p:cNvPr>
          <p:cNvSpPr/>
          <p:nvPr/>
        </p:nvSpPr>
        <p:spPr>
          <a:xfrm>
            <a:off x="0" y="0"/>
            <a:ext cx="12192000" cy="6858000"/>
          </a:xfrm>
          <a:prstGeom prst="rect">
            <a:avLst/>
          </a:prstGeom>
          <a:solidFill>
            <a:schemeClr val="accent2">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itle 1">
            <a:extLst>
              <a:ext uri="{FF2B5EF4-FFF2-40B4-BE49-F238E27FC236}">
                <a16:creationId xmlns:a16="http://schemas.microsoft.com/office/drawing/2014/main" id="{AE192D31-6CCE-48A9-9CFC-D6382BE2988D}"/>
              </a:ext>
            </a:extLst>
          </p:cNvPr>
          <p:cNvSpPr>
            <a:spLocks noGrp="1"/>
          </p:cNvSpPr>
          <p:nvPr>
            <p:ph type="title"/>
          </p:nvPr>
        </p:nvSpPr>
        <p:spPr>
          <a:xfrm>
            <a:off x="416169" y="1839509"/>
            <a:ext cx="10515600" cy="1325563"/>
          </a:xfrm>
        </p:spPr>
        <p:txBody>
          <a:bodyPr/>
          <a:lstStyle/>
          <a:p>
            <a:r>
              <a:rPr lang="en-IN" dirty="0">
                <a:latin typeface="Times New Roman" panose="02020603050405020304" pitchFamily="18" charset="0"/>
                <a:cs typeface="Times New Roman" panose="02020603050405020304" pitchFamily="18" charset="0"/>
              </a:rPr>
              <a:t>Model Compression</a:t>
            </a:r>
          </a:p>
        </p:txBody>
      </p:sp>
      <p:cxnSp>
        <p:nvCxnSpPr>
          <p:cNvPr id="35" name="Straight Connector 34">
            <a:extLst>
              <a:ext uri="{FF2B5EF4-FFF2-40B4-BE49-F238E27FC236}">
                <a16:creationId xmlns:a16="http://schemas.microsoft.com/office/drawing/2014/main" id="{05820E0F-6053-40AE-84AF-4D495E44CD13}"/>
              </a:ext>
            </a:extLst>
          </p:cNvPr>
          <p:cNvCxnSpPr>
            <a:cxnSpLocks/>
          </p:cNvCxnSpPr>
          <p:nvPr/>
        </p:nvCxnSpPr>
        <p:spPr>
          <a:xfrm>
            <a:off x="416169" y="1955409"/>
            <a:ext cx="473260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FA89D94-1F3E-4AAC-99E3-9488C758D233}"/>
              </a:ext>
            </a:extLst>
          </p:cNvPr>
          <p:cNvCxnSpPr>
            <a:cxnSpLocks/>
          </p:cNvCxnSpPr>
          <p:nvPr/>
        </p:nvCxnSpPr>
        <p:spPr>
          <a:xfrm flipV="1">
            <a:off x="416169" y="2996419"/>
            <a:ext cx="4732606" cy="2"/>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47" name="Content Placeholder 46">
            <a:extLst>
              <a:ext uri="{FF2B5EF4-FFF2-40B4-BE49-F238E27FC236}">
                <a16:creationId xmlns:a16="http://schemas.microsoft.com/office/drawing/2014/main" id="{AB54DB41-A278-43E4-A18B-1C10B9EC74B4}"/>
              </a:ext>
            </a:extLst>
          </p:cNvPr>
          <p:cNvGraphicFramePr>
            <a:graphicFrameLocks noGrp="1"/>
          </p:cNvGraphicFramePr>
          <p:nvPr>
            <p:ph idx="1"/>
            <p:extLst>
              <p:ext uri="{D42A27DB-BD31-4B8C-83A1-F6EECF244321}">
                <p14:modId xmlns:p14="http://schemas.microsoft.com/office/powerpoint/2010/main" val="213787535"/>
              </p:ext>
            </p:extLst>
          </p:nvPr>
        </p:nvGraphicFramePr>
        <p:xfrm>
          <a:off x="5317588" y="2054095"/>
          <a:ext cx="6874412" cy="4377503"/>
        </p:xfrm>
        <a:graphic>
          <a:graphicData uri="http://schemas.openxmlformats.org/drawingml/2006/chart">
            <c:chart xmlns:c="http://schemas.openxmlformats.org/drawingml/2006/chart" xmlns:r="http://schemas.openxmlformats.org/officeDocument/2006/relationships" r:id="rId2"/>
          </a:graphicData>
        </a:graphic>
      </p:graphicFrame>
      <p:sp>
        <p:nvSpPr>
          <p:cNvPr id="48" name="Title 1">
            <a:extLst>
              <a:ext uri="{FF2B5EF4-FFF2-40B4-BE49-F238E27FC236}">
                <a16:creationId xmlns:a16="http://schemas.microsoft.com/office/drawing/2014/main" id="{83084FBF-C290-405C-8601-7C87FF889450}"/>
              </a:ext>
            </a:extLst>
          </p:cNvPr>
          <p:cNvSpPr txBox="1">
            <a:spLocks/>
          </p:cNvSpPr>
          <p:nvPr/>
        </p:nvSpPr>
        <p:spPr>
          <a:xfrm>
            <a:off x="416169" y="3280972"/>
            <a:ext cx="4566649" cy="1325563"/>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70000"/>
              </a:lnSpc>
            </a:pPr>
            <a:r>
              <a:rPr lang="en-US" sz="6400" spc="53" dirty="0">
                <a:solidFill>
                  <a:srgbClr val="263F6B"/>
                </a:solidFill>
                <a:latin typeface="Times Neue Roman"/>
              </a:rPr>
              <a:t>By comparing with all the Algorithm SVM[Support Vector Machine] is giving you the highest accuracy </a:t>
            </a:r>
          </a:p>
          <a:p>
            <a:pPr>
              <a:lnSpc>
                <a:spcPct val="170000"/>
              </a:lnSpc>
            </a:pPr>
            <a:r>
              <a:rPr lang="en-US" sz="6400" spc="53" dirty="0">
                <a:solidFill>
                  <a:srgbClr val="263F6B"/>
                </a:solidFill>
                <a:latin typeface="Times Neue Roman"/>
              </a:rPr>
              <a:t>And it is more Generalized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47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5655-71F0-42F1-9F45-C4CEA8967930}"/>
              </a:ext>
            </a:extLst>
          </p:cNvPr>
          <p:cNvSpPr>
            <a:spLocks noGrp="1"/>
          </p:cNvSpPr>
          <p:nvPr>
            <p:ph type="title"/>
          </p:nvPr>
        </p:nvSpPr>
        <p:spPr>
          <a:xfrm>
            <a:off x="55231" y="240753"/>
            <a:ext cx="10515600" cy="1325563"/>
          </a:xfrm>
        </p:spPr>
        <p:txBody>
          <a:bodyPr/>
          <a:lstStyle/>
          <a:p>
            <a:r>
              <a:rPr lang="en-IN" dirty="0">
                <a:latin typeface="Times New Roman" panose="02020603050405020304" pitchFamily="18" charset="0"/>
                <a:cs typeface="Times New Roman" panose="02020603050405020304" pitchFamily="18" charset="0"/>
              </a:rPr>
              <a:t>Key Factors &amp; Future Plans</a:t>
            </a:r>
          </a:p>
        </p:txBody>
      </p:sp>
      <p:sp>
        <p:nvSpPr>
          <p:cNvPr id="3" name="Content Placeholder 2">
            <a:extLst>
              <a:ext uri="{FF2B5EF4-FFF2-40B4-BE49-F238E27FC236}">
                <a16:creationId xmlns:a16="http://schemas.microsoft.com/office/drawing/2014/main" id="{D81ED02E-EF4B-4282-A964-2F05ED0CD798}"/>
              </a:ext>
            </a:extLst>
          </p:cNvPr>
          <p:cNvSpPr>
            <a:spLocks noGrp="1"/>
          </p:cNvSpPr>
          <p:nvPr>
            <p:ph idx="1"/>
          </p:nvPr>
        </p:nvSpPr>
        <p:spPr>
          <a:xfrm>
            <a:off x="0" y="1566316"/>
            <a:ext cx="7932419" cy="5291683"/>
          </a:xfrm>
          <a:solidFill>
            <a:schemeClr val="accent2">
              <a:lumMod val="40000"/>
              <a:lumOff val="60000"/>
            </a:schemeClr>
          </a:solidFill>
        </p:spPr>
        <p:txBody>
          <a:bodyPr/>
          <a:lstStyle/>
          <a:p>
            <a:pPr>
              <a:lnSpc>
                <a:spcPct val="100000"/>
              </a:lnSpc>
            </a:pPr>
            <a:r>
              <a:rPr lang="en-IN" dirty="0">
                <a:latin typeface="Times New Roman" panose="02020603050405020304" pitchFamily="18" charset="0"/>
                <a:cs typeface="Times New Roman" panose="02020603050405020304" pitchFamily="18" charset="0"/>
              </a:rPr>
              <a:t>Outlet Type and Item MRP are the key</a:t>
            </a:r>
          </a:p>
          <a:p>
            <a:pPr marL="0" indent="0">
              <a:lnSpc>
                <a:spcPct val="100000"/>
              </a:lnSpc>
              <a:buNone/>
            </a:pPr>
            <a:r>
              <a:rPr lang="en-IN" dirty="0">
                <a:latin typeface="Times New Roman" panose="02020603050405020304" pitchFamily="18" charset="0"/>
                <a:cs typeface="Times New Roman" panose="02020603050405020304" pitchFamily="18" charset="0"/>
              </a:rPr>
              <a:t>Factors affecting the Outlet Sales</a:t>
            </a:r>
          </a:p>
          <a:p>
            <a:pPr>
              <a:lnSpc>
                <a:spcPct val="100000"/>
              </a:lnSpc>
            </a:pPr>
            <a:r>
              <a:rPr lang="en-IN" dirty="0">
                <a:latin typeface="Times New Roman" panose="02020603050405020304" pitchFamily="18" charset="0"/>
                <a:cs typeface="Times New Roman" panose="02020603050405020304" pitchFamily="18" charset="0"/>
              </a:rPr>
              <a:t>In the Present era of a digitally connected</a:t>
            </a:r>
          </a:p>
          <a:p>
            <a:pPr marL="0" indent="0">
              <a:lnSpc>
                <a:spcPct val="100000"/>
              </a:lnSpc>
              <a:buNone/>
            </a:pPr>
            <a:r>
              <a:rPr lang="en-IN" dirty="0">
                <a:latin typeface="Times New Roman" panose="02020603050405020304" pitchFamily="18" charset="0"/>
                <a:cs typeface="Times New Roman" panose="02020603050405020304" pitchFamily="18" charset="0"/>
              </a:rPr>
              <a:t>world every shopping mall desires to know </a:t>
            </a:r>
          </a:p>
          <a:p>
            <a:pPr marL="0" indent="0">
              <a:lnSpc>
                <a:spcPct val="100000"/>
              </a:lnSpc>
              <a:buNone/>
            </a:pPr>
            <a:r>
              <a:rPr lang="en-IN" dirty="0">
                <a:latin typeface="Times New Roman" panose="02020603050405020304" pitchFamily="18" charset="0"/>
                <a:cs typeface="Times New Roman" panose="02020603050405020304" pitchFamily="18" charset="0"/>
              </a:rPr>
              <a:t>the customer demands beforehand to avoid </a:t>
            </a:r>
          </a:p>
          <a:p>
            <a:pPr marL="0" indent="0">
              <a:lnSpc>
                <a:spcPct val="100000"/>
              </a:lnSpc>
              <a:buNone/>
            </a:pPr>
            <a:r>
              <a:rPr lang="en-IN" dirty="0">
                <a:latin typeface="Times New Roman" panose="02020603050405020304" pitchFamily="18" charset="0"/>
                <a:cs typeface="Times New Roman" panose="02020603050405020304" pitchFamily="18" charset="0"/>
              </a:rPr>
              <a:t>the shortfall of items sales in all seasons </a:t>
            </a:r>
          </a:p>
          <a:p>
            <a:pPr marL="0" indent="0">
              <a:lnSpc>
                <a:spcPct val="100000"/>
              </a:lnSpc>
              <a:buNone/>
            </a:pPr>
            <a:r>
              <a:rPr lang="en-IN" dirty="0">
                <a:latin typeface="Times New Roman" panose="02020603050405020304" pitchFamily="18" charset="0"/>
                <a:cs typeface="Times New Roman" panose="02020603050405020304" pitchFamily="18" charset="0"/>
              </a:rPr>
              <a:t>So we should mainly focus on items that are </a:t>
            </a:r>
          </a:p>
          <a:p>
            <a:pPr marL="0" indent="0">
              <a:lnSpc>
                <a:spcPct val="100000"/>
              </a:lnSpc>
              <a:buNone/>
            </a:pPr>
            <a:r>
              <a:rPr lang="en-IN" dirty="0">
                <a:latin typeface="Times New Roman" panose="02020603050405020304" pitchFamily="18" charset="0"/>
                <a:cs typeface="Times New Roman" panose="02020603050405020304" pitchFamily="18" charset="0"/>
              </a:rPr>
              <a:t>available based on the season and discounts for </a:t>
            </a:r>
          </a:p>
          <a:p>
            <a:pPr marL="0" indent="0">
              <a:lnSpc>
                <a:spcPct val="100000"/>
              </a:lnSpc>
              <a:buNone/>
            </a:pPr>
            <a:r>
              <a:rPr lang="en-IN" dirty="0">
                <a:latin typeface="Times New Roman" panose="02020603050405020304" pitchFamily="18" charset="0"/>
                <a:cs typeface="Times New Roman" panose="02020603050405020304" pitchFamily="18" charset="0"/>
              </a:rPr>
              <a:t>Item based on demands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pSp>
        <p:nvGrpSpPr>
          <p:cNvPr id="5" name="Group 3">
            <a:extLst>
              <a:ext uri="{FF2B5EF4-FFF2-40B4-BE49-F238E27FC236}">
                <a16:creationId xmlns:a16="http://schemas.microsoft.com/office/drawing/2014/main" id="{C8972908-DD9B-41B9-8929-44756C543F60}"/>
              </a:ext>
            </a:extLst>
          </p:cNvPr>
          <p:cNvGrpSpPr/>
          <p:nvPr/>
        </p:nvGrpSpPr>
        <p:grpSpPr>
          <a:xfrm>
            <a:off x="6341444" y="-1913643"/>
            <a:ext cx="10024711" cy="10685273"/>
            <a:chOff x="-1268185" y="-553269"/>
            <a:chExt cx="6321665" cy="6350000"/>
          </a:xfrm>
        </p:grpSpPr>
        <p:sp>
          <p:nvSpPr>
            <p:cNvPr id="6" name="Freeform 4">
              <a:extLst>
                <a:ext uri="{FF2B5EF4-FFF2-40B4-BE49-F238E27FC236}">
                  <a16:creationId xmlns:a16="http://schemas.microsoft.com/office/drawing/2014/main" id="{29637921-5C43-4392-A1E2-FE1F6BB10A6E}"/>
                </a:ext>
              </a:extLst>
            </p:cNvPr>
            <p:cNvSpPr/>
            <p:nvPr/>
          </p:nvSpPr>
          <p:spPr>
            <a:xfrm>
              <a:off x="-1268185" y="-553269"/>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2">
                <a:lumMod val="75000"/>
              </a:schemeClr>
            </a:solidFill>
          </p:spPr>
          <p:txBody>
            <a:bodyPr/>
            <a:lstStyle/>
            <a:p>
              <a:endParaRPr lang="en-IN" dirty="0"/>
            </a:p>
          </p:txBody>
        </p:sp>
      </p:grpSp>
      <p:grpSp>
        <p:nvGrpSpPr>
          <p:cNvPr id="9" name="Group 5">
            <a:extLst>
              <a:ext uri="{FF2B5EF4-FFF2-40B4-BE49-F238E27FC236}">
                <a16:creationId xmlns:a16="http://schemas.microsoft.com/office/drawing/2014/main" id="{1A2387AB-EDBE-4A79-9FD5-AEAAF10DC09A}"/>
              </a:ext>
            </a:extLst>
          </p:cNvPr>
          <p:cNvGrpSpPr>
            <a:grpSpLocks noChangeAspect="1"/>
          </p:cNvGrpSpPr>
          <p:nvPr/>
        </p:nvGrpSpPr>
        <p:grpSpPr>
          <a:xfrm>
            <a:off x="7174793" y="-235790"/>
            <a:ext cx="7329600" cy="7329569"/>
            <a:chOff x="-1267923" y="-499847"/>
            <a:chExt cx="6350000" cy="6349974"/>
          </a:xfrm>
        </p:grpSpPr>
        <p:sp>
          <p:nvSpPr>
            <p:cNvPr id="10" name="Freeform 6">
              <a:extLst>
                <a:ext uri="{FF2B5EF4-FFF2-40B4-BE49-F238E27FC236}">
                  <a16:creationId xmlns:a16="http://schemas.microsoft.com/office/drawing/2014/main" id="{99A2F443-B3B3-49FE-90CE-4F270A4D470A}"/>
                </a:ext>
              </a:extLst>
            </p:cNvPr>
            <p:cNvSpPr/>
            <p:nvPr/>
          </p:nvSpPr>
          <p:spPr>
            <a:xfrm>
              <a:off x="-1267923" y="-499847"/>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71569" r="-12056"/>
              </a:stretch>
            </a:blipFill>
          </p:spPr>
        </p:sp>
      </p:grpSp>
    </p:spTree>
    <p:extLst>
      <p:ext uri="{BB962C8B-B14F-4D97-AF65-F5344CB8AC3E}">
        <p14:creationId xmlns:p14="http://schemas.microsoft.com/office/powerpoint/2010/main" val="270966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5227</TotalTime>
  <Words>601</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Times Neue Roman</vt:lpstr>
      <vt:lpstr>Times New Roman</vt:lpstr>
      <vt:lpstr>Wingdings</vt:lpstr>
      <vt:lpstr>Office Theme</vt:lpstr>
      <vt:lpstr>PowerPoint Presentation</vt:lpstr>
      <vt:lpstr>PowerPoint Presentation</vt:lpstr>
      <vt:lpstr>PowerPoint Presentation</vt:lpstr>
      <vt:lpstr>Data Description</vt:lpstr>
      <vt:lpstr>PowerPoint Presentation</vt:lpstr>
      <vt:lpstr>Data Preprocessing</vt:lpstr>
      <vt:lpstr>Key Findings</vt:lpstr>
      <vt:lpstr>Model Compression</vt:lpstr>
      <vt:lpstr>Key Factors &amp; Future Plans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Jeevan Raj</dc:creator>
  <cp:lastModifiedBy>Jeevan Raj</cp:lastModifiedBy>
  <cp:revision>32</cp:revision>
  <dcterms:created xsi:type="dcterms:W3CDTF">2022-07-11T13:54:00Z</dcterms:created>
  <dcterms:modified xsi:type="dcterms:W3CDTF">2022-07-15T05:28:13Z</dcterms:modified>
</cp:coreProperties>
</file>