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Slab Regular" panose="020B0604020202020204" charset="0"/>
      <p:regular r:id="rId18"/>
    </p:embeddedFont>
    <p:embeddedFont>
      <p:font typeface="Roboto Slab Regular Bold" panose="020B0604020202020204" charset="0"/>
      <p:regular r:id="rId19"/>
    </p:embeddedFont>
    <p:embeddedFont>
      <p:font typeface="Times Neue Roman" panose="020B0604020202020204" charset="0"/>
      <p:regular r:id="rId20"/>
    </p:embeddedFont>
    <p:embeddedFont>
      <p:font typeface="Times Neue Roman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46474" y="0"/>
            <a:ext cx="13241526" cy="10287000"/>
            <a:chOff x="0" y="0"/>
            <a:chExt cx="17655368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3785" r="13785"/>
            <a:stretch>
              <a:fillRect/>
            </a:stretch>
          </p:blipFill>
          <p:spPr>
            <a:xfrm>
              <a:off x="0" y="0"/>
              <a:ext cx="17655368" cy="13716000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>
            <a:off x="0" y="0"/>
            <a:ext cx="7704487" cy="10458700"/>
          </a:xfrm>
          <a:prstGeom prst="rect">
            <a:avLst/>
          </a:prstGeom>
          <a:solidFill>
            <a:srgbClr val="3E578B"/>
          </a:solidFill>
        </p:spPr>
      </p:sp>
      <p:sp>
        <p:nvSpPr>
          <p:cNvPr id="5" name="TextBox 5"/>
          <p:cNvSpPr txBox="1"/>
          <p:nvPr/>
        </p:nvSpPr>
        <p:spPr>
          <a:xfrm>
            <a:off x="574212" y="3738209"/>
            <a:ext cx="7130274" cy="2154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188"/>
              </a:lnSpc>
            </a:pPr>
            <a:r>
              <a:rPr lang="en-US" sz="8900" spc="-605">
                <a:solidFill>
                  <a:srgbClr val="FFFFFF"/>
                </a:solidFill>
                <a:latin typeface="Times Neue Roman"/>
              </a:rPr>
              <a:t>Fake and Real News Detection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52243" y="9560529"/>
            <a:ext cx="5537039" cy="414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3"/>
              </a:lnSpc>
            </a:pPr>
            <a:r>
              <a:rPr lang="en-US" sz="2899">
                <a:solidFill>
                  <a:srgbClr val="FFFFFF"/>
                </a:solidFill>
                <a:latin typeface="Times Neue Roman"/>
              </a:rPr>
              <a:t>Presenting by Jeevan 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72602" y="-798287"/>
            <a:ext cx="24828006" cy="3991407"/>
          </a:xfrm>
          <a:prstGeom prst="rect">
            <a:avLst/>
          </a:prstGeom>
          <a:solidFill>
            <a:srgbClr val="3E578B"/>
          </a:solidFill>
        </p:spPr>
      </p:sp>
      <p:sp>
        <p:nvSpPr>
          <p:cNvPr id="3" name="TextBox 3"/>
          <p:cNvSpPr txBox="1"/>
          <p:nvPr/>
        </p:nvSpPr>
        <p:spPr>
          <a:xfrm>
            <a:off x="562019" y="666376"/>
            <a:ext cx="16697281" cy="2298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5"/>
              </a:lnSpc>
            </a:pPr>
            <a:r>
              <a:rPr lang="en-US" sz="9462" spc="-56">
                <a:solidFill>
                  <a:srgbClr val="FFFFFF"/>
                </a:solidFill>
                <a:latin typeface="Times Neue Roman"/>
              </a:rPr>
              <a:t>Model Building By Deep Learning using LSTM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l="248" t="5493"/>
          <a:stretch>
            <a:fillRect/>
          </a:stretch>
        </p:blipFill>
        <p:spPr>
          <a:xfrm>
            <a:off x="144094" y="4186393"/>
            <a:ext cx="15489644" cy="610060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4094" y="3407218"/>
            <a:ext cx="17878686" cy="50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95"/>
              </a:lnSpc>
            </a:pPr>
            <a:r>
              <a:rPr lang="en-US" sz="3199">
                <a:solidFill>
                  <a:srgbClr val="000000"/>
                </a:solidFill>
                <a:latin typeface="Times Neue Roman"/>
              </a:rPr>
              <a:t>By Using Long Short-Term Memory (LSTM), We got 99.29% in train, 99.11% in validation, 99.25% in Test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72602" y="-798287"/>
            <a:ext cx="24828006" cy="3261328"/>
          </a:xfrm>
          <a:prstGeom prst="rect">
            <a:avLst/>
          </a:prstGeom>
          <a:solidFill>
            <a:srgbClr val="3E578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601390"/>
            <a:ext cx="7739861" cy="768561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29634" y="732058"/>
            <a:ext cx="12413086" cy="119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05"/>
              </a:lnSpc>
            </a:pPr>
            <a:r>
              <a:rPr lang="en-US" sz="9462" spc="-141">
                <a:solidFill>
                  <a:srgbClr val="FFFFFF"/>
                </a:solidFill>
                <a:latin typeface="Times Neue Roman"/>
              </a:rPr>
              <a:t>Performance of the Model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41401" y="2903487"/>
            <a:ext cx="8875188" cy="6089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499">
                <a:solidFill>
                  <a:srgbClr val="000000"/>
                </a:solidFill>
                <a:latin typeface="Times Neue Roman"/>
              </a:rPr>
              <a:t>Confusion Matrix is used to define the Performance of the Model gives you the TP,FP,TN,FN</a:t>
            </a:r>
          </a:p>
          <a:p>
            <a:pPr>
              <a:lnSpc>
                <a:spcPts val="1920"/>
              </a:lnSpc>
            </a:pPr>
            <a:endParaRPr lang="en-US" sz="3499">
              <a:solidFill>
                <a:srgbClr val="000000"/>
              </a:solidFill>
              <a:latin typeface="Times Neue Roman"/>
            </a:endParaRPr>
          </a:p>
          <a:p>
            <a:pPr>
              <a:lnSpc>
                <a:spcPts val="4479"/>
              </a:lnSpc>
            </a:pPr>
            <a:r>
              <a:rPr lang="en-US" sz="3499">
                <a:solidFill>
                  <a:srgbClr val="000000"/>
                </a:solidFill>
                <a:latin typeface="Times Neue Roman"/>
              </a:rPr>
              <a:t>Out of total 5957 Fake News, Our Model is Predicted 5911 News Correctly and 46 News it is Predicted has original news</a:t>
            </a:r>
          </a:p>
          <a:p>
            <a:pPr>
              <a:lnSpc>
                <a:spcPts val="4479"/>
              </a:lnSpc>
            </a:pPr>
            <a:r>
              <a:rPr lang="en-US" sz="3499">
                <a:solidFill>
                  <a:srgbClr val="000000"/>
                </a:solidFill>
                <a:latin typeface="Times Neue Roman"/>
              </a:rPr>
              <a:t>Out of total 5268 Original News, Our Model is Predicte 5230 News Correctly and 38 News it is Predicted has Fake News </a:t>
            </a:r>
          </a:p>
          <a:p>
            <a:pPr>
              <a:lnSpc>
                <a:spcPts val="1920"/>
              </a:lnSpc>
            </a:pPr>
            <a:endParaRPr lang="en-US" sz="3499">
              <a:solidFill>
                <a:srgbClr val="000000"/>
              </a:solidFill>
              <a:latin typeface="Times Neue Roman"/>
            </a:endParaRPr>
          </a:p>
          <a:p>
            <a:pPr>
              <a:lnSpc>
                <a:spcPts val="4479"/>
              </a:lnSpc>
            </a:pPr>
            <a:r>
              <a:rPr lang="en-US" sz="3499">
                <a:solidFill>
                  <a:srgbClr val="000000"/>
                </a:solidFill>
                <a:latin typeface="Times Neue Roman"/>
              </a:rPr>
              <a:t>The Overall accuracy of the Model is 99.25%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9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753206">
            <a:off x="-1183237" y="4465219"/>
            <a:ext cx="25783492" cy="9586163"/>
          </a:xfrm>
          <a:prstGeom prst="rect">
            <a:avLst/>
          </a:prstGeom>
          <a:solidFill>
            <a:srgbClr val="323250">
              <a:alpha val="6667"/>
            </a:srgbClr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1783058" cy="29501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476242" y="8956802"/>
            <a:ext cx="1783058" cy="29501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494137" y="698454"/>
            <a:ext cx="2556816" cy="25755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979461" y="9578419"/>
            <a:ext cx="2556816" cy="2575547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1028700" y="8302951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1028700" y="1814529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1361476" y="5059874"/>
            <a:ext cx="696275" cy="69627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1361476" y="6156199"/>
            <a:ext cx="740352" cy="74035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824590" y="3602413"/>
            <a:ext cx="9032825" cy="2023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98"/>
              </a:lnSpc>
            </a:pPr>
            <a:r>
              <a:rPr lang="en-US" sz="16194" spc="-242">
                <a:solidFill>
                  <a:srgbClr val="FFFFFF"/>
                </a:solidFill>
                <a:latin typeface="Times Neue Roman"/>
              </a:rPr>
              <a:t>Thank You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6927807"/>
            <a:ext cx="6262489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99"/>
              </a:lnSpc>
            </a:pPr>
            <a:r>
              <a:rPr lang="en-US" sz="2999" spc="-56">
                <a:solidFill>
                  <a:srgbClr val="FFFFFF"/>
                </a:solidFill>
                <a:latin typeface="Roboto Slab Regular"/>
              </a:rPr>
              <a:t>I look forward to working with you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03495" y="2945188"/>
            <a:ext cx="4893862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50"/>
              </a:lnSpc>
            </a:pPr>
            <a:r>
              <a:rPr lang="en-US" sz="4500">
                <a:solidFill>
                  <a:srgbClr val="FFFFFF"/>
                </a:solidFill>
                <a:latin typeface="Times Neue Roman Bold"/>
              </a:rPr>
              <a:t>Personal INFO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490032" y="4707449"/>
            <a:ext cx="2815795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en-US" sz="3500" spc="-238">
                <a:solidFill>
                  <a:srgbClr val="FFFFFF"/>
                </a:solidFill>
                <a:latin typeface="Times Neue Roman"/>
              </a:rPr>
              <a:t>9141919300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19617" y="5907251"/>
            <a:ext cx="5325223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5"/>
              </a:lnSpc>
            </a:pPr>
            <a:r>
              <a:rPr lang="en-US" sz="3500" spc="-52">
                <a:solidFill>
                  <a:srgbClr val="FFFFFF"/>
                </a:solidFill>
                <a:latin typeface="Times Neue Roman"/>
              </a:rPr>
              <a:t>jeevanrajraj1998@gmail.com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28088" y="3780805"/>
            <a:ext cx="4939683" cy="876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74"/>
              </a:lnSpc>
            </a:pPr>
            <a:r>
              <a:rPr lang="en-US" sz="3499" spc="-38">
                <a:solidFill>
                  <a:srgbClr val="FFFFFF"/>
                </a:solidFill>
                <a:latin typeface="Times Neue Roman"/>
              </a:rPr>
              <a:t>Name :  Jeevan Raj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097936" y="-2699841"/>
            <a:ext cx="15686683" cy="15686683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E578B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5010859" y="-2699841"/>
            <a:ext cx="5657850" cy="5657850"/>
            <a:chOff x="0" y="0"/>
            <a:chExt cx="2787650" cy="27876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334B7D">
                <a:alpha val="10980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2329497" y="8376475"/>
            <a:ext cx="5657850" cy="5657850"/>
            <a:chOff x="0" y="0"/>
            <a:chExt cx="2787650" cy="27876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334B7D">
                <a:alpha val="26667"/>
              </a:srgbClr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4509170" y="1411816"/>
            <a:ext cx="4159154" cy="8229600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9302" t="-2900" r="-34977" b="-1594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id="18" name="AutoShape 18"/>
          <p:cNvSpPr/>
          <p:nvPr/>
        </p:nvSpPr>
        <p:spPr>
          <a:xfrm rot="-5400000">
            <a:off x="584001" y="8233743"/>
            <a:ext cx="682669" cy="0"/>
          </a:xfrm>
          <a:prstGeom prst="line">
            <a:avLst/>
          </a:prstGeom>
          <a:ln w="476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 rot="-5400000">
            <a:off x="-844609" y="4382525"/>
            <a:ext cx="6765339" cy="2084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30"/>
              </a:lnSpc>
            </a:pPr>
            <a:r>
              <a:rPr lang="en-US" sz="8620" spc="-586">
                <a:solidFill>
                  <a:srgbClr val="FFFFFF"/>
                </a:solidFill>
                <a:latin typeface="Roboto Slab Regular"/>
              </a:rPr>
              <a:t>Research and Survey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84044" y="1383241"/>
            <a:ext cx="4321806" cy="528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18"/>
              </a:lnSpc>
            </a:pPr>
            <a:r>
              <a:rPr lang="en-US" sz="3295">
                <a:solidFill>
                  <a:srgbClr val="3E578B"/>
                </a:solidFill>
                <a:latin typeface="Roboto Slab Regular Bold"/>
              </a:rPr>
              <a:t>Survey Results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784044" y="4333259"/>
            <a:ext cx="8284695" cy="528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18"/>
              </a:lnSpc>
            </a:pPr>
            <a:r>
              <a:rPr lang="en-US" sz="3295">
                <a:solidFill>
                  <a:srgbClr val="3E578B"/>
                </a:solidFill>
                <a:latin typeface="Times Neue Roman Bold"/>
              </a:rPr>
              <a:t>So Why is Identifying Fake News Important ?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784044" y="4966527"/>
            <a:ext cx="8284695" cy="1669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28"/>
              </a:lnSpc>
            </a:pPr>
            <a:r>
              <a:rPr lang="en-US" sz="2600">
                <a:solidFill>
                  <a:srgbClr val="000000"/>
                </a:solidFill>
                <a:latin typeface="Times Neue Roman"/>
              </a:rPr>
              <a:t>How many of you verify each and every piece of news you read before believing it? </a:t>
            </a:r>
          </a:p>
          <a:p>
            <a:pPr algn="just">
              <a:lnSpc>
                <a:spcPts val="3328"/>
              </a:lnSpc>
            </a:pPr>
            <a:r>
              <a:rPr lang="en-US" sz="2600">
                <a:solidFill>
                  <a:srgbClr val="000000"/>
                </a:solidFill>
                <a:latin typeface="Times Neue Roman Bold"/>
              </a:rPr>
              <a:t>If we don't Identify the news is fake or real Then their may be higher chances of getting fooled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84044" y="2351584"/>
            <a:ext cx="6482644" cy="867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2700">
                <a:solidFill>
                  <a:srgbClr val="000000"/>
                </a:solidFill>
                <a:latin typeface="Times Neue Roman Bold"/>
              </a:rPr>
              <a:t>Research shows that 1 in 2 Indians recives fake news via Whatsapp and Facebook etc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784044" y="3324879"/>
            <a:ext cx="8284695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60"/>
              </a:lnSpc>
            </a:pPr>
            <a:r>
              <a:rPr lang="en-US" sz="2000">
                <a:solidFill>
                  <a:srgbClr val="545454"/>
                </a:solidFill>
                <a:latin typeface="Times Neue Roman Bold"/>
              </a:rPr>
              <a:t>As per the survey of Social Matters and Institute of Governance Policies and Politics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784044" y="6849277"/>
            <a:ext cx="8284695" cy="1061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18"/>
              </a:lnSpc>
            </a:pPr>
            <a:r>
              <a:rPr lang="en-US" sz="3295">
                <a:solidFill>
                  <a:srgbClr val="3E578B"/>
                </a:solidFill>
                <a:latin typeface="Times Neue Roman Bold"/>
              </a:rPr>
              <a:t>Now a days Social Media is used for news reading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784044" y="7964741"/>
            <a:ext cx="8284695" cy="1249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28"/>
              </a:lnSpc>
            </a:pPr>
            <a:r>
              <a:rPr lang="en-US" sz="2600">
                <a:solidFill>
                  <a:srgbClr val="000000"/>
                </a:solidFill>
                <a:latin typeface="Times Neue Roman"/>
              </a:rPr>
              <a:t>Before in the past only professional used to collect the news and publish it, But now a days any one can collect and publish</a:t>
            </a:r>
          </a:p>
          <a:p>
            <a:pPr algn="just">
              <a:lnSpc>
                <a:spcPts val="3328"/>
              </a:lnSpc>
            </a:pPr>
            <a:r>
              <a:rPr lang="en-US" sz="2600">
                <a:solidFill>
                  <a:srgbClr val="000000"/>
                </a:solidFill>
                <a:latin typeface="Times Neue Roman"/>
              </a:rPr>
              <a:t>Therefore the authenticity of the news is difficult to judge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72602" y="-798287"/>
            <a:ext cx="24828006" cy="3988408"/>
          </a:xfrm>
          <a:prstGeom prst="rect">
            <a:avLst/>
          </a:prstGeom>
          <a:solidFill>
            <a:srgbClr val="3E578B"/>
          </a:solidFill>
        </p:spPr>
      </p:sp>
      <p:sp>
        <p:nvSpPr>
          <p:cNvPr id="3" name="AutoShape 3"/>
          <p:cNvSpPr/>
          <p:nvPr/>
        </p:nvSpPr>
        <p:spPr>
          <a:xfrm>
            <a:off x="0" y="645935"/>
            <a:ext cx="18288000" cy="0"/>
          </a:xfrm>
          <a:prstGeom prst="line">
            <a:avLst/>
          </a:prstGeom>
          <a:ln w="476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327531" y="-2587787"/>
            <a:ext cx="5657850" cy="5657850"/>
            <a:chOff x="0" y="0"/>
            <a:chExt cx="2787650" cy="27876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334B7D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79263" y="1257300"/>
            <a:ext cx="6765339" cy="107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30"/>
              </a:lnSpc>
            </a:pPr>
            <a:r>
              <a:rPr lang="en-US" sz="8620" spc="-586">
                <a:solidFill>
                  <a:srgbClr val="FFFFFF"/>
                </a:solidFill>
                <a:latin typeface="Times Neue Roman"/>
              </a:rPr>
              <a:t>Major Problems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9263" y="3634547"/>
            <a:ext cx="17281400" cy="478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>
              <a:lnSpc>
                <a:spcPts val="4246"/>
              </a:lnSpc>
              <a:buFont typeface="Arial"/>
              <a:buChar char="•"/>
            </a:pPr>
            <a:r>
              <a:rPr lang="en-US" sz="3099" spc="55">
                <a:solidFill>
                  <a:srgbClr val="000000"/>
                </a:solidFill>
                <a:latin typeface="Times Neue Roman"/>
              </a:rPr>
              <a:t>The increasing number of Fraud website in the internet which increases the number of fake news data by day</a:t>
            </a:r>
          </a:p>
          <a:p>
            <a:pPr marL="669288" lvl="1" indent="-334644">
              <a:lnSpc>
                <a:spcPts val="4246"/>
              </a:lnSpc>
              <a:buFont typeface="Arial"/>
              <a:buChar char="•"/>
            </a:pPr>
            <a:r>
              <a:rPr lang="en-US" sz="3099" spc="55">
                <a:solidFill>
                  <a:srgbClr val="000000"/>
                </a:solidFill>
                <a:latin typeface="Times Neue Roman"/>
              </a:rPr>
              <a:t>People are profiting by clickbait's and publishing fake news on online, By clicking on a clickbait, users are let to a page that contains false information</a:t>
            </a:r>
          </a:p>
          <a:p>
            <a:pPr marL="669288" lvl="1" indent="-334644">
              <a:lnSpc>
                <a:spcPts val="4246"/>
              </a:lnSpc>
              <a:buFont typeface="Arial"/>
              <a:buChar char="•"/>
            </a:pPr>
            <a:r>
              <a:rPr lang="en-US" sz="3099" spc="55">
                <a:solidFill>
                  <a:srgbClr val="000000"/>
                </a:solidFill>
                <a:latin typeface="Times Neue Roman"/>
              </a:rPr>
              <a:t>More clicks contirbutes to more money for content publishers</a:t>
            </a:r>
          </a:p>
          <a:p>
            <a:pPr marL="669288" lvl="1" indent="-334644">
              <a:lnSpc>
                <a:spcPts val="4246"/>
              </a:lnSpc>
              <a:buFont typeface="Arial"/>
              <a:buChar char="•"/>
            </a:pPr>
            <a:r>
              <a:rPr lang="en-US" sz="3099" spc="55">
                <a:solidFill>
                  <a:srgbClr val="000000"/>
                </a:solidFill>
                <a:latin typeface="Times Neue Roman"/>
              </a:rPr>
              <a:t>Fake news influences people perceptions</a:t>
            </a:r>
          </a:p>
          <a:p>
            <a:pPr marL="669288" lvl="1" indent="-334644">
              <a:lnSpc>
                <a:spcPts val="4246"/>
              </a:lnSpc>
              <a:buFont typeface="Arial"/>
              <a:buChar char="•"/>
            </a:pPr>
            <a:r>
              <a:rPr lang="en-US" sz="3099" spc="55">
                <a:solidFill>
                  <a:srgbClr val="000000"/>
                </a:solidFill>
                <a:latin typeface="Times Neue Roman"/>
              </a:rPr>
              <a:t>The raise of Fake news has become a global problem that even major tech companies like Facebook and google are struggling to solve. It can be difficult to determine whether a text is factual without additional context and human judgement.</a:t>
            </a:r>
          </a:p>
        </p:txBody>
      </p:sp>
      <p:sp>
        <p:nvSpPr>
          <p:cNvPr id="8" name="AutoShape 8"/>
          <p:cNvSpPr/>
          <p:nvPr/>
        </p:nvSpPr>
        <p:spPr>
          <a:xfrm>
            <a:off x="0" y="2588506"/>
            <a:ext cx="18288000" cy="0"/>
          </a:xfrm>
          <a:prstGeom prst="line">
            <a:avLst/>
          </a:prstGeom>
          <a:ln w="476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812" y="0"/>
            <a:ext cx="18288000" cy="3256084"/>
            <a:chOff x="0" y="0"/>
            <a:chExt cx="24384000" cy="434144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44999"/>
            </a:blip>
            <a:srcRect t="55361" b="8348"/>
            <a:stretch>
              <a:fillRect/>
            </a:stretch>
          </p:blipFill>
          <p:spPr>
            <a:xfrm>
              <a:off x="0" y="0"/>
              <a:ext cx="24384000" cy="4341445"/>
            </a:xfrm>
            <a:prstGeom prst="rect">
              <a:avLst/>
            </a:prstGeom>
          </p:spPr>
        </p:pic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2916530" y="-3910089"/>
            <a:ext cx="6683581" cy="6683581"/>
            <a:chOff x="0" y="0"/>
            <a:chExt cx="2787650" cy="27876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30980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212064" y="8270875"/>
            <a:ext cx="6683581" cy="6683581"/>
            <a:chOff x="0" y="0"/>
            <a:chExt cx="2787650" cy="27876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8627"/>
              </a:srgbClr>
            </a:solidFill>
          </p:spPr>
        </p:sp>
      </p:grpSp>
      <p:sp>
        <p:nvSpPr>
          <p:cNvPr id="8" name="AutoShape 8"/>
          <p:cNvSpPr/>
          <p:nvPr/>
        </p:nvSpPr>
        <p:spPr>
          <a:xfrm rot="-5400000">
            <a:off x="7412891" y="6515953"/>
            <a:ext cx="3462218" cy="0"/>
          </a:xfrm>
          <a:prstGeom prst="line">
            <a:avLst/>
          </a:prstGeom>
          <a:ln w="47625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5822375" y="1154996"/>
            <a:ext cx="8694766" cy="1193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05"/>
              </a:lnSpc>
            </a:pPr>
            <a:r>
              <a:rPr lang="en-US" sz="9462" spc="-643">
                <a:solidFill>
                  <a:srgbClr val="FFFFFF"/>
                </a:solidFill>
                <a:latin typeface="Times Neue Roman"/>
              </a:rPr>
              <a:t>Type of Fake News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06131" y="3659095"/>
            <a:ext cx="4101852" cy="615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9"/>
              </a:lnSpc>
            </a:pPr>
            <a:r>
              <a:rPr lang="en-US" sz="4999" spc="-339">
                <a:solidFill>
                  <a:srgbClr val="FFFFFF"/>
                </a:solidFill>
                <a:latin typeface="Times Neue Roman"/>
              </a:rPr>
              <a:t>Visual Based Type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83481" y="5114925"/>
            <a:ext cx="6547152" cy="224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499">
                <a:solidFill>
                  <a:srgbClr val="FFFFFF"/>
                </a:solidFill>
                <a:latin typeface="Times Neue Roman"/>
              </a:rPr>
              <a:t>Visual based are mainly like photoshopped image and videos which are posted in social medias, It is completely based on visual type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129672" y="3649570"/>
            <a:ext cx="4940969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sz="5000" spc="-340">
                <a:solidFill>
                  <a:srgbClr val="FFFFFF"/>
                </a:solidFill>
                <a:latin typeface="Times Neue Roman"/>
              </a:rPr>
              <a:t>Linguistic Based Type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9758" y="5114925"/>
            <a:ext cx="6547152" cy="224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499">
                <a:solidFill>
                  <a:srgbClr val="FFFFFF"/>
                </a:solidFill>
                <a:latin typeface="Times Neue Roman"/>
              </a:rPr>
              <a:t>Linguistic based are mainly the manipulation of text and string content. This issues is with Blogs, News, or Emails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7916352" y="-8696265"/>
            <a:ext cx="2607695" cy="18440400"/>
          </a:xfrm>
          <a:prstGeom prst="rect">
            <a:avLst/>
          </a:prstGeom>
          <a:solidFill>
            <a:srgbClr val="3E578B"/>
          </a:solidFill>
        </p:spPr>
      </p:sp>
      <p:sp>
        <p:nvSpPr>
          <p:cNvPr id="3" name="TextBox 3"/>
          <p:cNvSpPr txBox="1"/>
          <p:nvPr/>
        </p:nvSpPr>
        <p:spPr>
          <a:xfrm>
            <a:off x="6155769" y="671613"/>
            <a:ext cx="5976462" cy="84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03"/>
              </a:lnSpc>
            </a:pPr>
            <a:r>
              <a:rPr lang="en-US" sz="8000" spc="-458" dirty="0">
                <a:solidFill>
                  <a:srgbClr val="FFFFFF"/>
                </a:solidFill>
                <a:latin typeface="Times Neue Roman"/>
              </a:rPr>
              <a:t>Project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4911" y="2063597"/>
            <a:ext cx="18037703" cy="745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5"/>
              </a:lnSpc>
            </a:pPr>
            <a:r>
              <a:rPr lang="en-US" sz="4500" spc="-103" dirty="0">
                <a:solidFill>
                  <a:srgbClr val="000000"/>
                </a:solidFill>
                <a:latin typeface="Times Neue Roman"/>
              </a:rPr>
              <a:t>In this project we propose a Deep Learning model to identify whether a News article is fake or not based on its content, We used NLP to detect the fake news </a:t>
            </a:r>
          </a:p>
          <a:p>
            <a:pPr>
              <a:lnSpc>
                <a:spcPts val="2420"/>
              </a:lnSpc>
            </a:pPr>
            <a:endParaRPr lang="en-US" sz="4500" spc="-103" dirty="0">
              <a:solidFill>
                <a:srgbClr val="000000"/>
              </a:solidFill>
              <a:latin typeface="Times Neue Roman"/>
            </a:endParaRPr>
          </a:p>
          <a:p>
            <a:pPr>
              <a:lnSpc>
                <a:spcPts val="5445"/>
              </a:lnSpc>
            </a:pPr>
            <a:r>
              <a:rPr lang="en-US" sz="4500" spc="-103" dirty="0">
                <a:solidFill>
                  <a:srgbClr val="000000"/>
                </a:solidFill>
                <a:latin typeface="Times Neue Roman"/>
              </a:rPr>
              <a:t>There are several attempts to use artificial intelligence technologies specifically Machine / Deep Learning techniques and NLP to detect fake news and stop it from spreading </a:t>
            </a:r>
          </a:p>
          <a:p>
            <a:pPr>
              <a:lnSpc>
                <a:spcPts val="2420"/>
              </a:lnSpc>
            </a:pPr>
            <a:endParaRPr lang="en-US" sz="4500" spc="-103" dirty="0">
              <a:solidFill>
                <a:srgbClr val="000000"/>
              </a:solidFill>
              <a:latin typeface="Times Neue Roman"/>
            </a:endParaRPr>
          </a:p>
          <a:p>
            <a:pPr>
              <a:lnSpc>
                <a:spcPts val="5445"/>
              </a:lnSpc>
            </a:pPr>
            <a:r>
              <a:rPr lang="en-US" sz="4500" spc="-103" dirty="0">
                <a:solidFill>
                  <a:srgbClr val="000000"/>
                </a:solidFill>
                <a:latin typeface="Times Neue Roman"/>
              </a:rPr>
              <a:t>As Human beings we read a sentence and paragraph we can interpret the words with the whole document and understand the context, given today's volume of news, It can be possible to teach a computer how to read and understand the difference between real and fake news using NLP.</a:t>
            </a:r>
          </a:p>
          <a:p>
            <a:pPr>
              <a:lnSpc>
                <a:spcPts val="4600"/>
              </a:lnSpc>
            </a:pPr>
            <a:endParaRPr lang="en-US" sz="4500" spc="-103" dirty="0">
              <a:solidFill>
                <a:srgbClr val="000000"/>
              </a:solidFill>
              <a:latin typeface="Times Neue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B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2208891" y="2447507"/>
            <a:ext cx="4809500" cy="2242085"/>
            <a:chOff x="0" y="0"/>
            <a:chExt cx="1626917" cy="758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26918" cy="758434"/>
            </a:xfrm>
            <a:custGeom>
              <a:avLst/>
              <a:gdLst/>
              <a:ahLst/>
              <a:cxnLst/>
              <a:rect l="l" t="t" r="r" b="b"/>
              <a:pathLst>
                <a:path w="1626918" h="758434">
                  <a:moveTo>
                    <a:pt x="1502457" y="758434"/>
                  </a:moveTo>
                  <a:lnTo>
                    <a:pt x="124460" y="758434"/>
                  </a:lnTo>
                  <a:cubicBezTo>
                    <a:pt x="55880" y="758434"/>
                    <a:pt x="0" y="702554"/>
                    <a:pt x="0" y="6339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2458" y="0"/>
                  </a:lnTo>
                  <a:cubicBezTo>
                    <a:pt x="1571038" y="0"/>
                    <a:pt x="1626918" y="55880"/>
                    <a:pt x="1626918" y="124460"/>
                  </a:cubicBezTo>
                  <a:lnTo>
                    <a:pt x="1626918" y="633974"/>
                  </a:lnTo>
                  <a:cubicBezTo>
                    <a:pt x="1626918" y="702554"/>
                    <a:pt x="1571038" y="758434"/>
                    <a:pt x="1502458" y="7584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1181438" y="2718652"/>
            <a:ext cx="1699801" cy="1699795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49239" t="-5960" r="-44729" b="-2661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4900823" y="-3915131"/>
            <a:ext cx="6683581" cy="6683581"/>
            <a:chOff x="0" y="0"/>
            <a:chExt cx="2787650" cy="27876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-3939229" y="7517541"/>
            <a:ext cx="6683581" cy="6683581"/>
            <a:chOff x="0" y="0"/>
            <a:chExt cx="2787650" cy="27876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FFFFFF">
                <a:alpha val="19608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408625" y="7150182"/>
            <a:ext cx="2238349" cy="367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23"/>
              </a:lnSpc>
            </a:pPr>
            <a:r>
              <a:rPr lang="en-US" sz="2851" spc="-193">
                <a:solidFill>
                  <a:srgbClr val="334B7D"/>
                </a:solidFill>
                <a:latin typeface="Roboto Slab Regular"/>
              </a:rPr>
              <a:t>Customer 5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208891" y="4841422"/>
            <a:ext cx="4809500" cy="2242085"/>
            <a:chOff x="0" y="0"/>
            <a:chExt cx="1626917" cy="7584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26918" cy="758434"/>
            </a:xfrm>
            <a:custGeom>
              <a:avLst/>
              <a:gdLst/>
              <a:ahLst/>
              <a:cxnLst/>
              <a:rect l="l" t="t" r="r" b="b"/>
              <a:pathLst>
                <a:path w="1626918" h="758434">
                  <a:moveTo>
                    <a:pt x="1502457" y="758434"/>
                  </a:moveTo>
                  <a:lnTo>
                    <a:pt x="124460" y="758434"/>
                  </a:lnTo>
                  <a:cubicBezTo>
                    <a:pt x="55880" y="758434"/>
                    <a:pt x="0" y="702554"/>
                    <a:pt x="0" y="6339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2458" y="0"/>
                  </a:lnTo>
                  <a:cubicBezTo>
                    <a:pt x="1571038" y="0"/>
                    <a:pt x="1626918" y="55880"/>
                    <a:pt x="1626918" y="124460"/>
                  </a:cubicBezTo>
                  <a:lnTo>
                    <a:pt x="1626918" y="633974"/>
                  </a:lnTo>
                  <a:cubicBezTo>
                    <a:pt x="1626918" y="702554"/>
                    <a:pt x="1571038" y="758434"/>
                    <a:pt x="1502458" y="7584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2208891" y="7300524"/>
            <a:ext cx="4809500" cy="2242085"/>
            <a:chOff x="0" y="0"/>
            <a:chExt cx="1626917" cy="7584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26918" cy="758434"/>
            </a:xfrm>
            <a:custGeom>
              <a:avLst/>
              <a:gdLst/>
              <a:ahLst/>
              <a:cxnLst/>
              <a:rect l="l" t="t" r="r" b="b"/>
              <a:pathLst>
                <a:path w="1626918" h="758434">
                  <a:moveTo>
                    <a:pt x="1502457" y="758434"/>
                  </a:moveTo>
                  <a:lnTo>
                    <a:pt x="124460" y="758434"/>
                  </a:lnTo>
                  <a:cubicBezTo>
                    <a:pt x="55880" y="758434"/>
                    <a:pt x="0" y="702554"/>
                    <a:pt x="0" y="6339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2458" y="0"/>
                  </a:lnTo>
                  <a:cubicBezTo>
                    <a:pt x="1571038" y="0"/>
                    <a:pt x="1626918" y="55880"/>
                    <a:pt x="1626918" y="124460"/>
                  </a:cubicBezTo>
                  <a:lnTo>
                    <a:pt x="1626918" y="633974"/>
                  </a:lnTo>
                  <a:cubicBezTo>
                    <a:pt x="1626918" y="702554"/>
                    <a:pt x="1571038" y="758434"/>
                    <a:pt x="1502458" y="7584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358990" y="5143500"/>
            <a:ext cx="1699801" cy="1699795"/>
            <a:chOff x="0" y="0"/>
            <a:chExt cx="6350000" cy="634997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358990" y="7571669"/>
            <a:ext cx="1699801" cy="1699795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46988" r="-12375" b="-20534"/>
              </a:stretch>
            </a:blip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5"/>
          <a:srcRect l="26519" r="457"/>
          <a:stretch>
            <a:fillRect/>
          </a:stretch>
        </p:blipFill>
        <p:spPr>
          <a:xfrm>
            <a:off x="69455" y="3568549"/>
            <a:ext cx="10864333" cy="552875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-780701" y="1079844"/>
            <a:ext cx="9288454" cy="968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8"/>
              </a:lnSpc>
            </a:pPr>
            <a:r>
              <a:rPr lang="en-US" sz="7671" spc="-521">
                <a:solidFill>
                  <a:srgbClr val="FFFFFF"/>
                </a:solidFill>
                <a:latin typeface="Times Neue Roman"/>
              </a:rPr>
              <a:t>DATA SET INFO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058792" y="2816074"/>
            <a:ext cx="346480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3000" spc="-129">
                <a:solidFill>
                  <a:srgbClr val="334B7D"/>
                </a:solidFill>
                <a:latin typeface="Times Neue Roman"/>
              </a:rPr>
              <a:t>Dataset is collected from kaggle website to train the and predict the news is Fake or Real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304495" y="5191125"/>
            <a:ext cx="346480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3000" spc="-129">
                <a:solidFill>
                  <a:srgbClr val="334B7D"/>
                </a:solidFill>
                <a:latin typeface="Times Neue Roman"/>
              </a:rPr>
              <a:t>The Size of the dataset 44898 * 4 </a:t>
            </a:r>
          </a:p>
          <a:p>
            <a:pPr algn="just">
              <a:lnSpc>
                <a:spcPts val="3000"/>
              </a:lnSpc>
            </a:pPr>
            <a:r>
              <a:rPr lang="en-US" sz="3000" spc="-129">
                <a:solidFill>
                  <a:srgbClr val="334B7D"/>
                </a:solidFill>
                <a:latin typeface="Times Neue Roman"/>
              </a:rPr>
              <a:t>Real = 21417*4</a:t>
            </a:r>
          </a:p>
          <a:p>
            <a:pPr algn="just">
              <a:lnSpc>
                <a:spcPts val="3000"/>
              </a:lnSpc>
            </a:pPr>
            <a:r>
              <a:rPr lang="en-US" sz="3000" spc="-129">
                <a:solidFill>
                  <a:srgbClr val="334B7D"/>
                </a:solidFill>
                <a:latin typeface="Times Neue Roman"/>
              </a:rPr>
              <a:t>Fake = 23481*4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168422" y="7669091"/>
            <a:ext cx="346480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3000" spc="-129">
                <a:solidFill>
                  <a:srgbClr val="334B7D"/>
                </a:solidFill>
                <a:latin typeface="Times Neue Roman"/>
              </a:rPr>
              <a:t>Will split the data for traiining and testing set</a:t>
            </a:r>
          </a:p>
          <a:p>
            <a:pPr algn="just">
              <a:lnSpc>
                <a:spcPts val="3000"/>
              </a:lnSpc>
            </a:pPr>
            <a:r>
              <a:rPr lang="en-US" sz="3000" spc="-129">
                <a:solidFill>
                  <a:srgbClr val="334B7D"/>
                </a:solidFill>
                <a:latin typeface="Times Neue Roman"/>
              </a:rPr>
              <a:t>70 % Training Data </a:t>
            </a:r>
          </a:p>
          <a:p>
            <a:pPr algn="just">
              <a:lnSpc>
                <a:spcPts val="3000"/>
              </a:lnSpc>
            </a:pPr>
            <a:r>
              <a:rPr lang="en-US" sz="3000" spc="-129">
                <a:solidFill>
                  <a:srgbClr val="334B7D"/>
                </a:solidFill>
                <a:latin typeface="Times Neue Roman"/>
              </a:rPr>
              <a:t>30 % Testing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9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494" t="2581" r="3494"/>
          <a:stretch>
            <a:fillRect/>
          </a:stretch>
        </p:blipFill>
        <p:spPr>
          <a:xfrm>
            <a:off x="4496046" y="227685"/>
            <a:ext cx="9836266" cy="623774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2599" y="1551239"/>
            <a:ext cx="4269521" cy="2328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8"/>
              </a:lnSpc>
              <a:spcBef>
                <a:spcPct val="0"/>
              </a:spcBef>
            </a:pPr>
            <a:r>
              <a:rPr lang="en-US" sz="3295">
                <a:solidFill>
                  <a:srgbClr val="FFDE59"/>
                </a:solidFill>
                <a:latin typeface="Times Neue Roman Bold"/>
              </a:rPr>
              <a:t>Requirement </a:t>
            </a:r>
          </a:p>
          <a:p>
            <a:pPr algn="ctr">
              <a:lnSpc>
                <a:spcPts val="4218"/>
              </a:lnSpc>
              <a:spcBef>
                <a:spcPct val="0"/>
              </a:spcBef>
            </a:pPr>
            <a:r>
              <a:rPr lang="en-US" sz="3295">
                <a:solidFill>
                  <a:srgbClr val="FFDE59"/>
                </a:solidFill>
                <a:latin typeface="Times Neue Roman Bold"/>
              </a:rPr>
              <a:t>Analysis</a:t>
            </a:r>
          </a:p>
          <a:p>
            <a:pPr algn="ctr">
              <a:lnSpc>
                <a:spcPts val="1647"/>
              </a:lnSpc>
            </a:pPr>
            <a:endParaRPr lang="en-US" sz="3295">
              <a:solidFill>
                <a:srgbClr val="FFDE59"/>
              </a:solidFill>
              <a:latin typeface="Times Neue Roman Bold"/>
            </a:endParaRPr>
          </a:p>
          <a:p>
            <a:pPr algn="ctr">
              <a:lnSpc>
                <a:spcPts val="4218"/>
              </a:lnSpc>
              <a:spcBef>
                <a:spcPct val="0"/>
              </a:spcBef>
            </a:pPr>
            <a:r>
              <a:rPr lang="en-US" sz="3295">
                <a:solidFill>
                  <a:srgbClr val="FAFAFA"/>
                </a:solidFill>
                <a:latin typeface="Times Neue Roman"/>
              </a:rPr>
              <a:t>Data is collected from different data source</a:t>
            </a:r>
            <a:r>
              <a:rPr lang="en-US" sz="3295">
                <a:solidFill>
                  <a:srgbClr val="FAFAFA"/>
                </a:solidFill>
                <a:latin typeface="Times Neue Roman 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0102" y="4853395"/>
            <a:ext cx="5193001" cy="2662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8"/>
              </a:lnSpc>
            </a:pPr>
            <a:r>
              <a:rPr lang="en-US" sz="3295">
                <a:solidFill>
                  <a:srgbClr val="FFDE59"/>
                </a:solidFill>
                <a:latin typeface="Times Neue Roman Bold"/>
              </a:rPr>
              <a:t>Exploratory Data</a:t>
            </a:r>
          </a:p>
          <a:p>
            <a:pPr algn="ctr">
              <a:lnSpc>
                <a:spcPts val="4218"/>
              </a:lnSpc>
            </a:pPr>
            <a:r>
              <a:rPr lang="en-US" sz="3295">
                <a:solidFill>
                  <a:srgbClr val="FFDE59"/>
                </a:solidFill>
                <a:latin typeface="Times Neue Roman Bold"/>
              </a:rPr>
              <a:t> Analysis</a:t>
            </a:r>
          </a:p>
          <a:p>
            <a:pPr algn="ctr">
              <a:lnSpc>
                <a:spcPts val="4218"/>
              </a:lnSpc>
            </a:pPr>
            <a:r>
              <a:rPr lang="en-US" sz="3295">
                <a:solidFill>
                  <a:srgbClr val="FFFFFF"/>
                </a:solidFill>
                <a:latin typeface="Times Neue Roman"/>
              </a:rPr>
              <a:t>The data is being investigated to discover hidden patterns</a:t>
            </a:r>
          </a:p>
          <a:p>
            <a:pPr algn="ctr">
              <a:lnSpc>
                <a:spcPts val="4218"/>
              </a:lnSpc>
              <a:spcBef>
                <a:spcPct val="0"/>
              </a:spcBef>
            </a:pPr>
            <a:r>
              <a:rPr lang="en-US" sz="3295">
                <a:solidFill>
                  <a:srgbClr val="FFFFFF"/>
                </a:solidFill>
                <a:latin typeface="Times Neue Roman"/>
              </a:rPr>
              <a:t>example by using world cloud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63181" y="6265169"/>
            <a:ext cx="4501996" cy="1371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856">
                <a:solidFill>
                  <a:srgbClr val="FFDE59"/>
                </a:solidFill>
                <a:latin typeface="Times Neue Roman Bold"/>
              </a:rPr>
              <a:t>Classifier</a:t>
            </a:r>
          </a:p>
          <a:p>
            <a:pPr algn="ctr">
              <a:lnSpc>
                <a:spcPts val="3656"/>
              </a:lnSpc>
              <a:spcBef>
                <a:spcPct val="0"/>
              </a:spcBef>
            </a:pPr>
            <a:r>
              <a:rPr lang="en-US" sz="2856">
                <a:solidFill>
                  <a:srgbClr val="FFFFFF"/>
                </a:solidFill>
                <a:latin typeface="Times Neue Roman"/>
              </a:rPr>
              <a:t>The dataset is trained and Model is created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10100" y="4716657"/>
            <a:ext cx="5908084" cy="3438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856">
                <a:solidFill>
                  <a:srgbClr val="FFDE59"/>
                </a:solidFill>
                <a:latin typeface="Times Neue Roman Bold"/>
              </a:rPr>
              <a:t>Performance Testing</a:t>
            </a:r>
          </a:p>
          <a:p>
            <a:pPr algn="ctr">
              <a:lnSpc>
                <a:spcPts val="1920"/>
              </a:lnSpc>
            </a:pPr>
            <a:endParaRPr lang="en-US" sz="2856">
              <a:solidFill>
                <a:srgbClr val="FFDE59"/>
              </a:solidFill>
              <a:latin typeface="Times Neue Roman Bold"/>
            </a:endParaRPr>
          </a:p>
          <a:p>
            <a:pPr algn="ctr">
              <a:lnSpc>
                <a:spcPts val="3656"/>
              </a:lnSpc>
              <a:spcBef>
                <a:spcPct val="0"/>
              </a:spcBef>
            </a:pPr>
            <a:r>
              <a:rPr lang="en-US" sz="2856">
                <a:solidFill>
                  <a:srgbClr val="FFFFFF"/>
                </a:solidFill>
                <a:latin typeface="Times Neue Roman"/>
              </a:rPr>
              <a:t>After creating the model the performance of model is being tested by using unknown data. The performance is analyzed by using accuracy, Confusion Matrix, Classification Report etc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91179" y="1813766"/>
            <a:ext cx="4796821" cy="252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6"/>
              </a:lnSpc>
            </a:pPr>
            <a:r>
              <a:rPr lang="en-US" sz="2856">
                <a:solidFill>
                  <a:srgbClr val="FFDE59"/>
                </a:solidFill>
                <a:latin typeface="Times Neue Roman Bold"/>
              </a:rPr>
              <a:t>Enhancing Performance</a:t>
            </a:r>
          </a:p>
          <a:p>
            <a:pPr algn="ctr">
              <a:lnSpc>
                <a:spcPts val="1920"/>
              </a:lnSpc>
            </a:pPr>
            <a:endParaRPr lang="en-US" sz="2856">
              <a:solidFill>
                <a:srgbClr val="FFDE59"/>
              </a:solidFill>
              <a:latin typeface="Times Neue Roman Bold"/>
            </a:endParaRPr>
          </a:p>
          <a:p>
            <a:pPr algn="ctr">
              <a:lnSpc>
                <a:spcPts val="3656"/>
              </a:lnSpc>
              <a:spcBef>
                <a:spcPct val="0"/>
              </a:spcBef>
            </a:pPr>
            <a:r>
              <a:rPr lang="en-US" sz="2856">
                <a:solidFill>
                  <a:srgbClr val="FFFFFF"/>
                </a:solidFill>
                <a:latin typeface="Times Neue Roman"/>
              </a:rPr>
              <a:t>The performance of model is imporved by again refining the data and building the model again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872602" y="-798287"/>
            <a:ext cx="24828006" cy="5941787"/>
          </a:xfrm>
          <a:prstGeom prst="rect">
            <a:avLst/>
          </a:prstGeom>
          <a:solidFill>
            <a:srgbClr val="3E578B"/>
          </a:solidFill>
        </p:spPr>
      </p:sp>
      <p:sp>
        <p:nvSpPr>
          <p:cNvPr id="3" name="AutoShape 3"/>
          <p:cNvSpPr/>
          <p:nvPr/>
        </p:nvSpPr>
        <p:spPr>
          <a:xfrm>
            <a:off x="8822345" y="2172607"/>
            <a:ext cx="9746599" cy="0"/>
          </a:xfrm>
          <a:prstGeom prst="line">
            <a:avLst/>
          </a:prstGeom>
          <a:ln w="476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b="1560"/>
          <a:stretch>
            <a:fillRect/>
          </a:stretch>
        </p:blipFill>
        <p:spPr>
          <a:xfrm>
            <a:off x="204110" y="677689"/>
            <a:ext cx="7925270" cy="413462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720" r="5662"/>
          <a:stretch>
            <a:fillRect/>
          </a:stretch>
        </p:blipFill>
        <p:spPr>
          <a:xfrm>
            <a:off x="204110" y="5577684"/>
            <a:ext cx="7925270" cy="448657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822345" y="485412"/>
            <a:ext cx="9237332" cy="168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39"/>
              </a:lnSpc>
            </a:pPr>
            <a:r>
              <a:rPr lang="en-US" sz="6999" spc="-475">
                <a:solidFill>
                  <a:srgbClr val="FFFFFF"/>
                </a:solidFill>
                <a:latin typeface="Times Neue Roman"/>
              </a:rPr>
              <a:t>Word Cloud for both Fake and Real News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22345" y="2606881"/>
            <a:ext cx="8984222" cy="155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Times Neue Roman"/>
              </a:rPr>
              <a:t>In fake news their will be no reference of Publications will be available </a:t>
            </a:r>
          </a:p>
          <a:p>
            <a:pPr>
              <a:lnSpc>
                <a:spcPts val="4060"/>
              </a:lnSpc>
            </a:pPr>
            <a:r>
              <a:rPr lang="en-US" sz="3500">
                <a:solidFill>
                  <a:srgbClr val="FFFFFF"/>
                </a:solidFill>
                <a:latin typeface="Times Neue Roman"/>
              </a:rPr>
              <a:t>ex:- Washington Reuters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15010" y="6052485"/>
            <a:ext cx="8444290" cy="2802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500">
                <a:solidFill>
                  <a:srgbClr val="000000"/>
                </a:solidFill>
                <a:latin typeface="Times Neue Roman"/>
              </a:rPr>
              <a:t>Most of the text contains reuters information such as Washington(Reuters) </a:t>
            </a:r>
          </a:p>
          <a:p>
            <a:pPr algn="just">
              <a:lnSpc>
                <a:spcPts val="4480"/>
              </a:lnSpc>
            </a:pPr>
            <a:r>
              <a:rPr lang="en-US" sz="3500">
                <a:solidFill>
                  <a:srgbClr val="000000"/>
                </a:solidFill>
                <a:latin typeface="Times Neue Roman"/>
              </a:rPr>
              <a:t>Some text are tweets from Twitter</a:t>
            </a:r>
          </a:p>
          <a:p>
            <a:pPr algn="just">
              <a:lnSpc>
                <a:spcPts val="4480"/>
              </a:lnSpc>
            </a:pPr>
            <a:r>
              <a:rPr lang="en-US" sz="3500">
                <a:solidFill>
                  <a:srgbClr val="000000"/>
                </a:solidFill>
                <a:latin typeface="Times Neue Roman"/>
              </a:rPr>
              <a:t>Few text do not contain any publication info we should treat accoringly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3591658" y="-4109397"/>
            <a:ext cx="24828006" cy="5941787"/>
          </a:xfrm>
          <a:prstGeom prst="rect">
            <a:avLst/>
          </a:prstGeom>
          <a:solidFill>
            <a:srgbClr val="3E578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r="3790"/>
          <a:stretch>
            <a:fillRect/>
          </a:stretch>
        </p:blipFill>
        <p:spPr>
          <a:xfrm>
            <a:off x="-793759" y="3362537"/>
            <a:ext cx="9338334" cy="429150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3393415" y="379022"/>
            <a:ext cx="11501170" cy="107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30"/>
              </a:lnSpc>
            </a:pPr>
            <a:r>
              <a:rPr lang="en-US" sz="8620" spc="-586">
                <a:solidFill>
                  <a:srgbClr val="FFFFFF"/>
                </a:solidFill>
                <a:latin typeface="Times Neue Roman"/>
              </a:rPr>
              <a:t>DATA PREPROCESSING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2142162"/>
            <a:ext cx="8885430" cy="654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19"/>
              </a:lnSpc>
            </a:pPr>
            <a:r>
              <a:rPr lang="en-US" sz="3999">
                <a:solidFill>
                  <a:srgbClr val="3E578B"/>
                </a:solidFill>
                <a:latin typeface="Times Neue Roman Bold"/>
              </a:rPr>
              <a:t>Steps Performed for data Preprocessing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3044444"/>
            <a:ext cx="8885430" cy="716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>
              <a:lnSpc>
                <a:spcPts val="435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Will join text and title to gether and make it as new text </a:t>
            </a:r>
          </a:p>
          <a:p>
            <a:pPr marL="734056" lvl="1" indent="-367028">
              <a:lnSpc>
                <a:spcPts val="435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Will remove the unwanted characters and make the data clean </a:t>
            </a:r>
          </a:p>
          <a:p>
            <a:pPr marL="734056" lvl="1" indent="-367028">
              <a:lnSpc>
                <a:spcPts val="435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Will use Word2Vec Vectorization </a:t>
            </a:r>
          </a:p>
          <a:p>
            <a:pPr marL="734056" lvl="1" indent="-367028">
              <a:lnSpc>
                <a:spcPts val="435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Word2Vec is one of the most popular technique to learn word embeddings using shallow neural network </a:t>
            </a:r>
          </a:p>
          <a:p>
            <a:pPr marL="734056" lvl="1" indent="-367028">
              <a:lnSpc>
                <a:spcPts val="4351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Word Embedding is the most popular representation of document vocabulary, It is capable of capturing context of word in a document, semantic and syntatic similarity relation with other words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813</Words>
  <Application>Microsoft Office PowerPoint</Application>
  <PresentationFormat>Custom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Neue Roman</vt:lpstr>
      <vt:lpstr>Times Neue Roman Bold</vt:lpstr>
      <vt:lpstr>Roboto Slab Regular Bold</vt:lpstr>
      <vt:lpstr>Roboto Slab Regular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and Real News Detection</dc:title>
  <dc:creator>Jeevan Raj</dc:creator>
  <cp:lastModifiedBy>Jeevan Raj</cp:lastModifiedBy>
  <cp:revision>2</cp:revision>
  <dcterms:created xsi:type="dcterms:W3CDTF">2006-08-16T00:00:00Z</dcterms:created>
  <dcterms:modified xsi:type="dcterms:W3CDTF">2022-07-15T17:08:18Z</dcterms:modified>
  <dc:identifier>DAFGdzmbOjI</dc:identifier>
</cp:coreProperties>
</file>