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47"/>
  </p:notesMasterIdLst>
  <p:handoutMasterIdLst>
    <p:handoutMasterId r:id="rId48"/>
  </p:handoutMasterIdLst>
  <p:sldIdLst>
    <p:sldId id="256" r:id="rId2"/>
    <p:sldId id="298" r:id="rId3"/>
    <p:sldId id="325" r:id="rId4"/>
    <p:sldId id="258" r:id="rId5"/>
    <p:sldId id="301" r:id="rId6"/>
    <p:sldId id="334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3" r:id="rId25"/>
    <p:sldId id="362" r:id="rId26"/>
    <p:sldId id="361" r:id="rId27"/>
    <p:sldId id="366" r:id="rId28"/>
    <p:sldId id="365" r:id="rId29"/>
    <p:sldId id="364" r:id="rId30"/>
    <p:sldId id="367" r:id="rId31"/>
    <p:sldId id="368" r:id="rId32"/>
    <p:sldId id="338" r:id="rId33"/>
    <p:sldId id="278" r:id="rId34"/>
    <p:sldId id="320" r:id="rId35"/>
    <p:sldId id="280" r:id="rId36"/>
    <p:sldId id="330" r:id="rId37"/>
    <p:sldId id="342" r:id="rId38"/>
    <p:sldId id="317" r:id="rId39"/>
    <p:sldId id="318" r:id="rId40"/>
    <p:sldId id="319" r:id="rId41"/>
    <p:sldId id="370" r:id="rId42"/>
    <p:sldId id="369" r:id="rId43"/>
    <p:sldId id="332" r:id="rId44"/>
    <p:sldId id="297" r:id="rId45"/>
    <p:sldId id="27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B31BCD4-7D38-433C-9CAE-1B31DCD30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CF4B70-E85A-4C6D-A38D-C79381A7F0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D35E2-3104-4F9A-BC36-7FAB14768489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5DB80D-C56E-4477-80C9-4DEAEA93C9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A8C735-2089-475D-AB76-D4640DE8C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27CEB-59AE-4BAC-A88F-FF06F1EE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71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C0C3-D7A5-4F8F-9179-1A2B5E4D2569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8A2A7-7403-4CE2-9AB2-C68E89A5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97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4F1E-F51E-4832-A76C-0A4D8C29BD7E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2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3097-F74A-4848-9EF7-B018BF62DC29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814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3097-F74A-4848-9EF7-B018BF62DC29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8899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3097-F74A-4848-9EF7-B018BF62DC29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78348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3097-F74A-4848-9EF7-B018BF62DC29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0105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3097-F74A-4848-9EF7-B018BF62DC29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7586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3097-F74A-4848-9EF7-B018BF62DC29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841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D10F-CBFB-493F-A1BF-B49B45846B81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02E-C11C-4F6E-9F67-C43B26DEAE65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1F68-665F-4449-A7CC-F324952F7129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4A8-3348-4EEA-983A-B2546AE5F213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3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581-0F5A-4086-A819-85CB9E52EC6A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3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8C43-C125-4014-82B6-BBE8B43AE9B5}" type="datetime1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CB7-C4C0-4548-A191-16B6BA1646E4}" type="datetime1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1A3C-3010-4072-8535-FEA66EF35D71}" type="datetime1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8B-2C96-4C9F-8473-1E6D9742D0AE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DA7F-667D-4015-AA61-CB7E84F21D62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3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763097-F74A-4848-9EF7-B018BF62DC29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69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xmlns="" id="{85CB65D0-496F-4797-A015-C85839E35D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xmlns="" id="{95D2C779-8883-4E5F-A170-0F464918C1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54658D-4F8F-40C0-ADC3-7538C8A2B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Music Genre </a:t>
            </a:r>
            <a:r>
              <a:rPr lang="en-US" dirty="0" smtClean="0">
                <a:solidFill>
                  <a:srgbClr val="FFFFFF"/>
                </a:solidFill>
              </a:rPr>
              <a:t>Classification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D96A694-258D-4418-A83C-B9BA72FD44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754658D-4F8F-40C0-ADC3-7538C8A2B424}"/>
              </a:ext>
            </a:extLst>
          </p:cNvPr>
          <p:cNvSpPr txBox="1">
            <a:spLocks/>
          </p:cNvSpPr>
          <p:nvPr/>
        </p:nvSpPr>
        <p:spPr>
          <a:xfrm>
            <a:off x="8288770" y="2886939"/>
            <a:ext cx="3345337" cy="29527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dirty="0" smtClean="0">
                <a:solidFill>
                  <a:srgbClr val="FFFFFF"/>
                </a:solidFill>
              </a:rPr>
              <a:t>Link : - https://www.kaggle.com/dapy15/music-genre-classification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4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545135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rolloff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196658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rolloff</a:t>
            </a:r>
            <a:r>
              <a:rPr lang="en-US" sz="1050" dirty="0"/>
              <a:t> 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rolloff</a:t>
            </a:r>
            <a:r>
              <a:rPr lang="en-US" sz="1050" dirty="0"/>
              <a:t> 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rolloff</a:t>
            </a:r>
            <a:r>
              <a:rPr lang="en-US" sz="1050" dirty="0"/>
              <a:t> </a:t>
            </a:r>
            <a:endParaRPr lang="en-IN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9CA47C6-44B0-47D8-BB33-2E366681AD29}"/>
              </a:ext>
            </a:extLst>
          </p:cNvPr>
          <p:cNvSpPr txBox="1"/>
          <p:nvPr/>
        </p:nvSpPr>
        <p:spPr>
          <a:xfrm>
            <a:off x="4239370" y="5714905"/>
            <a:ext cx="399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*No Outliers</a:t>
            </a:r>
            <a:endParaRPr lang="en-IN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1AC60B-F5E1-40BF-8359-44E63C46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85" y="1607611"/>
            <a:ext cx="2324424" cy="165758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D6E88796-4C13-42F6-8127-C5E274B33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84" y="1807736"/>
            <a:ext cx="3598883" cy="236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51B4F816-F9C4-4FB7-9DF3-4CA5621E7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767" y="2483587"/>
            <a:ext cx="3820084" cy="289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xmlns="" id="{D5333E5C-1B7F-4B4A-9C08-3E1501FA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4" y="3395624"/>
            <a:ext cx="3448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2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538228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zero_crossing_rate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196658" y="1890408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zero_crossing_rate</a:t>
            </a:r>
            <a:r>
              <a:rPr lang="en-US" sz="1050" dirty="0"/>
              <a:t> 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07698" y="1449623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zero_crossing_rate</a:t>
            </a:r>
            <a:r>
              <a:rPr lang="en-US" sz="1050" dirty="0"/>
              <a:t> 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zero_crossing_rate</a:t>
            </a:r>
            <a:r>
              <a:rPr lang="en-US" sz="1050" dirty="0"/>
              <a:t> </a:t>
            </a:r>
            <a:endParaRPr lang="en-IN" sz="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F62EF003-9009-419A-919E-BB7E535D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43" y="1855510"/>
            <a:ext cx="37052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xmlns="" id="{75327CDA-8E92-443B-A0DF-6294C34DA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33" y="3429000"/>
            <a:ext cx="3352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xmlns="" id="{27EE0905-9568-4562-980E-E9DAA0EA8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008" y="2343066"/>
            <a:ext cx="3924300" cy="312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FA0F9E4-461F-4353-8E2F-BC92A4B03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83" y="1679745"/>
            <a:ext cx="312463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7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mfcc1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196658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mfcc1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mfcc1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mfcc1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Outliers present, treatment was done</a:t>
            </a:r>
            <a:endParaRPr lang="en-IN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39D0EF-259E-4C36-A851-F417DF621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74765"/>
            <a:ext cx="2276793" cy="160995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33FE6BA2-CC0E-48A7-8454-BDB1E41F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33" y="1912372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xmlns="" id="{B6497B64-048E-414A-AD84-E42CCDC2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33" y="3447352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xmlns="" id="{D6747D87-319E-4FAB-A558-A0E02BF3E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28" y="2290282"/>
            <a:ext cx="3924300" cy="314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33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mfcc2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196658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mfcc2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mfcc2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mfcc2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C07596-A8DE-45E7-B33D-CE841B41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39" y="1690112"/>
            <a:ext cx="2172003" cy="1619476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CE4D77E2-309A-4A60-8A79-803FB403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53" y="1786129"/>
            <a:ext cx="37528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xmlns="" id="{A02E404B-9F04-4079-86DE-4B005E9C5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2" y="3419463"/>
            <a:ext cx="34004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xmlns="" id="{20F8F4C4-C1EB-49B6-B2F7-B578933C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59" y="2290282"/>
            <a:ext cx="3664494" cy="330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80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mfcc3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mfcc3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mfcc3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23DEE6-C443-4A9E-99BE-802A1B35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" y="1579319"/>
            <a:ext cx="2172003" cy="1619476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8A45DB00-6DFF-4013-999D-AF5C0B1A4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83" y="1753133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xmlns="" id="{262F342A-A610-4F2A-947E-D7A586C5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4" y="3458354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xmlns="" id="{F7128C38-486C-4FED-9547-0588377C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126" y="2372879"/>
            <a:ext cx="3924300" cy="315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1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mfcc4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mfcc4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mfcc4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mfcc4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One Outlier, replaced with lower limit</a:t>
            </a:r>
            <a:endParaRPr lang="en-IN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3A931C-69C3-4AB4-AA2C-ADE042A39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1" y="1674765"/>
            <a:ext cx="2152950" cy="1676634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4F32119C-AFF0-4D30-932D-46727863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7" y="1844466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xmlns="" id="{863852CB-5255-45EF-B25C-0BE41EE34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3506602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xmlns="" id="{15FF001A-DA7B-4836-B0B2-DEFA6F8B0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1" y="2491505"/>
            <a:ext cx="3924300" cy="30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31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mfcc5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mfcc5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mfcc5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mfcc5</a:t>
            </a:r>
            <a:endParaRPr lang="en-IN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A681C42-E13E-4EEB-B099-40ED34E4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32375"/>
            <a:ext cx="2200582" cy="1638529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55544423-5D34-41DD-9F71-8B53DCDB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01" y="1746060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xmlns="" id="{D4EEDD07-E55B-4FE4-8FF3-C14DE98ED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50" y="3477352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xmlns="" id="{A2B1AC23-B0C6-4062-A8D8-3D21061B1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066" y="2341248"/>
            <a:ext cx="3924300" cy="31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BBC3818-D4DF-4FB9-8701-742A5646D642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One Outlier, replaced with lower limit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87878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mfcc6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mfcc6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mfcc6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mfcc6</a:t>
            </a:r>
            <a:endParaRPr lang="en-IN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D76473C-386F-4EDF-B4F1-0063D932F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4" y="1582193"/>
            <a:ext cx="2172003" cy="1581371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E1632EA7-A784-47FC-83B2-233503621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7" y="3450572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xmlns="" id="{C1AD6A5B-CF36-460E-A138-FDBC7BD26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49" y="1749656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xmlns="" id="{EE9028AD-C682-4FC9-B488-D096BB3B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066" y="2343887"/>
            <a:ext cx="3924300" cy="30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13D2C78-B908-44D2-A57A-F275FC394F2E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One Outlier, replaced with lower limit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99393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mfcc7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mfcc7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mfcc7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mfcc7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599980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*No outliers.</a:t>
            </a:r>
            <a:endParaRPr lang="en-IN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CFA7D0C-281A-4478-BFD7-0F4268B0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2" y="1613835"/>
            <a:ext cx="2124371" cy="1581371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262F8658-6993-4615-A538-C13EC9FCC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83" y="1733315"/>
            <a:ext cx="37052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xmlns="" id="{B3C50F75-4B4C-4BBB-85A5-CA0011FE6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63" y="3526429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xmlns="" id="{EE613EBC-BDC8-479F-BFCF-D38A5F047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08" y="2290282"/>
            <a:ext cx="3924300" cy="31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42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mfcc8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mfcc8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mfcc8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2 Outliers, treatment was done</a:t>
            </a:r>
            <a:endParaRPr lang="en-IN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9F97D6-6C8B-4CF1-A848-51B9A252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2" y="1674765"/>
            <a:ext cx="2143424" cy="1629002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C75662EA-F0EF-465D-A942-81E68B139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01" y="1742840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xmlns="" id="{054182E1-9ABD-45EA-931B-BCCE31D6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97" y="3489262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xmlns="" id="{C31E1E0B-DE1D-4287-9229-C6A8E728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126" y="2313216"/>
            <a:ext cx="3924300" cy="30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06F88A1-AEA0-4646-83D8-CB1CCDB6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004AAF8-3B08-48E5-BBC1-C098AF78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51BA36-7EF3-416D-BF9D-C493BCA2D683}"/>
              </a:ext>
            </a:extLst>
          </p:cNvPr>
          <p:cNvSpPr txBox="1"/>
          <p:nvPr/>
        </p:nvSpPr>
        <p:spPr>
          <a:xfrm>
            <a:off x="1446208" y="1666057"/>
            <a:ext cx="6474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learning through this project 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Grid Search is a very useful weapon.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Grid Search comes handy when we are unable to decide what parameters to use while building a model.</a:t>
            </a:r>
          </a:p>
        </p:txBody>
      </p:sp>
    </p:spTree>
    <p:extLst>
      <p:ext uri="{BB962C8B-B14F-4D97-AF65-F5344CB8AC3E}">
        <p14:creationId xmlns:p14="http://schemas.microsoft.com/office/powerpoint/2010/main" val="82969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mfcc9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mfcc9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mfcc9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mfcc9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One outlier present</a:t>
            </a:r>
            <a:endParaRPr lang="en-IN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C763813-396D-4BE7-B72F-5413DA71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674765"/>
            <a:ext cx="2162477" cy="1609950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23554338-17F9-4DAD-9176-F5C136293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83" y="1742840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xmlns="" id="{C27B090F-5AAA-4B02-A4D8-8B36302B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94" y="3441410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xmlns="" id="{D9349E71-A0DB-4BC9-9257-E018E1287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650" y="2329521"/>
            <a:ext cx="3924300" cy="319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26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mfcc10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mfcc10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mfcc10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mfcc10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*No Outliers</a:t>
            </a:r>
            <a:endParaRPr lang="en-IN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3DB1CFB-B6D0-4DD0-B530-764AAC67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74765"/>
            <a:ext cx="2324424" cy="1638529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xmlns="" id="{9A663AAD-9039-4589-AE84-1919022B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83" y="1829731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xmlns="" id="{CA62780B-1F57-4A2B-9844-DCE70D35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1" y="3440354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xmlns="" id="{A8356A89-F34C-4305-A5D6-CF08C9A95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317" y="2300055"/>
            <a:ext cx="3924300" cy="32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993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mfcc11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mfcc11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05323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mfcc11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mfcc11</a:t>
            </a:r>
            <a:endParaRPr lang="en-IN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F6D70DE-6F5E-4D45-8EFB-7BB86751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48" y="1609306"/>
            <a:ext cx="2248214" cy="1705213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xmlns="" id="{D4F09029-7D54-4E88-89D0-0B8375E3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75" y="1708236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xmlns="" id="{1509ACA0-B5A2-402A-BA45-530A8811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5" y="3454685"/>
            <a:ext cx="34004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xmlns="" id="{193A6E4C-F51E-48A1-B380-73D887CD5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151" y="2290282"/>
            <a:ext cx="3924300" cy="332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00E5044-841B-451A-83AF-D39D232B7606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3 Outliers, treatment was done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900721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mfcc12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mfcc12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mfcc12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mfcc12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*No Outliers</a:t>
            </a:r>
            <a:endParaRPr lang="en-IN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18BC9E-74E3-4ACF-B3A0-10F2022A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55" y="1670674"/>
            <a:ext cx="2305372" cy="1638529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202EB67-C392-4D8C-8EF5-EDAA6201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81" y="1792604"/>
            <a:ext cx="37052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xmlns="" id="{9944643C-4F93-4804-B08B-3481A148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70" y="3463922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xmlns="" id="{9B36AF59-BE0B-4EB5-A1D7-4BE44C9B5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30" y="2295778"/>
            <a:ext cx="3924300" cy="339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2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mfcc13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mfcc13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mfcc13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mfcc13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One Outlier, treated it </a:t>
            </a:r>
            <a:endParaRPr lang="en-IN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1D5E6A2-A5AA-46CC-A26D-0154C0D1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691515"/>
            <a:ext cx="2200582" cy="1600423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xmlns="" id="{E10E4548-7EDB-46A6-8D9D-321C339E0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85" y="1835466"/>
            <a:ext cx="37528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xmlns="" id="{58E4206B-F124-41A2-A12B-AB6F0CC7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1" y="3495504"/>
            <a:ext cx="3409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xmlns="" id="{7D03A026-6FD0-4DB7-AF5C-8D2636E45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035" y="2323022"/>
            <a:ext cx="3981450" cy="329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6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mfcc14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mfcc14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mfcc14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mfcc14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A27E67-A6FB-40B5-AC14-C9F240AE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734384"/>
            <a:ext cx="2238687" cy="1571844"/>
          </a:xfrm>
          <a:prstGeom prst="rect">
            <a:avLst/>
          </a:prstGeom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xmlns="" id="{98B3AA92-E0B4-40D8-98B8-26830E517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81" y="1805570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xmlns="" id="{92D7951B-F545-466D-957E-54A1B805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1" y="3454335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xmlns="" id="{665B0EFE-18D8-494E-BE22-88FDCA163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606" y="2337106"/>
            <a:ext cx="3924300" cy="34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64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mfcc15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mfcc15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mfcc15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mfcc15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B8D45C-601C-4CF6-ACC5-753FA0B8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08" y="1626145"/>
            <a:ext cx="2162477" cy="1609950"/>
          </a:xfrm>
          <a:prstGeom prst="rect">
            <a:avLst/>
          </a:prstGeom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xmlns="" id="{41664B39-6BA1-4B14-9BD2-A1CD99074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64" y="1762557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xmlns="" id="{B0E12559-1FCC-4946-84D1-355CB5657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3" y="3486273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xmlns="" id="{04BA8A65-FB3A-42DB-A49D-B340A786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540" y="2290282"/>
            <a:ext cx="3924300" cy="335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276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mfcc16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mfcc16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mfcc16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mfcc16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542B7C-B313-49F1-A0A0-CECA9D983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48204"/>
            <a:ext cx="2305372" cy="1667108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xmlns="" id="{2F44BF53-CD52-4BC3-8A2A-531C8600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83" y="1744601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xmlns="" id="{0EC0C409-502C-4939-9549-04A036FD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02" y="3394536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>
            <a:extLst>
              <a:ext uri="{FF2B5EF4-FFF2-40B4-BE49-F238E27FC236}">
                <a16:creationId xmlns:a16="http://schemas.microsoft.com/office/drawing/2014/main" xmlns="" id="{87F5E778-B627-4374-BBDA-B1ABE59A3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08" y="2369915"/>
            <a:ext cx="3924300" cy="327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317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mfcc17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mfcc17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mfcc17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mfcc17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6C8E6EB-EA06-401C-8124-6B3A72444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1" y="1674765"/>
            <a:ext cx="2257740" cy="1629002"/>
          </a:xfrm>
          <a:prstGeom prst="rect">
            <a:avLst/>
          </a:prstGeom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xmlns="" id="{8BB31CCE-3741-4E8A-B4D5-31737321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83" y="1759608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xmlns="" id="{39190AB2-9405-4DB1-AA1D-77907ED5A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1" y="3459221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xmlns="" id="{30A3CCFE-6286-4C82-8033-3510BF0A0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009" y="2387541"/>
            <a:ext cx="3924300" cy="323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57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mfcc18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mfcc18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mfcc18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mfcc18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EF70F3-A190-4A00-BF24-7340D88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32228"/>
            <a:ext cx="2381582" cy="1724266"/>
          </a:xfrm>
          <a:prstGeom prst="rect">
            <a:avLst/>
          </a:prstGeom>
        </p:spPr>
      </p:pic>
      <p:pic>
        <p:nvPicPr>
          <p:cNvPr id="25602" name="Picture 2">
            <a:extLst>
              <a:ext uri="{FF2B5EF4-FFF2-40B4-BE49-F238E27FC236}">
                <a16:creationId xmlns:a16="http://schemas.microsoft.com/office/drawing/2014/main" xmlns="" id="{72F8DDF5-3A15-446A-9210-BE14A88F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83" y="1858426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xmlns="" id="{D3CAC4D4-9A9B-4ACB-825E-6AB6A2129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2" y="3455126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xmlns="" id="{84725900-3D86-4374-BE97-F947E725F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148" y="2491856"/>
            <a:ext cx="3924300" cy="32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1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98" y="-26938"/>
            <a:ext cx="8534400" cy="1507067"/>
          </a:xfrm>
        </p:spPr>
        <p:txBody>
          <a:bodyPr/>
          <a:lstStyle/>
          <a:p>
            <a:r>
              <a:rPr lang="en-US" dirty="0"/>
              <a:t>Data Inspection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A67A16-5FA3-4077-9725-7A1CE71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23FB9-E894-4031-B73D-123924C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11703FC-7684-491B-87A8-CF64BDB3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60" y="1643701"/>
            <a:ext cx="1334070" cy="2757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C08E252-671E-4A91-8FB9-253390D7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41" y="1085668"/>
            <a:ext cx="6519625" cy="18308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2F31FAE-EB4B-4F35-AB6F-48B6F5417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437" y="3528036"/>
            <a:ext cx="4258269" cy="866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B7122CC-3F2B-442A-B547-85765BA84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660" y="4901111"/>
            <a:ext cx="2572109" cy="9621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5192AF3-EFA7-44C3-B50A-7B28B73BC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553" y="3080129"/>
            <a:ext cx="2553056" cy="29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26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mfcc19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mfcc19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mfcc19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mfcc19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35ED7A-F3DC-4B13-AA11-4DE4A58A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72" y="1634356"/>
            <a:ext cx="2305372" cy="1638529"/>
          </a:xfrm>
          <a:prstGeom prst="rect">
            <a:avLst/>
          </a:prstGeom>
        </p:spPr>
      </p:pic>
      <p:pic>
        <p:nvPicPr>
          <p:cNvPr id="26626" name="Picture 2">
            <a:extLst>
              <a:ext uri="{FF2B5EF4-FFF2-40B4-BE49-F238E27FC236}">
                <a16:creationId xmlns:a16="http://schemas.microsoft.com/office/drawing/2014/main" xmlns="" id="{8F441F8E-05BA-4D6C-8042-3C3FA5879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41" y="1746068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xmlns="" id="{E42FF545-B9D7-4189-9731-9F6BBF82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2" y="3447352"/>
            <a:ext cx="3409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xmlns="" id="{4F543642-6116-405F-A42C-234CCC186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58" y="2290282"/>
            <a:ext cx="3924300" cy="340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301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mfcc20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59947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mfcc20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mfcc20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mfcc20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There are many outliers, treatment was done</a:t>
            </a:r>
            <a:endParaRPr lang="en-IN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774E4C-9899-4918-A8D1-F1CEC92E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59991"/>
            <a:ext cx="2257740" cy="1657581"/>
          </a:xfrm>
          <a:prstGeom prst="rect">
            <a:avLst/>
          </a:prstGeom>
        </p:spPr>
      </p:pic>
      <p:pic>
        <p:nvPicPr>
          <p:cNvPr id="27650" name="Picture 2">
            <a:extLst>
              <a:ext uri="{FF2B5EF4-FFF2-40B4-BE49-F238E27FC236}">
                <a16:creationId xmlns:a16="http://schemas.microsoft.com/office/drawing/2014/main" xmlns="" id="{43C971C1-A4A0-40B7-8553-7C5A8652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83" y="1829188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xmlns="" id="{BDF0B87A-DDB3-40D7-AF4B-77D936CB6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2" y="3458470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xmlns="" id="{D345B05C-64B5-41A4-9DF5-C70EC75AD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79" y="2328234"/>
            <a:ext cx="3924300" cy="345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61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96DE326-7522-42AF-959E-92DD0180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54" y="1404919"/>
            <a:ext cx="6222733" cy="2024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5D68348-9851-4D6E-B0C2-ED40E3DB3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983" y="4246580"/>
            <a:ext cx="6639672" cy="1523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434819A-B72A-4408-87E2-461C7FDE1346}"/>
              </a:ext>
            </a:extLst>
          </p:cNvPr>
          <p:cNvSpPr txBox="1"/>
          <p:nvPr/>
        </p:nvSpPr>
        <p:spPr>
          <a:xfrm>
            <a:off x="659813" y="1182231"/>
            <a:ext cx="42091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Used “for-loop” to check:</a:t>
            </a:r>
          </a:p>
          <a:p>
            <a:pPr marL="228600" indent="-228600">
              <a:buAutoNum type="arabicPeriod"/>
            </a:pPr>
            <a:endParaRPr lang="en-US" sz="1400" dirty="0"/>
          </a:p>
          <a:p>
            <a:pPr marL="228600" indent="-228600">
              <a:buFontTx/>
              <a:buAutoNum type="arabicPeriod"/>
            </a:pPr>
            <a:r>
              <a:rPr lang="en-US" sz="1400" dirty="0"/>
              <a:t>To check missing(Null, Nan, </a:t>
            </a:r>
            <a:r>
              <a:rPr lang="en-US" sz="1400" dirty="0" err="1"/>
              <a:t>na</a:t>
            </a:r>
            <a:r>
              <a:rPr lang="en-US" sz="1400" dirty="0"/>
              <a:t>, n/a) values</a:t>
            </a:r>
          </a:p>
          <a:p>
            <a:pPr marL="228600" indent="-228600">
              <a:buAutoNum type="arabicPeriod"/>
            </a:pPr>
            <a:r>
              <a:rPr lang="en-US" sz="1400" dirty="0"/>
              <a:t>To print “value counts” of the variable </a:t>
            </a:r>
          </a:p>
          <a:p>
            <a:pPr marL="228600" indent="-228600">
              <a:buAutoNum type="arabicPeriod"/>
            </a:pPr>
            <a:r>
              <a:rPr lang="en-US" sz="1400" dirty="0"/>
              <a:t>To print “describe” the variable </a:t>
            </a:r>
          </a:p>
          <a:p>
            <a:pPr marL="228600" indent="-228600">
              <a:buAutoNum type="arabicPeriod"/>
            </a:pPr>
            <a:r>
              <a:rPr lang="en-US" sz="1400" dirty="0"/>
              <a:t>To “fill nan” values </a:t>
            </a:r>
          </a:p>
          <a:p>
            <a:pPr marL="228600" indent="-228600">
              <a:buAutoNum type="arabicPeriod"/>
            </a:pPr>
            <a:r>
              <a:rPr lang="en-US" sz="1400" dirty="0"/>
              <a:t>To plot “</a:t>
            </a:r>
            <a:r>
              <a:rPr lang="en-US" sz="1400" dirty="0" err="1"/>
              <a:t>Countplot</a:t>
            </a:r>
            <a:r>
              <a:rPr lang="en-US" sz="1400" dirty="0"/>
              <a:t>” of the variable</a:t>
            </a:r>
          </a:p>
          <a:p>
            <a:pPr marL="228600" indent="-228600">
              <a:buAutoNum type="arabicPeriod"/>
            </a:pPr>
            <a:r>
              <a:rPr lang="en-US" sz="1400" dirty="0"/>
              <a:t>To plot “Histogram” of the variable</a:t>
            </a:r>
          </a:p>
          <a:p>
            <a:pPr marL="228600" indent="-228600">
              <a:buAutoNum type="arabicPeriod"/>
            </a:pPr>
            <a:r>
              <a:rPr lang="en-US" sz="1400" dirty="0"/>
              <a:t>To plot “Boxplot” of the variable</a:t>
            </a:r>
          </a:p>
          <a:p>
            <a:pPr marL="228600" indent="-228600">
              <a:buAutoNum type="arabicPeriod"/>
            </a:pPr>
            <a:r>
              <a:rPr lang="en-US" sz="1400" dirty="0"/>
              <a:t>To plot “Scatter plot” </a:t>
            </a:r>
            <a:r>
              <a:rPr lang="en-US" sz="1050" dirty="0"/>
              <a:t>of the variable</a:t>
            </a:r>
            <a:endParaRPr lang="en-IN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6546328-2430-4C96-BCB5-AB46BD785860}"/>
              </a:ext>
            </a:extLst>
          </p:cNvPr>
          <p:cNvSpPr txBox="1"/>
          <p:nvPr/>
        </p:nvSpPr>
        <p:spPr>
          <a:xfrm>
            <a:off x="683345" y="5008158"/>
            <a:ext cx="420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Used “for-loop” with lambda function for Outliers treatment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A0C553F0-D98A-48A7-AB8F-660D04874892}"/>
              </a:ext>
            </a:extLst>
          </p:cNvPr>
          <p:cNvSpPr/>
          <p:nvPr/>
        </p:nvSpPr>
        <p:spPr>
          <a:xfrm>
            <a:off x="4354353" y="2202287"/>
            <a:ext cx="734865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66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0544"/>
            <a:ext cx="8534400" cy="1507067"/>
          </a:xfrm>
        </p:spPr>
        <p:txBody>
          <a:bodyPr/>
          <a:lstStyle/>
          <a:p>
            <a:r>
              <a:rPr lang="en-US" dirty="0"/>
              <a:t>Heatmap</a:t>
            </a:r>
            <a:r>
              <a:rPr lang="en-US" sz="1800" dirty="0"/>
              <a:t>(Correlation)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A67A16-5FA3-4077-9725-7A1CE71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23FB9-E894-4031-B73D-123924C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33</a:t>
            </a:fld>
            <a:endParaRPr lang="en-US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xmlns="" id="{72E0946B-AD3E-4DEF-9E72-5A3D99AC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95" y="1607611"/>
            <a:ext cx="6669752" cy="452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32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84" y="-36032"/>
            <a:ext cx="8534400" cy="1507067"/>
          </a:xfrm>
        </p:spPr>
        <p:txBody>
          <a:bodyPr/>
          <a:lstStyle/>
          <a:p>
            <a:r>
              <a:rPr lang="en-US" dirty="0"/>
              <a:t>PCA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430EDA-BD2B-44D4-8592-1E64A41C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78922"/>
            <a:ext cx="2597177" cy="67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102FB52-C209-47CB-851E-ED6387B0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08" y="2588985"/>
            <a:ext cx="3614745" cy="20703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B6A4325-F0D9-4491-89EC-35E885250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241" y="819799"/>
            <a:ext cx="3839784" cy="26026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5E5A507-B050-4BCE-8349-455482911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688" y="4859879"/>
            <a:ext cx="3859246" cy="1137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90F3B1D-311A-451E-8299-B474588E8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109" y="3524767"/>
            <a:ext cx="2164018" cy="26327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818F974-0492-41E7-B09A-B5C45E1B2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799" y="1062519"/>
            <a:ext cx="3576372" cy="16186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A4D110D3-0986-49D2-A83D-B5D789B14C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4540" y="2763097"/>
            <a:ext cx="2548072" cy="32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83" y="-50407"/>
            <a:ext cx="8534400" cy="1507067"/>
          </a:xfrm>
        </p:spPr>
        <p:txBody>
          <a:bodyPr/>
          <a:lstStyle/>
          <a:p>
            <a:r>
              <a:rPr lang="en-US" dirty="0"/>
              <a:t>Model (Logistic Regression – Grid Search)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4968604-8539-4496-8954-3E250490829B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0.45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2EF1EA-2443-4E44-A248-A4B0AC155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82" y="1575787"/>
            <a:ext cx="4292831" cy="2918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36F7959-9DAA-48AE-8AE3-D293780D5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44" y="1575787"/>
            <a:ext cx="3541690" cy="22076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3E6F712-059F-4766-BC39-2F1B87962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239" y="3847736"/>
            <a:ext cx="5990950" cy="4313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C200E15-0261-4996-924D-47DE7FE0D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82" y="4757274"/>
            <a:ext cx="5546097" cy="6203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BF74C18-3C4C-49A3-8522-5803C0B54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677" y="5423843"/>
            <a:ext cx="2917323" cy="6741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913C21C9-8279-4DBC-ABF2-5444070CB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2308" y="4309751"/>
            <a:ext cx="2452881" cy="17861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DDA30F29-6255-4FEC-9AA6-7F8CD0885C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1202" y="1607611"/>
            <a:ext cx="2600769" cy="20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8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34" y="4920"/>
            <a:ext cx="8534400" cy="1507067"/>
          </a:xfrm>
        </p:spPr>
        <p:txBody>
          <a:bodyPr/>
          <a:lstStyle/>
          <a:p>
            <a:r>
              <a:rPr lang="en-US" dirty="0"/>
              <a:t>Model (Decision Tree)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E8AB050-31BB-4841-BDF7-710C76CDFFDC}"/>
              </a:ext>
            </a:extLst>
          </p:cNvPr>
          <p:cNvSpPr txBox="1"/>
          <p:nvPr/>
        </p:nvSpPr>
        <p:spPr>
          <a:xfrm>
            <a:off x="4331323" y="5461300"/>
            <a:ext cx="2405140" cy="38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CCP_alpha</a:t>
            </a:r>
            <a:r>
              <a:rPr lang="en-US" dirty="0"/>
              <a:t> = 0.011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93A4CB-2337-4365-B5BD-A6A101E3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03" y="1676211"/>
            <a:ext cx="3462145" cy="2993872"/>
          </a:xfrm>
          <a:prstGeom prst="rect">
            <a:avLst/>
          </a:prstGeom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xmlns="" id="{5FE67907-EC60-4ABC-9BF0-0326FD43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7" y="718725"/>
            <a:ext cx="3462145" cy="233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xmlns="" id="{722EDDDB-8101-4AD9-900B-E5AE3B0F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63" y="3050901"/>
            <a:ext cx="4835743" cy="30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3B8736B-CF5E-46A2-9545-18C81B522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83" y="4842950"/>
            <a:ext cx="3296103" cy="84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0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0" y="73882"/>
            <a:ext cx="8534400" cy="1507067"/>
          </a:xfrm>
        </p:spPr>
        <p:txBody>
          <a:bodyPr/>
          <a:lstStyle/>
          <a:p>
            <a:r>
              <a:rPr lang="en-US" dirty="0"/>
              <a:t>Model (Decision Tree)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0.40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B56D9BB-245D-4C97-A2C1-23B29ED0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39" y="1718908"/>
            <a:ext cx="4560444" cy="2146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76316F4-31A4-4F7A-B1F5-DB612535D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39" y="4077290"/>
            <a:ext cx="4333140" cy="14873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24C9D34-0DF2-4471-AD0C-701BC7A19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234" y="1429964"/>
            <a:ext cx="3028457" cy="16490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BAAB39F-E7A3-4515-B64A-B7631959E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652" y="3316283"/>
            <a:ext cx="3567040" cy="27559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AC55020-7FAD-46DA-BB1C-1F952B182B3D}"/>
              </a:ext>
            </a:extLst>
          </p:cNvPr>
          <p:cNvSpPr txBox="1"/>
          <p:nvPr/>
        </p:nvSpPr>
        <p:spPr>
          <a:xfrm>
            <a:off x="6251678" y="983350"/>
            <a:ext cx="226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CCP_alpha</a:t>
            </a:r>
            <a:r>
              <a:rPr lang="en-US" dirty="0"/>
              <a:t> = 0.011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005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77" y="149756"/>
            <a:ext cx="8534400" cy="1507067"/>
          </a:xfrm>
        </p:spPr>
        <p:txBody>
          <a:bodyPr/>
          <a:lstStyle/>
          <a:p>
            <a:r>
              <a:rPr lang="en-US" dirty="0"/>
              <a:t>Model (random forest)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0.48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9D3CF3F-088C-4B71-8F55-1FB8779C1E8D}"/>
              </a:ext>
            </a:extLst>
          </p:cNvPr>
          <p:cNvSpPr txBox="1"/>
          <p:nvPr/>
        </p:nvSpPr>
        <p:spPr>
          <a:xfrm>
            <a:off x="6770759" y="903290"/>
            <a:ext cx="2405140" cy="38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CCP_alpha</a:t>
            </a:r>
            <a:r>
              <a:rPr lang="en-US" dirty="0"/>
              <a:t> = 0.011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16125E6-DA76-4826-837C-4F223A9F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140689"/>
            <a:ext cx="4591356" cy="1371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B580814-2200-4608-AC73-C927AA80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22" y="4076067"/>
            <a:ext cx="3094067" cy="10616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D804CCB-32E5-4FF5-9AD2-764F96E99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702" y="1398773"/>
            <a:ext cx="3687521" cy="18853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5BBE45F-C8B1-46E0-A4C0-00C99145B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962" y="3559923"/>
            <a:ext cx="2950500" cy="244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02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557"/>
            <a:ext cx="8534400" cy="1507067"/>
          </a:xfrm>
        </p:spPr>
        <p:txBody>
          <a:bodyPr/>
          <a:lstStyle/>
          <a:p>
            <a:r>
              <a:rPr lang="en-US" dirty="0"/>
              <a:t>Model (Ada Boosting)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0.36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E5FCD6-CA06-4BD9-A85C-E8CFD8D9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" y="1742168"/>
            <a:ext cx="4896533" cy="1419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F719617-3A89-48FF-825F-8CA5B79E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35" y="3725487"/>
            <a:ext cx="3802829" cy="11854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E93653E-DE61-449B-833F-992948C83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327" y="847936"/>
            <a:ext cx="3869606" cy="2313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C481B66-7207-4132-8A89-7B91ECC90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90" y="3351600"/>
            <a:ext cx="4056843" cy="24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6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32" y="39208"/>
            <a:ext cx="8534400" cy="1507067"/>
          </a:xfrm>
        </p:spPr>
        <p:txBody>
          <a:bodyPr/>
          <a:lstStyle/>
          <a:p>
            <a:r>
              <a:rPr lang="en-US" dirty="0" err="1"/>
              <a:t>LAbel</a:t>
            </a:r>
            <a:r>
              <a:rPr lang="en-US" dirty="0"/>
              <a:t> </a:t>
            </a:r>
            <a:r>
              <a:rPr lang="en-US" sz="1800" dirty="0"/>
              <a:t>(Response Variable)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A67A16-5FA3-4077-9725-7A1CE71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23FB9-E894-4031-B73D-123924C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53C174B-76EB-422B-861E-C410CFAD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85" y="1910151"/>
            <a:ext cx="2495898" cy="133368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A62A04BA-05DE-4608-96EB-8F61573FB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80" y="1124338"/>
            <a:ext cx="4762500" cy="253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6B8DEDE-7BA8-424F-8F9E-6148712BC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418" y="3618817"/>
            <a:ext cx="2381582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33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76" y="-30798"/>
            <a:ext cx="8534400" cy="1507067"/>
          </a:xfrm>
        </p:spPr>
        <p:txBody>
          <a:bodyPr/>
          <a:lstStyle/>
          <a:p>
            <a:r>
              <a:rPr lang="en-US" dirty="0"/>
              <a:t>Model (Gradient Boosting)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0.46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A05F62-FF3B-4D2C-9BA7-2114CE6C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" y="1642909"/>
            <a:ext cx="3264095" cy="2443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9AC856B-96A3-4FB7-983D-20F240B6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107" y="1607611"/>
            <a:ext cx="4265605" cy="2396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04269B7-CCA2-4FBF-9AAF-64C645A85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0" y="4302242"/>
            <a:ext cx="2928095" cy="10130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CC31ABF-8047-4C58-9121-FCB02063B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687" y="4124834"/>
            <a:ext cx="3264096" cy="18412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338DDFD-5B4A-437F-B839-D9D9E102D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2479" y="3608753"/>
            <a:ext cx="3674138" cy="239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00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76" y="-65776"/>
            <a:ext cx="8534400" cy="1507067"/>
          </a:xfrm>
        </p:spPr>
        <p:txBody>
          <a:bodyPr/>
          <a:lstStyle/>
          <a:p>
            <a:r>
              <a:rPr lang="en-US" dirty="0"/>
              <a:t>Model (KNN)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41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0.50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203D566-4E89-4337-B221-F216C485F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52" y="1641822"/>
            <a:ext cx="2895325" cy="1924030"/>
          </a:xfrm>
          <a:prstGeom prst="rect">
            <a:avLst/>
          </a:prstGeom>
        </p:spPr>
      </p:pic>
      <p:pic>
        <p:nvPicPr>
          <p:cNvPr id="31746" name="Picture 2">
            <a:extLst>
              <a:ext uri="{FF2B5EF4-FFF2-40B4-BE49-F238E27FC236}">
                <a16:creationId xmlns:a16="http://schemas.microsoft.com/office/drawing/2014/main" xmlns="" id="{86885C15-8726-4F46-B99D-0ADE312E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94" y="1055008"/>
            <a:ext cx="37623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D3E4A15-C8ED-408A-83D8-F5CAE24A4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038" y="3819998"/>
            <a:ext cx="3372723" cy="1830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4621DB7-79A0-4903-A168-E5E5EB21E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83" y="4264360"/>
            <a:ext cx="2619741" cy="819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910EB4F-446A-49BF-91BE-CF4F4A506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047" y="1232045"/>
            <a:ext cx="3173379" cy="2196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3E74632-BBAC-4FA9-9816-56F426FF1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1543" y="3542246"/>
            <a:ext cx="3000605" cy="25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7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62099"/>
            <a:ext cx="8534400" cy="1507067"/>
          </a:xfrm>
        </p:spPr>
        <p:txBody>
          <a:bodyPr/>
          <a:lstStyle/>
          <a:p>
            <a:r>
              <a:rPr lang="en-US" dirty="0"/>
              <a:t>Model (KNN – grid search)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42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0.50</a:t>
            </a:r>
            <a:endParaRPr lang="en-IN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328AD28-DCAB-4DB9-A410-6F60454C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32" y="1621826"/>
            <a:ext cx="3016125" cy="18624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F03C301-C586-4A46-A623-4808EEF2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64" y="3820596"/>
            <a:ext cx="3391373" cy="10574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72798D8-9B8C-433D-B6F1-A1E298FDF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172" y="956760"/>
            <a:ext cx="3106840" cy="20592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761E163-180A-4EDC-A6A0-494771A04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154" y="2507482"/>
            <a:ext cx="3553312" cy="5764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A516ED10-4DF4-47DC-9F8C-CC74364D5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584" y="3298284"/>
            <a:ext cx="3226065" cy="26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81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20" y="86474"/>
            <a:ext cx="8534400" cy="1507067"/>
          </a:xfrm>
        </p:spPr>
        <p:txBody>
          <a:bodyPr/>
          <a:lstStyle/>
          <a:p>
            <a:r>
              <a:rPr lang="en-US" dirty="0"/>
              <a:t>Model (SVM – Grid Search)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0.51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B78C62-FB24-4C7F-B8AB-559AE75F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" y="1607611"/>
            <a:ext cx="3848637" cy="2450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D0525C6-5EF3-4D1E-9083-2018F12C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256" y="1694471"/>
            <a:ext cx="3551130" cy="200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8029746-E7D3-4169-871F-03E5B0D98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217" y="4410296"/>
            <a:ext cx="3458058" cy="1105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3EF5CB5-898E-4682-8C71-59A012F9C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265" y="4023015"/>
            <a:ext cx="2859121" cy="19128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5ACC076-6C80-441C-A4EB-30F421823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143" y="1959067"/>
            <a:ext cx="3211879" cy="27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49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3" y="119439"/>
            <a:ext cx="8534400" cy="1507067"/>
          </a:xfrm>
        </p:spPr>
        <p:txBody>
          <a:bodyPr/>
          <a:lstStyle/>
          <a:p>
            <a:r>
              <a:rPr lang="en-US" dirty="0"/>
              <a:t>Accuracy of all the Models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D9CDF9CA-35C6-4E02-9591-95CAC89A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44</a:t>
            </a:fld>
            <a:endParaRPr lang="en-US" dirty="0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xmlns="" id="{D99723F6-CCF3-491E-A313-15DB43E6E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6"/>
          <a:stretch/>
        </p:blipFill>
        <p:spPr bwMode="auto">
          <a:xfrm>
            <a:off x="2529575" y="1751528"/>
            <a:ext cx="6199224" cy="431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165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089CF6-AFE3-453E-BDDA-DBD6079C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16842-FA29-453A-991E-60F66BA7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45</a:t>
            </a:fld>
            <a:endParaRPr lang="en-US"/>
          </a:p>
        </p:txBody>
      </p:sp>
      <p:pic>
        <p:nvPicPr>
          <p:cNvPr id="1026" name="Picture 2" descr="Motivational Quote Framed Wall Poster - Inspirational Quotes Wall Frames -  Framed Poster for Office and Home - Inspira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06" y="2078944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52006" y="534378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70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Filename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B55FB5-8CA4-4F5E-B6DB-8C1C8D7C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43" y="2433762"/>
            <a:ext cx="3620005" cy="2295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812DD54-24A3-4B92-AED4-CE51A06B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69" y="3515000"/>
            <a:ext cx="5334744" cy="809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FF8935-CE9C-413C-A4B6-0B635F622988}"/>
              </a:ext>
            </a:extLst>
          </p:cNvPr>
          <p:cNvSpPr txBox="1"/>
          <p:nvPr/>
        </p:nvSpPr>
        <p:spPr>
          <a:xfrm>
            <a:off x="6768494" y="1007404"/>
            <a:ext cx="320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‘Filename’ can be dropped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62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602664" y="384687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chroma_stft</a:t>
            </a:r>
            <a:r>
              <a:rPr lang="en-US" dirty="0"/>
              <a:t> </a:t>
            </a:r>
            <a:r>
              <a:rPr lang="en-US" sz="1800" dirty="0"/>
              <a:t>(Continuous Variable)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40C748-1ECE-4E79-9375-187DEB03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78" y="1581155"/>
            <a:ext cx="3077004" cy="182905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FE43A5CF-096F-4F68-AA09-FA6D3ADE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521849"/>
            <a:ext cx="3077004" cy="228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644D8E94-F0DA-4C96-8611-C8752241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38" y="3822227"/>
            <a:ext cx="2880599" cy="228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74F7BDA8-E1B5-4FB4-B956-92DD8EC84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72" y="2022462"/>
            <a:ext cx="4027641" cy="356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DEF998-539E-493D-BE18-8E7F4AFF873A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98567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579018" y="268318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Rmse</a:t>
            </a:r>
            <a:r>
              <a:rPr lang="en-US" dirty="0"/>
              <a:t> </a:t>
            </a:r>
            <a:r>
              <a:rPr lang="en-US" sz="1800" dirty="0"/>
              <a:t>(Continuous Variable)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196658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rmse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4998379" y="118289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rmse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rmse</a:t>
            </a:r>
            <a:endParaRPr lang="en-IN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04CC28-0560-4454-95E6-BAD33738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07" y="1615359"/>
            <a:ext cx="2124371" cy="16671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06530AD-8E94-4847-B75D-3241B8E28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63" y="1483810"/>
            <a:ext cx="3223776" cy="217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EA0CA956-0CCB-4541-9619-05735712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3" y="3526429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9CA47C6-44B0-47D8-BB33-2E366681AD29}"/>
              </a:ext>
            </a:extLst>
          </p:cNvPr>
          <p:cNvSpPr txBox="1"/>
          <p:nvPr/>
        </p:nvSpPr>
        <p:spPr>
          <a:xfrm>
            <a:off x="4200734" y="5789014"/>
            <a:ext cx="42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46B0F05-2643-427C-B421-8E015C30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531" y="2293126"/>
            <a:ext cx="3724834" cy="32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05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684212" y="381841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spectral_centroid</a:t>
            </a:r>
            <a:r>
              <a:rPr lang="en-US" dirty="0"/>
              <a:t> </a:t>
            </a:r>
            <a:r>
              <a:rPr lang="en-US" sz="1800" dirty="0"/>
              <a:t>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196658" y="2028672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spectral_centroid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543960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spectral_centroid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spectral_centroid</a:t>
            </a:r>
            <a:endParaRPr lang="en-IN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E3AFD4A-80E1-486E-9D78-7526961E9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73990"/>
            <a:ext cx="3210373" cy="165758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8A3DBC46-95DB-4D96-8179-BA786D45E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470" y="1752871"/>
            <a:ext cx="3210374" cy="215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E02ED949-FFF0-4AB3-830E-AB2015151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3" y="3496827"/>
            <a:ext cx="33813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050852D3-5A73-4F00-81C3-2FB5653FE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491" y="2496733"/>
            <a:ext cx="3952875" cy="301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3B52E27-C0CF-4C6F-88B3-8D96F4748CD7}"/>
              </a:ext>
            </a:extLst>
          </p:cNvPr>
          <p:cNvSpPr txBox="1"/>
          <p:nvPr/>
        </p:nvSpPr>
        <p:spPr>
          <a:xfrm>
            <a:off x="4239370" y="5714905"/>
            <a:ext cx="399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Only one outlier, replaced it with Lower limit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54566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B00376E-8CE4-4F0E-BC70-991AC23C410D}"/>
              </a:ext>
            </a:extLst>
          </p:cNvPr>
          <p:cNvSpPr txBox="1">
            <a:spLocks/>
          </p:cNvSpPr>
          <p:nvPr/>
        </p:nvSpPr>
        <p:spPr>
          <a:xfrm>
            <a:off x="600634" y="394953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spectral_bandwidth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3BCAC0-F8AE-441B-BF65-56149BFDC593}"/>
              </a:ext>
            </a:extLst>
          </p:cNvPr>
          <p:cNvSpPr txBox="1"/>
          <p:nvPr/>
        </p:nvSpPr>
        <p:spPr>
          <a:xfrm>
            <a:off x="9096657" y="1706241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scatter plot of </a:t>
            </a:r>
            <a:r>
              <a:rPr lang="en-US" sz="1050" dirty="0" err="1"/>
              <a:t>spectral_bandwidth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78519D-A6E9-4570-908B-06083BC4D26D}"/>
              </a:ext>
            </a:extLst>
          </p:cNvPr>
          <p:cNvSpPr txBox="1"/>
          <p:nvPr/>
        </p:nvSpPr>
        <p:spPr>
          <a:xfrm>
            <a:off x="5250286" y="1295007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Histogram of </a:t>
            </a:r>
            <a:r>
              <a:rPr lang="en-US" sz="1050" dirty="0" err="1"/>
              <a:t>spectral_bandwidth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B10786-2493-45B3-B724-6DB3458AECF4}"/>
              </a:ext>
            </a:extLst>
          </p:cNvPr>
          <p:cNvSpPr txBox="1"/>
          <p:nvPr/>
        </p:nvSpPr>
        <p:spPr>
          <a:xfrm>
            <a:off x="1872941" y="5891174"/>
            <a:ext cx="21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Boxplot of </a:t>
            </a:r>
            <a:r>
              <a:rPr lang="en-US" sz="1050" dirty="0" err="1"/>
              <a:t>spectral_bandwidth</a:t>
            </a:r>
            <a:endParaRPr lang="en-IN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9CA47C6-44B0-47D8-BB33-2E366681AD29}"/>
              </a:ext>
            </a:extLst>
          </p:cNvPr>
          <p:cNvSpPr txBox="1"/>
          <p:nvPr/>
        </p:nvSpPr>
        <p:spPr>
          <a:xfrm>
            <a:off x="4239370" y="5714905"/>
            <a:ext cx="399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Only one outlier, replaced it with Lower limit</a:t>
            </a:r>
            <a:endParaRPr lang="en-IN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002C8D-CC26-4CF5-8F06-7F1B2922B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711890"/>
            <a:ext cx="3210373" cy="158137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9168AC20-D70C-4B2D-9C3E-9D292764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958" y="1805570"/>
            <a:ext cx="3097570" cy="20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397E29F5-ED14-484F-98A3-2C1229DF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4" y="3430829"/>
            <a:ext cx="3352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4DF2F052-F6BB-47C5-AD64-E3A67421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066" y="2290283"/>
            <a:ext cx="3924300" cy="310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5345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764</TotalTime>
  <Words>1040</Words>
  <Application>Microsoft Office PowerPoint</Application>
  <PresentationFormat>Widescreen</PresentationFormat>
  <Paragraphs>258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Century Gothic</vt:lpstr>
      <vt:lpstr>Wingdings 3</vt:lpstr>
      <vt:lpstr>Slice</vt:lpstr>
      <vt:lpstr>Music Genre Classification</vt:lpstr>
      <vt:lpstr>PowerPoint Presentation</vt:lpstr>
      <vt:lpstr>Data Inspection</vt:lpstr>
      <vt:lpstr>LAbel (Response Variable)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Heatmap(Correlation)</vt:lpstr>
      <vt:lpstr>PCA</vt:lpstr>
      <vt:lpstr>Model (Logistic Regression – Grid Search) </vt:lpstr>
      <vt:lpstr>Model (Decision Tree) </vt:lpstr>
      <vt:lpstr>Model (Decision Tree) </vt:lpstr>
      <vt:lpstr>Model (random forest) </vt:lpstr>
      <vt:lpstr>Model (Ada Boosting) </vt:lpstr>
      <vt:lpstr>Model (Gradient Boosting) </vt:lpstr>
      <vt:lpstr>Model (KNN) </vt:lpstr>
      <vt:lpstr>Model (KNN – grid search) </vt:lpstr>
      <vt:lpstr>Model (SVM – Grid Search) </vt:lpstr>
      <vt:lpstr>Accuracy of all the Models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Ashra</dc:creator>
  <cp:lastModifiedBy>Microsoft account</cp:lastModifiedBy>
  <cp:revision>48</cp:revision>
  <dcterms:created xsi:type="dcterms:W3CDTF">2021-10-12T16:18:18Z</dcterms:created>
  <dcterms:modified xsi:type="dcterms:W3CDTF">2021-12-20T17:22:50Z</dcterms:modified>
</cp:coreProperties>
</file>