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8" r:id="rId3"/>
    <p:sldId id="258" r:id="rId4"/>
    <p:sldId id="324" r:id="rId5"/>
    <p:sldId id="299" r:id="rId6"/>
    <p:sldId id="301" r:id="rId7"/>
    <p:sldId id="302" r:id="rId8"/>
    <p:sldId id="303" r:id="rId9"/>
    <p:sldId id="304" r:id="rId10"/>
    <p:sldId id="305" r:id="rId11"/>
    <p:sldId id="306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78" r:id="rId22"/>
    <p:sldId id="280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297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B31BCD4-7D38-433C-9CAE-1B31DCD30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CF4B70-E85A-4C6D-A38D-C79381A7F0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D35E2-3104-4F9A-BC36-7FAB14768489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5DB80D-C56E-4477-80C9-4DEAEA93C9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A8C735-2089-475D-AB76-D4640DE8C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27CEB-59AE-4BAC-A88F-FF06F1EE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71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C0C3-D7A5-4F8F-9179-1A2B5E4D2569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8A2A7-7403-4CE2-9AB2-C68E89A5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97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27C4F1E-F51E-4832-A76C-0A4D8C29BD7E}" type="datetime1">
              <a:rPr lang="en-US" smtClean="0"/>
              <a:t>12/20/2021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3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D10F-CBFB-493F-A1BF-B49B45846B81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02E-C11C-4F6E-9F67-C43B26DEAE65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1F68-665F-4449-A7CC-F324952F7129}" type="datetime1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BEC4A8-3348-4EEA-983A-B2546AE5F213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8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581-0F5A-4086-A819-85CB9E52EC6A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8C43-C125-4014-82B6-BBE8B43AE9B5}" type="datetime1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1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CB7-C4C0-4548-A191-16B6BA1646E4}" type="datetime1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9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1A3C-3010-4072-8535-FEA66EF35D71}" type="datetime1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8B-2C96-4C9F-8473-1E6D9742D0AE}" type="datetime1">
              <a:rPr lang="en-US" smtClean="0"/>
              <a:t>12/20/2021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114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292DA7F-667D-4015-AA61-CB7E84F21D62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323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5763097-F74A-4848-9EF7-B018BF62DC29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3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xmlns="" id="{85CB65D0-496F-4797-A015-C85839E35D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xmlns="" id="{95D2C779-8883-4E5F-A170-0F464918C1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54658D-4F8F-40C0-ADC3-7538C8A2B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36" y="990599"/>
            <a:ext cx="7232159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Fetal Health Classification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D96A694-258D-4418-A83C-B9BA72FD44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3407B1-7337-43E7-9778-DF08B715DB9E}"/>
              </a:ext>
            </a:extLst>
          </p:cNvPr>
          <p:cNvSpPr txBox="1"/>
          <p:nvPr/>
        </p:nvSpPr>
        <p:spPr>
          <a:xfrm>
            <a:off x="8287037" y="4334740"/>
            <a:ext cx="301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: - https://www.kaggle.com/andrewmvd/fetal-health-classification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3274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prolongued_decelerations</a:t>
            </a:r>
            <a:r>
              <a:rPr lang="en-US" dirty="0"/>
              <a:t> </a:t>
            </a:r>
            <a:r>
              <a:rPr lang="en-US" sz="1800" dirty="0"/>
              <a:t>(Categorical Variable)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197818" y="3705807"/>
            <a:ext cx="2423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Tukey HSD – Category Minimization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4968906" y="1685012"/>
            <a:ext cx="2556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Countplot</a:t>
            </a:r>
            <a:r>
              <a:rPr lang="en-US" sz="1050" dirty="0"/>
              <a:t> of </a:t>
            </a:r>
            <a:r>
              <a:rPr lang="en-US" sz="1050" dirty="0" err="1"/>
              <a:t>prolongued_decelerations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6591147" y="4351165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Converted to categorical </a:t>
            </a:r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0ED061-6297-4A41-A5FE-EA34FD7F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55" y="1801042"/>
            <a:ext cx="3317963" cy="1516041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E5BFABC5-FA47-4737-ABDE-3C8CFDF5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899" y="2061390"/>
            <a:ext cx="3252314" cy="216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B0D608B-EB27-4763-86E6-1FCEF6A05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61" y="2539899"/>
            <a:ext cx="2594888" cy="11031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7988804-8CB5-4607-BE22-DCC7E8225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555" y="3959723"/>
            <a:ext cx="3269328" cy="2069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866F166-128B-4C50-B56B-3D20D02B7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9915" y="4736158"/>
            <a:ext cx="4354407" cy="11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0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mean_value_of_short_term_variability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568767" y="3661029"/>
            <a:ext cx="31090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mean_value_of_short_term_variability</a:t>
            </a:r>
            <a:r>
              <a:rPr lang="en-US" sz="1050" dirty="0"/>
              <a:t> 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4949145" y="1643880"/>
            <a:ext cx="26273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mean_value_of_short_term_variability</a:t>
            </a:r>
            <a:r>
              <a:rPr lang="en-US" sz="1050" dirty="0"/>
              <a:t> 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8467417" y="1616219"/>
            <a:ext cx="2603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mean_value_of_short_term_variability</a:t>
            </a:r>
            <a:r>
              <a:rPr lang="en-US" sz="1050" dirty="0"/>
              <a:t> 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6938326" y="3975631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Outliers treatment</a:t>
            </a:r>
            <a:endParaRPr lang="en-IN" sz="800" dirty="0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xmlns="" id="{337481EB-270F-4B44-9E05-43FBC2A11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873" y="2084292"/>
            <a:ext cx="2612138" cy="195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xmlns="" id="{0A28B761-B420-45AC-A1FB-7667DB7C8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27" y="2149259"/>
            <a:ext cx="2743958" cy="18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957B45E-1FDB-40CF-AECF-045435D73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46" y="2114535"/>
            <a:ext cx="3676508" cy="1371031"/>
          </a:xfrm>
          <a:prstGeom prst="rect">
            <a:avLst/>
          </a:prstGeom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xmlns="" id="{C4BA510F-8650-452C-BF9A-9BB01492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36" y="4060134"/>
            <a:ext cx="3099919" cy="207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E651FA4-0C6B-4684-A719-3EE8C3036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778" y="4207993"/>
            <a:ext cx="5176777" cy="19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1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percentage_of_time_with_abnormal_long_term_variability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4968906" y="1685012"/>
            <a:ext cx="2556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Countplot</a:t>
            </a:r>
            <a:r>
              <a:rPr lang="en-US" sz="1050" dirty="0"/>
              <a:t> of </a:t>
            </a:r>
            <a:r>
              <a:rPr lang="en-US" sz="1050" dirty="0" err="1"/>
              <a:t>prolongued_decelerations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4427496" y="4193933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Converted to categorical </a:t>
            </a:r>
            <a:endParaRPr lang="en-IN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60AA25C-47CE-4667-AC75-9DDD726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78" y="4481970"/>
            <a:ext cx="9271843" cy="1604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D14B349-9A0B-4DCA-8EA8-CAD088DC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38" y="2057969"/>
            <a:ext cx="3001939" cy="137103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70D40052-2814-4536-B3E7-37F32FC9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73" y="2161297"/>
            <a:ext cx="3001939" cy="19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6AF4486-EE7F-43DA-9D58-98E5DE2A2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587" y="2376030"/>
            <a:ext cx="286742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0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mean_value_of_long_term_variability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568767" y="3661029"/>
            <a:ext cx="31090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mean_value_of_long_term_variability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4949145" y="1554073"/>
            <a:ext cx="25500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mean_value_of_long_term_variability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8467417" y="1616219"/>
            <a:ext cx="2603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mean_value_of_long_term_variability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6938326" y="3975631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Outliers treatment</a:t>
            </a:r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6863FC-BA4A-41B8-BEF5-1488AF20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97" y="2083232"/>
            <a:ext cx="3139558" cy="1217997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3A875C7F-0964-4822-81BD-2A34EEB8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642" y="1937685"/>
            <a:ext cx="2928715" cy="19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xmlns="" id="{11C77972-BDD2-4B15-91D2-0E678D98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232" y="2132135"/>
            <a:ext cx="2663780" cy="199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xmlns="" id="{3FCD76C1-CE79-40A9-92F6-C25DFDDFC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56" y="4049109"/>
            <a:ext cx="3180154" cy="21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B4BDA3B-B1AD-42BC-9CC6-B464DE19B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6036" y="4198640"/>
            <a:ext cx="4320514" cy="19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8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histogram_max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568767" y="3661029"/>
            <a:ext cx="31090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mean_value_of_long_term_variability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4949145" y="1554073"/>
            <a:ext cx="26828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mean_value_of_long_term_variability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8467418" y="1616219"/>
            <a:ext cx="2684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mean_value_of_long_term_variability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6815371" y="4089991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Outliers treatment</a:t>
            </a:r>
            <a:endParaRPr lang="en-IN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5B97DBC-327F-424A-98EB-C3BAA70C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656" y="4400528"/>
            <a:ext cx="4116672" cy="1682505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xmlns="" id="{FFF4FD5F-EB96-448D-A77B-CC37DEE4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78" y="2213002"/>
            <a:ext cx="2774417" cy="207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xmlns="" id="{78B4554C-F902-4309-8D2B-57DA5B1EA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71" y="2095961"/>
            <a:ext cx="3109060" cy="210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BC7903E-9C15-4D1E-95CB-C79ECB0F0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891" y="1953396"/>
            <a:ext cx="2562583" cy="1581371"/>
          </a:xfrm>
          <a:prstGeom prst="rect">
            <a:avLst/>
          </a:prstGeom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xmlns="" id="{DA771AAC-7FB2-4B41-A78D-39696CC4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90" y="4114267"/>
            <a:ext cx="2821583" cy="188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0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histogram_number_of_peaks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568767" y="3776940"/>
            <a:ext cx="3109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histogram_number_of_peaks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4949145" y="1554073"/>
            <a:ext cx="25500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histogram_number_of_peaks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8601294" y="1554073"/>
            <a:ext cx="2451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histogram_number_of_peaks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6815371" y="4089991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Outliers treatment</a:t>
            </a:r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43CA8C-FEBC-4E86-A232-63698985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20" y="4350197"/>
            <a:ext cx="3027673" cy="174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1ABCE48-F759-4DF5-87E1-60DD8924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31" y="1969571"/>
            <a:ext cx="3219899" cy="1495634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92050677-F3FB-4F1A-A30B-64F1E1AA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26" y="1914640"/>
            <a:ext cx="3027673" cy="204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xmlns="" id="{A8931E9C-DE20-48CB-AB9E-A749E165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418" y="2046351"/>
            <a:ext cx="2719347" cy="20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xmlns="" id="{9AA68E41-3CFB-4BE5-9157-1CA8E8A5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61" y="4095065"/>
            <a:ext cx="3036091" cy="203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3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659198" y="497208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histogram_mode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639526" y="3678710"/>
            <a:ext cx="3109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histogram_mode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361273" y="1335131"/>
            <a:ext cx="2550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histogram_mode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8425819" y="1138568"/>
            <a:ext cx="2451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histogram_mode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7704013" y="3907923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Outliers treatment</a:t>
            </a:r>
            <a:endParaRPr lang="en-IN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B99AF84-10D8-425A-8A94-8CE2D3394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238" y="4207796"/>
            <a:ext cx="3336750" cy="1852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BBEED76-E19A-4FAD-8966-AA101ECF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20" y="1842561"/>
            <a:ext cx="2667372" cy="154326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DE3C4535-CCC1-458B-92BB-5DB17B51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25" y="1639880"/>
            <a:ext cx="3307120" cy="223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xmlns="" id="{BAD5AC81-DD1A-4E8C-B0EF-80DCC4765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02" y="1488722"/>
            <a:ext cx="3109061" cy="23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xmlns="" id="{34358E56-E1DC-42FB-9B55-E2324034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93" y="3919747"/>
            <a:ext cx="3336751" cy="22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37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50367" y="419951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histogram_mean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639526" y="3678710"/>
            <a:ext cx="3109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histogram_mode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361273" y="1335131"/>
            <a:ext cx="2550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histogram_mode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8425819" y="1138568"/>
            <a:ext cx="2451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histogram_mode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7704013" y="3907923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Outliers treatment</a:t>
            </a:r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2D516E-F9D6-4330-821C-337E3CD8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11" y="4146832"/>
            <a:ext cx="3336751" cy="1874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7BAC587-1682-425D-8AF7-41D214027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93" y="1790981"/>
            <a:ext cx="2695951" cy="1495634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A5A2B6EE-070A-4027-BA92-F8B24E254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78" y="1542957"/>
            <a:ext cx="3705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xmlns="" id="{BD92796B-B10D-40DB-8C7B-EF55C1EF8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65" y="1592357"/>
            <a:ext cx="3352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xmlns="" id="{77D81010-FFCC-4B5C-A274-F0EB4CD3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3" y="3932626"/>
            <a:ext cx="3298666" cy="220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574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30497" y="621801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histogram_median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639526" y="3678710"/>
            <a:ext cx="3109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histogram_median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380293" y="1546613"/>
            <a:ext cx="2550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histogram_median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8425819" y="1138568"/>
            <a:ext cx="2451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 </a:t>
            </a:r>
            <a:r>
              <a:rPr lang="en-US" sz="1050" dirty="0" err="1"/>
              <a:t>histogram_median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7328197" y="404803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Outliers treatment</a:t>
            </a:r>
            <a:endParaRPr lang="en-IN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005CC8-C863-4D97-B007-B457670D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96" y="4290985"/>
            <a:ext cx="3861045" cy="1822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9090D26-A792-4049-8C73-D7539953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20" y="1845634"/>
            <a:ext cx="2848373" cy="1543265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CC3B8DE3-ECF6-4F27-8D2D-5CD5B970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70" y="1722128"/>
            <a:ext cx="3549259" cy="239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xmlns="" id="{61144909-63E7-4F12-94FC-008A9B6A5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962" y="1546613"/>
            <a:ext cx="3352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xmlns="" id="{54068D72-77EF-4592-8243-C44E608F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20" y="3891585"/>
            <a:ext cx="3320044" cy="222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9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30873" y="607182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histogram_variance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639526" y="3678710"/>
            <a:ext cx="3109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histogram_variance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380293" y="1546613"/>
            <a:ext cx="2550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histogram_variance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8519565" y="1292697"/>
            <a:ext cx="2451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 </a:t>
            </a:r>
            <a:r>
              <a:rPr lang="en-US" sz="1050" dirty="0" err="1"/>
              <a:t>histogram_variance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7328197" y="404803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Outliers treatment</a:t>
            </a:r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F245C2-F69E-4B64-878E-3348B80C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4255625"/>
            <a:ext cx="3549259" cy="1826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116C57C-16F0-4BDA-A529-1C2D2F0B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11" y="1818380"/>
            <a:ext cx="2924583" cy="1619476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xmlns="" id="{76E067BF-5041-4BB9-98BD-8B80422C6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1721518"/>
            <a:ext cx="3485263" cy="23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xmlns="" id="{5E3CD016-45D3-4D0E-91AC-C5563F3C8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33" y="1646753"/>
            <a:ext cx="3352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xmlns="" id="{0B56D4AA-73A7-4389-8C84-D3F86513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17" y="3824408"/>
            <a:ext cx="3443230" cy="230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5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06F88A1-AEA0-4646-83D8-CB1CCDB6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004AAF8-3B08-48E5-BBC1-C098AF78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51BA36-7EF3-416D-BF9D-C493BCA2D683}"/>
              </a:ext>
            </a:extLst>
          </p:cNvPr>
          <p:cNvSpPr txBox="1"/>
          <p:nvPr/>
        </p:nvSpPr>
        <p:spPr>
          <a:xfrm>
            <a:off x="1446208" y="1666057"/>
            <a:ext cx="6474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learning through this project 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Analysis of each and every column is very much important.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Abnormal outliers cause noise in the model, and the accuracy of the model is affected.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Principal Component Analysis (PCA) is very much useful in data dimension reduction.</a:t>
            </a:r>
          </a:p>
        </p:txBody>
      </p:sp>
    </p:spTree>
    <p:extLst>
      <p:ext uri="{BB962C8B-B14F-4D97-AF65-F5344CB8AC3E}">
        <p14:creationId xmlns:p14="http://schemas.microsoft.com/office/powerpoint/2010/main" val="82969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histogram_tendency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197818" y="3834597"/>
            <a:ext cx="2423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Tukey HSD – Category Minimization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4968906" y="1685012"/>
            <a:ext cx="2556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Countplot</a:t>
            </a:r>
            <a:r>
              <a:rPr lang="en-US" sz="1050" dirty="0"/>
              <a:t> of </a:t>
            </a:r>
            <a:r>
              <a:rPr lang="en-US" sz="1050" dirty="0" err="1"/>
              <a:t>histogram_tendency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6591147" y="4351165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Converted to categorical </a:t>
            </a:r>
            <a:endParaRPr lang="en-IN" sz="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866F166-128B-4C50-B56B-3D20D02B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15" y="4736158"/>
            <a:ext cx="4354407" cy="1199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5F82A2-FFF7-422C-9064-8B5DC302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8" y="4280693"/>
            <a:ext cx="4354408" cy="1813147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xmlns="" id="{21174706-3E20-4A29-A063-279DC91F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155" y="1965831"/>
            <a:ext cx="3317963" cy="22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D48559F-6E87-4280-B711-50ACE5F3C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199" y="2357367"/>
            <a:ext cx="2695951" cy="895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D08EC69-74DC-445F-B9EA-3657F62DA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482" y="1982123"/>
            <a:ext cx="283884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3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  <a:r>
              <a:rPr lang="en-US" sz="1800" dirty="0"/>
              <a:t>(Correlation)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A67A16-5FA3-4077-9725-7A1CE71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23FB9-E894-4031-B73D-123924C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21363130-3CAD-4DAB-8233-0AC3C227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23" y="1436144"/>
            <a:ext cx="5258769" cy="37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2CF65AD1-12CE-4E09-96C4-5D6A2927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" y="2073254"/>
            <a:ext cx="5465784" cy="397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32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64" y="416091"/>
            <a:ext cx="10058400" cy="1371600"/>
          </a:xfrm>
        </p:spPr>
        <p:txBody>
          <a:bodyPr/>
          <a:lstStyle/>
          <a:p>
            <a:r>
              <a:rPr lang="en-US" dirty="0"/>
              <a:t>Model (Decision Tree)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D96CE6-102E-470E-ABB5-CA1C6A944E8A}"/>
              </a:ext>
            </a:extLst>
          </p:cNvPr>
          <p:cNvSpPr txBox="1"/>
          <p:nvPr/>
        </p:nvSpPr>
        <p:spPr>
          <a:xfrm>
            <a:off x="800100" y="1607611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Encoding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CF5A69-D9FB-468B-AF5C-AAF13FC3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013242"/>
            <a:ext cx="6381978" cy="1220956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1E6B17B0-A29C-4E9F-9B75-385E42F46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39" y="777320"/>
            <a:ext cx="33337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B969263-5B0C-4566-9875-FF4D9B615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751" y="2908058"/>
            <a:ext cx="3387438" cy="775092"/>
          </a:xfrm>
          <a:prstGeom prst="rect">
            <a:avLst/>
          </a:prstGeom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xmlns="" id="{B863C5AA-1041-49E4-844F-3809005A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82" y="3523933"/>
            <a:ext cx="4435028" cy="22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2D60239-F649-49B5-A8FF-36F942D889F1}"/>
              </a:ext>
            </a:extLst>
          </p:cNvPr>
          <p:cNvSpPr txBox="1"/>
          <p:nvPr/>
        </p:nvSpPr>
        <p:spPr>
          <a:xfrm>
            <a:off x="5255110" y="3955406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CCP_alpha</a:t>
            </a:r>
            <a:r>
              <a:rPr lang="en-US" dirty="0"/>
              <a:t> = 0.038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197C2C8-26FC-4B86-A2F2-27D6F4142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917" y="4298082"/>
            <a:ext cx="2898488" cy="7362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8633810-C5BC-42EF-A41C-AF84DE15A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2952" y="3814432"/>
            <a:ext cx="3333750" cy="22676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0.84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4394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57" y="316334"/>
            <a:ext cx="10058400" cy="1371600"/>
          </a:xfrm>
        </p:spPr>
        <p:txBody>
          <a:bodyPr/>
          <a:lstStyle/>
          <a:p>
            <a:r>
              <a:rPr lang="en-US" dirty="0"/>
              <a:t>Model (random forest)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2D60239-F649-49B5-A8FF-36F942D889F1}"/>
              </a:ext>
            </a:extLst>
          </p:cNvPr>
          <p:cNvSpPr txBox="1"/>
          <p:nvPr/>
        </p:nvSpPr>
        <p:spPr>
          <a:xfrm>
            <a:off x="5142208" y="1508124"/>
            <a:ext cx="2642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CCP_alpha</a:t>
            </a:r>
            <a:r>
              <a:rPr lang="en-US" sz="1200" dirty="0"/>
              <a:t> = 0.038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0.87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EB512C-F459-47C6-8935-52730714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82" y="1811982"/>
            <a:ext cx="4202679" cy="1400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C154375-A98F-40CC-9A0C-9D4ABC1BD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68" y="1925503"/>
            <a:ext cx="3819034" cy="1173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77C69FB-22EC-4126-8D01-239A31372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81" y="3378783"/>
            <a:ext cx="3919344" cy="25195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534C796-D1F4-4059-95C7-530726EAA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143" y="3439866"/>
            <a:ext cx="2369713" cy="47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0A8B9C4-607E-4B08-AF80-5169305F8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547" y="4359615"/>
            <a:ext cx="3134284" cy="12124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2D00D8A-2E91-45D0-A02A-2390ABC2E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985" y="3341242"/>
            <a:ext cx="3198728" cy="27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0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12" y="261843"/>
            <a:ext cx="10058400" cy="1371600"/>
          </a:xfrm>
        </p:spPr>
        <p:txBody>
          <a:bodyPr/>
          <a:lstStyle/>
          <a:p>
            <a:r>
              <a:rPr lang="en-US" dirty="0"/>
              <a:t>Model (Ada Boosting)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0.90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CBF4FED-DF25-4281-B0F4-E3E555430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81" y="1633443"/>
            <a:ext cx="4389595" cy="1556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311736A-2CD0-4E1A-BE9C-53886268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889" y="1746999"/>
            <a:ext cx="4991797" cy="1419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41C9E0C-F22D-4B95-B7B9-38E50A78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83" y="3475599"/>
            <a:ext cx="5220429" cy="2105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84256B8-133B-445D-B7C4-C6F0FBBAD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761" y="3429000"/>
            <a:ext cx="485842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6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2" y="300920"/>
            <a:ext cx="10058400" cy="1371600"/>
          </a:xfrm>
        </p:spPr>
        <p:txBody>
          <a:bodyPr/>
          <a:lstStyle/>
          <a:p>
            <a:r>
              <a:rPr lang="en-US" dirty="0"/>
              <a:t>Model (Gradient Boosting)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25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0.8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68E5BDF-B885-4598-8707-AC923280A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82" y="1629389"/>
            <a:ext cx="3919344" cy="1945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396FD5-16BB-41D5-BF62-5D43E6305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12" y="1672520"/>
            <a:ext cx="3919345" cy="1505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3254791-7F49-4F72-9B0C-160FF0D8E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83" y="3965044"/>
            <a:ext cx="3919344" cy="10074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3430120-BE0B-45E1-9482-27629E7C1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133" y="3749611"/>
            <a:ext cx="3179284" cy="1914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6423FE0-2E21-44B0-A531-D4CF4429A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055" y="3575309"/>
            <a:ext cx="3179284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00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843" y="281397"/>
            <a:ext cx="10058400" cy="1371600"/>
          </a:xfrm>
        </p:spPr>
        <p:txBody>
          <a:bodyPr/>
          <a:lstStyle/>
          <a:p>
            <a:r>
              <a:rPr lang="en-US" dirty="0"/>
              <a:t>PCA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23D7DD-93F1-4327-B7B5-4C1B3485D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723871"/>
            <a:ext cx="3359776" cy="1706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41929A-A775-4E3A-A20F-8650210A9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54" y="922096"/>
            <a:ext cx="3328534" cy="2302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5B30D32-1200-4505-B584-7B4412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82" y="4047498"/>
            <a:ext cx="3926253" cy="13426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1F5469A-F328-451B-93E1-977B94E93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345" y="3509554"/>
            <a:ext cx="2591504" cy="23345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3AB5BC7-842D-4D6C-B324-2DA3BD6C1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7382" y="865269"/>
            <a:ext cx="2997807" cy="12724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13F4583-B4C0-4BF2-BC9B-03273121C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2126" y="2243818"/>
            <a:ext cx="3328535" cy="15106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19686DC-FA92-403C-B0D0-7FD10E6C57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7382" y="3841329"/>
            <a:ext cx="2138031" cy="23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10653"/>
            <a:ext cx="10058400" cy="1371600"/>
          </a:xfrm>
        </p:spPr>
        <p:txBody>
          <a:bodyPr/>
          <a:lstStyle/>
          <a:p>
            <a:r>
              <a:rPr lang="en-US" dirty="0"/>
              <a:t>Model (KNN)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0.89</a:t>
            </a:r>
            <a:endParaRPr lang="en-IN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2282680-EF13-48D6-BF21-59659E52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607611"/>
            <a:ext cx="3446362" cy="1701369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xmlns="" id="{F3AA798E-5987-4B81-A8D7-3C66E8749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94" y="1252878"/>
            <a:ext cx="37528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0C70041-B4D5-488F-B623-1F2F5FB4B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970" y="1583620"/>
            <a:ext cx="3264930" cy="1709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EEFACFD-EE7A-45FE-BC7F-6C4C91C11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35" y="4564875"/>
            <a:ext cx="3016590" cy="8266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5ABBC27-D793-4797-8452-228FEFE35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359" y="4354306"/>
            <a:ext cx="3446363" cy="12770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C223FB0-F206-40E1-9D88-E997C1B44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1944" y="4005696"/>
            <a:ext cx="3331389" cy="16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0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62" y="291894"/>
            <a:ext cx="10058400" cy="1371600"/>
          </a:xfrm>
        </p:spPr>
        <p:txBody>
          <a:bodyPr/>
          <a:lstStyle/>
          <a:p>
            <a:r>
              <a:rPr lang="en-US" dirty="0"/>
              <a:t>Model (SVM – Grid Search)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0.91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09C069-E4DC-41C9-BF50-FD14D47F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" y="1607611"/>
            <a:ext cx="4205489" cy="1913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BA62004-3730-473D-AB7F-009A6B78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89" y="1607611"/>
            <a:ext cx="3319939" cy="1908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4933002-946C-4B69-BF63-4DBC9A2F5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62" y="3866049"/>
            <a:ext cx="2709130" cy="741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E10B2BD-806A-448C-8E57-51E3CC7B7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246" y="4675024"/>
            <a:ext cx="3196077" cy="11589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3A26C7C-EF8A-4DF6-8B7F-74179B0C3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690" y="3675544"/>
            <a:ext cx="463932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5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82232"/>
            <a:ext cx="10058400" cy="1371600"/>
          </a:xfrm>
        </p:spPr>
        <p:txBody>
          <a:bodyPr/>
          <a:lstStyle/>
          <a:p>
            <a:r>
              <a:rPr lang="en-US" dirty="0"/>
              <a:t>Model (Naïve Bayes)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0.80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CBC1E0C-91E2-44EA-9600-7D3E8BC8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82" y="1623546"/>
            <a:ext cx="3319940" cy="2176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EC1CAF8-FFC6-4A49-85B8-062AFA093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65" y="1691160"/>
            <a:ext cx="4166850" cy="2101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552320F-E282-4E54-8837-7AFAACB51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82" y="3977335"/>
            <a:ext cx="5401429" cy="981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BDB49FD-E4A0-48AE-8401-C6359E7B8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82" y="4931726"/>
            <a:ext cx="3996617" cy="8606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11C237B-CF45-4E24-87B4-0F6A6CC5E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682" y="1708556"/>
            <a:ext cx="2390507" cy="12204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442579C-9E1F-46C1-A9A3-823D281DA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433" y="3715487"/>
            <a:ext cx="320093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1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fetal health </a:t>
            </a:r>
            <a:r>
              <a:rPr lang="en-US" sz="1800" dirty="0"/>
              <a:t>(Response Variable)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A67A16-5FA3-4077-9725-7A1CE71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23FB9-E894-4031-B73D-123924C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D964C8A-0610-4C57-9C8A-F6E5AF5BED06}"/>
              </a:ext>
            </a:extLst>
          </p:cNvPr>
          <p:cNvSpPr txBox="1"/>
          <p:nvPr/>
        </p:nvSpPr>
        <p:spPr>
          <a:xfrm>
            <a:off x="8247045" y="2559148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Count plot of  </a:t>
            </a:r>
            <a:r>
              <a:rPr lang="en-US" sz="1050" dirty="0" err="1"/>
              <a:t>fetal_health</a:t>
            </a:r>
            <a:endParaRPr lang="en-IN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B0C807C-827F-41F7-AEB4-FF9598D4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6" y="1761892"/>
            <a:ext cx="3057952" cy="1848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D14293B-173C-4042-B9E3-F17225F85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218" y="1769053"/>
            <a:ext cx="3153215" cy="1133633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72C16849-F2D6-4B52-BF20-A81A9531C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37" y="2827046"/>
            <a:ext cx="4401430" cy="310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E00F9F9-C9D4-4021-9268-7188F798B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60" y="4416044"/>
            <a:ext cx="299126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33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all the Models</a:t>
            </a:r>
            <a:endParaRPr lang="en-IN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xmlns="" id="{1CEBE6EC-05B2-4F7C-8BA5-CDF998B88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360" y="1712891"/>
            <a:ext cx="3482415" cy="41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165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089CF6-AFE3-453E-BDDA-DBD6079C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16842-FA29-453A-991E-60F66BA7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903877"/>
            <a:ext cx="3910693" cy="42405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28051" y="599692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70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</a:t>
            </a:r>
            <a:r>
              <a:rPr lang="en-US" dirty="0" smtClean="0"/>
              <a:t>Value </a:t>
            </a:r>
            <a:r>
              <a:rPr lang="en-US" sz="1800" dirty="0"/>
              <a:t>(Continuous Variable)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A67A16-5FA3-4077-9725-7A1CE71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23FB9-E894-4031-B73D-123924C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9F1414-359D-469A-AED1-8747530CE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95" y="1797209"/>
            <a:ext cx="2638567" cy="948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F59B2F-2CEF-48C3-8BE6-B0BDFD79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95" y="2794644"/>
            <a:ext cx="2638567" cy="6720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5BC3298-EC22-4575-8720-EA53AB20E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787" y="1607611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E5FC625-CD4F-4F17-A3D8-BE50FCAEA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79" y="1785804"/>
            <a:ext cx="3124636" cy="191479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82A13495-C1D8-4614-ABE9-6D028838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37" y="4176152"/>
            <a:ext cx="2706562" cy="20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55A2D7F4-C418-4F50-8DD9-C2F02D777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93" y="4103161"/>
            <a:ext cx="3124636" cy="208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767F364-D7F6-483A-B255-864E47DE7D0A}"/>
              </a:ext>
            </a:extLst>
          </p:cNvPr>
          <p:cNvSpPr txBox="1"/>
          <p:nvPr/>
        </p:nvSpPr>
        <p:spPr>
          <a:xfrm>
            <a:off x="2859590" y="3869259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baseline_value</a:t>
            </a:r>
            <a:endParaRPr lang="en-IN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D964C8A-0610-4C57-9C8A-F6E5AF5BED06}"/>
              </a:ext>
            </a:extLst>
          </p:cNvPr>
          <p:cNvSpPr txBox="1"/>
          <p:nvPr/>
        </p:nvSpPr>
        <p:spPr>
          <a:xfrm>
            <a:off x="8189297" y="1311647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baseline_value</a:t>
            </a:r>
            <a:endParaRPr lang="en-IN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179A43D-4F0D-4081-9A28-383078C8503A}"/>
              </a:ext>
            </a:extLst>
          </p:cNvPr>
          <p:cNvSpPr txBox="1"/>
          <p:nvPr/>
        </p:nvSpPr>
        <p:spPr>
          <a:xfrm>
            <a:off x="6672473" y="394210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baseline_value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38189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Accelerations </a:t>
            </a:r>
            <a:r>
              <a:rPr lang="en-US" sz="1800" dirty="0"/>
              <a:t>(Continuous Variable)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AAF2D86-F574-4A76-94EB-B436B41D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795999"/>
            <a:ext cx="2612801" cy="1633001"/>
          </a:xfrm>
          <a:prstGeom prst="rect">
            <a:avLst/>
          </a:prstGeom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xmlns="" id="{AF858C2C-9091-434D-ADCA-7787ABCC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10" y="1838895"/>
            <a:ext cx="3192746" cy="21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xmlns="" id="{536E4FFF-7C5D-4E47-97B4-543DF8AA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861" y="1658217"/>
            <a:ext cx="2700270" cy="200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xmlns="" id="{20859636-E7B1-4EB1-8EA1-791C5D2E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21" y="4049999"/>
            <a:ext cx="3110754" cy="20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AAB5C81-5228-4325-8B3E-04A2E4980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428" y="4309071"/>
            <a:ext cx="3253241" cy="17814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568769" y="3832765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baseline_value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4949146" y="1554073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baseline_value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8811596" y="1417261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baseline_value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7713975" y="4047461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Outliers treatment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404989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Fetal_Movement</a:t>
            </a:r>
            <a:r>
              <a:rPr lang="en-US" dirty="0"/>
              <a:t> </a:t>
            </a:r>
            <a:r>
              <a:rPr lang="en-US" sz="1800" dirty="0"/>
              <a:t>(Continuous Variable)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568769" y="3832765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fetal_movement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4949146" y="1554073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Fetal_movement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8811596" y="1417261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Fetal_movement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7443516" y="4047461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Outliers treatment</a:t>
            </a:r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1827A1-23D0-4CA5-9D37-34863FFB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2" y="1838675"/>
            <a:ext cx="2510923" cy="16573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0D56E6CC-B66D-4438-9394-E2C369B8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35" y="1764522"/>
            <a:ext cx="3062095" cy="20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72406A60-793F-4BB7-A285-1BD9DEAF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69" y="1815683"/>
            <a:ext cx="2899691" cy="213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978EB3F5-FBC5-44F2-8A34-EFD1CE5B7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69" y="4063832"/>
            <a:ext cx="3066964" cy="20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951151-9ACC-4849-BCB7-285C95C5D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804" y="4292994"/>
            <a:ext cx="3942172" cy="17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2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uterine_contractions</a:t>
            </a:r>
            <a:r>
              <a:rPr lang="en-US" dirty="0"/>
              <a:t> </a:t>
            </a:r>
            <a:r>
              <a:rPr lang="en-US" sz="1800" dirty="0"/>
              <a:t>(Continuous Variable)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568769" y="3832765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uterine_contractions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4949146" y="1554073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uterine_contractions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8811596" y="15331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uterine_contractions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7713975" y="4047461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Outliers treatment</a:t>
            </a:r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3AC7F6-9E47-4DE3-AC6C-B393B3B7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86" y="1815683"/>
            <a:ext cx="3324689" cy="162900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67B05D27-14DF-49E8-B825-5F830E67C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34" y="2022965"/>
            <a:ext cx="3251135" cy="219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8A524AA8-1C82-4725-9991-045F9D9D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815" y="1757255"/>
            <a:ext cx="2593238" cy="193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DB9A73D2-0DEF-40DA-9F47-E97E4808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89" y="4047461"/>
            <a:ext cx="3251136" cy="217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4F8F21F-677C-445B-8AAC-F2CFEE50E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371021"/>
            <a:ext cx="3910637" cy="15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1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light_decelerations</a:t>
            </a:r>
            <a:r>
              <a:rPr lang="en-US" dirty="0"/>
              <a:t> </a:t>
            </a:r>
            <a:r>
              <a:rPr lang="en-US" sz="1800" dirty="0"/>
              <a:t>(Continuous Variable)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568769" y="3832765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light_decelerations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4949146" y="1554073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light_decelerations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8811596" y="1533172"/>
            <a:ext cx="219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light_decelerations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AE41DB-FCEB-4652-A701-6D56C0449DD9}"/>
              </a:ext>
            </a:extLst>
          </p:cNvPr>
          <p:cNvSpPr txBox="1"/>
          <p:nvPr/>
        </p:nvSpPr>
        <p:spPr>
          <a:xfrm>
            <a:off x="7713975" y="4047461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Outliers treatment</a:t>
            </a:r>
            <a:endParaRPr lang="en-IN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FF474D-0ABE-4936-8FA9-84D0BFDA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00" y="1906770"/>
            <a:ext cx="3258005" cy="1638529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61302D46-BDC3-42D5-B275-3BDC4307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84" y="1989707"/>
            <a:ext cx="3258005" cy="21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3397243C-2A5E-4DD0-A228-79E383709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362" y="1938928"/>
            <a:ext cx="2624032" cy="196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xmlns="" id="{9D701ED2-2906-4934-BFBE-257967F02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26" y="4085256"/>
            <a:ext cx="3121092" cy="20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A8F8722-3720-4C90-80D4-5194CA9CA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601" y="4339869"/>
            <a:ext cx="3746411" cy="17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severe_decelerations</a:t>
            </a:r>
            <a:r>
              <a:rPr lang="en-US" dirty="0"/>
              <a:t> </a:t>
            </a:r>
            <a:r>
              <a:rPr lang="en-US" sz="1800" dirty="0"/>
              <a:t>(Continuous Variable)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1568769" y="3832765"/>
            <a:ext cx="219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Count plot of </a:t>
            </a:r>
            <a:r>
              <a:rPr lang="en-US" sz="1050" dirty="0" err="1"/>
              <a:t>severe_decelerations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4949146" y="1554073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severe_decelerations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8811596" y="1533172"/>
            <a:ext cx="219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severe_decelerations</a:t>
            </a:r>
            <a:endParaRPr lang="en-IN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FF474D-0ABE-4936-8FA9-84D0BFDA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00" y="1906770"/>
            <a:ext cx="3258005" cy="1638529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EF44E2C4-3FCD-4DC6-83AF-F259BFFA4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274" y="1924764"/>
            <a:ext cx="2704825" cy="200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xmlns="" id="{BF4C2C5C-5506-415E-86F4-D8B2FE3E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15" y="1907862"/>
            <a:ext cx="3024369" cy="200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>
            <a:extLst>
              <a:ext uri="{FF2B5EF4-FFF2-40B4-BE49-F238E27FC236}">
                <a16:creationId xmlns:a16="http://schemas.microsoft.com/office/drawing/2014/main" xmlns="" id="{2EC6B2D3-4495-4FCD-977A-95A2F4BA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06" y="4055738"/>
            <a:ext cx="3077700" cy="204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624EB3D-E3B8-43E5-8F98-6E8855ADA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998" y="3980987"/>
            <a:ext cx="3974233" cy="1341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C8973D2-4C31-4289-B949-382064A37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702" y="5427824"/>
            <a:ext cx="5420125" cy="6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55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532</TotalTime>
  <Words>612</Words>
  <Application>Microsoft Office PowerPoint</Application>
  <PresentationFormat>Widescreen</PresentationFormat>
  <Paragraphs>169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Century Gothic</vt:lpstr>
      <vt:lpstr>Garamond</vt:lpstr>
      <vt:lpstr>Savon</vt:lpstr>
      <vt:lpstr>Fetal Health Classification</vt:lpstr>
      <vt:lpstr>PowerPoint Presentation</vt:lpstr>
      <vt:lpstr>fetal health (Response Variable) </vt:lpstr>
      <vt:lpstr>Baseline Value (Continuous Variable)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Heatmap(Correlation)</vt:lpstr>
      <vt:lpstr>Model (Decision Tree) </vt:lpstr>
      <vt:lpstr>Model (random forest) </vt:lpstr>
      <vt:lpstr>Model (Ada Boosting) </vt:lpstr>
      <vt:lpstr>Model (Gradient Boosting) </vt:lpstr>
      <vt:lpstr>PCA</vt:lpstr>
      <vt:lpstr>Model (KNN) </vt:lpstr>
      <vt:lpstr>Model (SVM – Grid Search) </vt:lpstr>
      <vt:lpstr>Model (Naïve Bayes) </vt:lpstr>
      <vt:lpstr>Accuracy of all the Models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Ashra</dc:creator>
  <cp:lastModifiedBy>Microsoft account</cp:lastModifiedBy>
  <cp:revision>36</cp:revision>
  <dcterms:created xsi:type="dcterms:W3CDTF">2021-10-12T16:18:18Z</dcterms:created>
  <dcterms:modified xsi:type="dcterms:W3CDTF">2021-12-20T17:33:53Z</dcterms:modified>
</cp:coreProperties>
</file>